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sldIdLst>
    <p:sldId id="256" r:id="rId5"/>
    <p:sldId id="265" r:id="rId6"/>
    <p:sldId id="257" r:id="rId7"/>
    <p:sldId id="267" r:id="rId8"/>
    <p:sldId id="259" r:id="rId9"/>
    <p:sldId id="258" r:id="rId10"/>
    <p:sldId id="260" r:id="rId11"/>
    <p:sldId id="261" r:id="rId12"/>
    <p:sldId id="262" r:id="rId13"/>
    <p:sldId id="263" r:id="rId14"/>
    <p:sldId id="264" r:id="rId15"/>
    <p:sldId id="266"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62" d="100"/>
          <a:sy n="62" d="100"/>
        </p:scale>
        <p:origin x="123"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11/11/2023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595954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2291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0768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9907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3887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163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07000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8488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4459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65003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11/11/2023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72200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11/11/2023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399571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kompas.hosp.keio.ac.jp/contents/000144.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kompas.hosp.keio.ac.jp/contents/00014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kich.itami.hyogo.jp/obestetrics/obs/flo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0C99685-8AE1-3142-0463-B17A96E3EDC2}"/>
              </a:ext>
            </a:extLst>
          </p:cNvPr>
          <p:cNvSpPr>
            <a:spLocks noGrp="1"/>
          </p:cNvSpPr>
          <p:nvPr>
            <p:ph type="title"/>
          </p:nvPr>
        </p:nvSpPr>
        <p:spPr>
          <a:xfrm>
            <a:off x="857510" y="2691786"/>
            <a:ext cx="5160008" cy="4754880"/>
          </a:xfrm>
        </p:spPr>
        <p:txBody>
          <a:bodyPr>
            <a:normAutofit/>
          </a:bodyPr>
          <a:lstStyle/>
          <a:p>
            <a:r>
              <a:rPr lang="ja-JP" altLang="ja-JP" sz="7200" kern="100" dirty="0">
                <a:effectLst/>
                <a:latin typeface="Century" panose="02040604050505020304" pitchFamily="18" charset="0"/>
                <a:ea typeface="メイリオ" panose="020B0604030504040204" pitchFamily="50" charset="-128"/>
                <a:cs typeface="Times New Roman" panose="02020603050405020304" pitchFamily="18" charset="0"/>
              </a:rPr>
              <a:t>分娩の生理</a:t>
            </a:r>
            <a:br>
              <a:rPr lang="en-US" altLang="ja-JP" sz="7200" kern="100" dirty="0">
                <a:effectLst/>
                <a:latin typeface="Century" panose="02040604050505020304" pitchFamily="18" charset="0"/>
                <a:ea typeface="メイリオ" panose="020B0604030504040204" pitchFamily="50" charset="-128"/>
                <a:cs typeface="Times New Roman" panose="02020603050405020304" pitchFamily="18" charset="0"/>
              </a:rPr>
            </a:br>
            <a:r>
              <a:rPr lang="ja-JP" altLang="ja-JP" sz="7200" kern="100" dirty="0">
                <a:effectLst/>
                <a:latin typeface="Century" panose="02040604050505020304" pitchFamily="18" charset="0"/>
                <a:ea typeface="メイリオ" panose="020B0604030504040204" pitchFamily="50" charset="-128"/>
                <a:cs typeface="Times New Roman" panose="02020603050405020304" pitchFamily="18" charset="0"/>
              </a:rPr>
              <a:t>と異常</a:t>
            </a:r>
            <a:br>
              <a:rPr lang="ja-JP" altLang="ja-JP" sz="7200" kern="100" dirty="0">
                <a:effectLst/>
                <a:latin typeface="Century" panose="02040604050505020304" pitchFamily="18" charset="0"/>
                <a:ea typeface="ＭＳ 明朝" panose="02020609040205080304" pitchFamily="17" charset="-128"/>
                <a:cs typeface="Times New Roman" panose="02020603050405020304" pitchFamily="18" charset="0"/>
              </a:rPr>
            </a:br>
            <a:endParaRPr lang="ja-JP" altLang="en-US" sz="7200" dirty="0"/>
          </a:p>
        </p:txBody>
      </p:sp>
      <p:pic>
        <p:nvPicPr>
          <p:cNvPr id="4" name="Picture 3" descr="パステルで花びらの抽象的なデザイン">
            <a:extLst>
              <a:ext uri="{FF2B5EF4-FFF2-40B4-BE49-F238E27FC236}">
                <a16:creationId xmlns:a16="http://schemas.microsoft.com/office/drawing/2014/main" id="{3B962D27-C958-E54E-42D5-6A78C153A93A}"/>
              </a:ext>
            </a:extLst>
          </p:cNvPr>
          <p:cNvPicPr>
            <a:picLocks noChangeAspect="1"/>
          </p:cNvPicPr>
          <p:nvPr/>
        </p:nvPicPr>
        <p:blipFill rotWithShape="1">
          <a:blip r:embed="rId2"/>
          <a:srcRect l="35421" r="14771" b="2"/>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Tree>
    <p:extLst>
      <p:ext uri="{BB962C8B-B14F-4D97-AF65-F5344CB8AC3E}">
        <p14:creationId xmlns:p14="http://schemas.microsoft.com/office/powerpoint/2010/main" val="115223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帝王切開の緊急度と適応">
            <a:extLst>
              <a:ext uri="{FF2B5EF4-FFF2-40B4-BE49-F238E27FC236}">
                <a16:creationId xmlns:a16="http://schemas.microsoft.com/office/drawing/2014/main" id="{78122595-C2E3-0652-98A0-8C22D5584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915" y="368845"/>
            <a:ext cx="6477000" cy="572452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5B3EACC3-F7DA-AAD5-BEC8-A0C78B91CBC7}"/>
              </a:ext>
            </a:extLst>
          </p:cNvPr>
          <p:cNvSpPr>
            <a:spLocks noGrp="1"/>
          </p:cNvSpPr>
          <p:nvPr>
            <p:ph type="title"/>
          </p:nvPr>
        </p:nvSpPr>
        <p:spPr/>
        <p:txBody>
          <a:bodyPr/>
          <a:lstStyle/>
          <a:p>
            <a:r>
              <a:rPr lang="ja-JP" altLang="en-US" dirty="0"/>
              <a:t>帝王切開</a:t>
            </a:r>
            <a:br>
              <a:rPr lang="en-US" altLang="ja-JP" dirty="0"/>
            </a:br>
            <a:r>
              <a:rPr lang="en-US" altLang="ja-JP" dirty="0"/>
              <a:t>cesarean section</a:t>
            </a:r>
            <a:r>
              <a:rPr lang="ja-JP" altLang="en-US" dirty="0"/>
              <a:t>（</a:t>
            </a:r>
            <a:r>
              <a:rPr lang="en-US" altLang="ja-JP" dirty="0"/>
              <a:t>CS)</a:t>
            </a:r>
            <a:endParaRPr lang="ja-JP" altLang="en-US" dirty="0"/>
          </a:p>
        </p:txBody>
      </p:sp>
      <p:sp>
        <p:nvSpPr>
          <p:cNvPr id="5" name="コンテンツ プレースホルダー 4">
            <a:extLst>
              <a:ext uri="{FF2B5EF4-FFF2-40B4-BE49-F238E27FC236}">
                <a16:creationId xmlns:a16="http://schemas.microsoft.com/office/drawing/2014/main" id="{0F316B77-DC20-8AED-B7DC-9F9D5DEF2EBB}"/>
              </a:ext>
            </a:extLst>
          </p:cNvPr>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192927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075F8-93B3-A9EB-6685-04F4A4D6104F}"/>
              </a:ext>
            </a:extLst>
          </p:cNvPr>
          <p:cNvSpPr>
            <a:spLocks noGrp="1"/>
          </p:cNvSpPr>
          <p:nvPr>
            <p:ph type="title"/>
          </p:nvPr>
        </p:nvSpPr>
        <p:spPr>
          <a:xfrm>
            <a:off x="525272" y="2536952"/>
            <a:ext cx="3831336" cy="4754880"/>
          </a:xfrm>
        </p:spPr>
        <p:txBody>
          <a:bodyPr/>
          <a:lstStyle/>
          <a:p>
            <a:r>
              <a:rPr kumimoji="1" lang="ja-JP" altLang="en-US" b="1" i="0" dirty="0"/>
              <a:t>弛緩出血</a:t>
            </a:r>
          </a:p>
        </p:txBody>
      </p:sp>
      <p:sp>
        <p:nvSpPr>
          <p:cNvPr id="3" name="コンテンツ プレースホルダー 2">
            <a:extLst>
              <a:ext uri="{FF2B5EF4-FFF2-40B4-BE49-F238E27FC236}">
                <a16:creationId xmlns:a16="http://schemas.microsoft.com/office/drawing/2014/main" id="{67C07C1F-76E4-032E-3631-9317B4814273}"/>
              </a:ext>
            </a:extLst>
          </p:cNvPr>
          <p:cNvSpPr>
            <a:spLocks noGrp="1"/>
          </p:cNvSpPr>
          <p:nvPr>
            <p:ph idx="1"/>
          </p:nvPr>
        </p:nvSpPr>
        <p:spPr>
          <a:xfrm>
            <a:off x="4765040" y="159512"/>
            <a:ext cx="6901688" cy="4754880"/>
          </a:xfrm>
        </p:spPr>
        <p:txBody>
          <a:bodyPr>
            <a:noAutofit/>
          </a:bodyPr>
          <a:lstStyle/>
          <a:p>
            <a:r>
              <a:rPr lang="ja-JP" altLang="en-US" sz="4000" b="0" i="0" dirty="0">
                <a:solidFill>
                  <a:srgbClr val="040C28"/>
                </a:solidFill>
                <a:effectLst/>
                <a:latin typeface="Google Sans"/>
              </a:rPr>
              <a:t>赤ちゃんと胎盤がお腹から出た後、本来なら子宮が収縮すること で止まるはずの出血がえんえんと続いてしまう状態のこと</a:t>
            </a:r>
            <a:endParaRPr lang="en-US" altLang="ja-JP" sz="4000" b="0" i="0" dirty="0">
              <a:solidFill>
                <a:srgbClr val="040C28"/>
              </a:solidFill>
              <a:effectLst/>
              <a:latin typeface="Google Sans"/>
            </a:endParaRPr>
          </a:p>
          <a:p>
            <a:r>
              <a:rPr lang="ja-JP" altLang="en-US" sz="4000" b="0" i="0" dirty="0">
                <a:solidFill>
                  <a:srgbClr val="040C28"/>
                </a:solidFill>
                <a:effectLst/>
                <a:latin typeface="Google Sans"/>
              </a:rPr>
              <a:t>胎児が大きすぎたり、羊水が多すぎたりしたために子宮が伸びすぎること原因になっていることが多い</a:t>
            </a:r>
            <a:endParaRPr kumimoji="1" lang="ja-JP" altLang="en-US" sz="4000" dirty="0"/>
          </a:p>
        </p:txBody>
      </p:sp>
    </p:spTree>
    <p:extLst>
      <p:ext uri="{BB962C8B-B14F-4D97-AF65-F5344CB8AC3E}">
        <p14:creationId xmlns:p14="http://schemas.microsoft.com/office/powerpoint/2010/main" val="158930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9D1A4E-1B5B-0F1A-2EDC-CDD3BB2B4568}"/>
              </a:ext>
            </a:extLst>
          </p:cNvPr>
          <p:cNvSpPr>
            <a:spLocks noGrp="1"/>
          </p:cNvSpPr>
          <p:nvPr>
            <p:ph type="title"/>
          </p:nvPr>
        </p:nvSpPr>
        <p:spPr/>
        <p:txBody>
          <a:bodyPr>
            <a:normAutofit/>
          </a:bodyPr>
          <a:lstStyle/>
          <a:p>
            <a:r>
              <a:rPr kumimoji="1" lang="ja-JP" altLang="en-US" i="0" dirty="0"/>
              <a:t>分娩時の処置</a:t>
            </a:r>
            <a:br>
              <a:rPr kumimoji="1" lang="en-US" altLang="ja-JP" i="0"/>
            </a:br>
            <a:br>
              <a:rPr kumimoji="1" lang="en-US" altLang="ja-JP" i="0" dirty="0"/>
            </a:br>
            <a:r>
              <a:rPr lang="ja-JP" altLang="en-US" sz="2700" dirty="0">
                <a:hlinkClick r:id="rId2"/>
              </a:rPr>
              <a:t>分娩｜慶應義塾大学病院 </a:t>
            </a:r>
            <a:r>
              <a:rPr lang="en-US" altLang="ja-JP" sz="2700" dirty="0">
                <a:hlinkClick r:id="rId2"/>
              </a:rPr>
              <a:t>KOMPAS (keio.ac.jp)</a:t>
            </a:r>
            <a:endParaRPr kumimoji="1" lang="ja-JP" altLang="en-US" sz="2700" i="0" dirty="0"/>
          </a:p>
        </p:txBody>
      </p:sp>
      <p:sp>
        <p:nvSpPr>
          <p:cNvPr id="3" name="コンテンツ プレースホルダー 2">
            <a:extLst>
              <a:ext uri="{FF2B5EF4-FFF2-40B4-BE49-F238E27FC236}">
                <a16:creationId xmlns:a16="http://schemas.microsoft.com/office/drawing/2014/main" id="{9945272D-3A1A-0FF5-1275-2F404B9BD58A}"/>
              </a:ext>
            </a:extLst>
          </p:cNvPr>
          <p:cNvSpPr>
            <a:spLocks noGrp="1"/>
          </p:cNvSpPr>
          <p:nvPr>
            <p:ph idx="1"/>
          </p:nvPr>
        </p:nvSpPr>
        <p:spPr/>
        <p:txBody>
          <a:bodyPr>
            <a:normAutofit lnSpcReduction="10000"/>
          </a:bodyPr>
          <a:lstStyle/>
          <a:p>
            <a:r>
              <a:rPr lang="ja-JP" altLang="en-US" b="0" i="0" dirty="0">
                <a:solidFill>
                  <a:srgbClr val="000000"/>
                </a:solidFill>
                <a:effectLst/>
                <a:latin typeface="Verdana" panose="020B0604030504040204" pitchFamily="34" charset="0"/>
              </a:rPr>
              <a:t>会陰切開術</a:t>
            </a:r>
            <a:br>
              <a:rPr lang="ja-JP" altLang="en-US" b="0" i="0" dirty="0">
                <a:solidFill>
                  <a:srgbClr val="000000"/>
                </a:solidFill>
                <a:effectLst/>
                <a:latin typeface="Verdana" panose="020B0604030504040204" pitchFamily="34" charset="0"/>
              </a:rPr>
            </a:br>
            <a:r>
              <a:rPr lang="ja-JP" altLang="en-US" b="0" i="0" dirty="0">
                <a:solidFill>
                  <a:srgbClr val="000000"/>
                </a:solidFill>
                <a:effectLst/>
                <a:latin typeface="Verdana" panose="020B0604030504040204" pitchFamily="34" charset="0"/>
              </a:rPr>
              <a:t>会陰（えいん）とは、腟入口部から肛門にかけての部位を指します。分娩時の腟壁裂傷や児へのストレスを軽減するため、必要に応じて局所麻酔下で会陰を切開することがあります。</a:t>
            </a:r>
          </a:p>
          <a:p>
            <a:r>
              <a:rPr lang="ja-JP" altLang="en-US" b="0" i="0" dirty="0">
                <a:solidFill>
                  <a:srgbClr val="000000"/>
                </a:solidFill>
                <a:effectLst/>
                <a:latin typeface="Verdana" panose="020B0604030504040204" pitchFamily="34" charset="0"/>
              </a:rPr>
              <a:t>吸引分娩</a:t>
            </a:r>
            <a:br>
              <a:rPr lang="ja-JP" altLang="en-US" b="0" i="0" dirty="0">
                <a:solidFill>
                  <a:srgbClr val="000000"/>
                </a:solidFill>
                <a:effectLst/>
                <a:latin typeface="Verdana" panose="020B0604030504040204" pitchFamily="34" charset="0"/>
              </a:rPr>
            </a:br>
            <a:r>
              <a:rPr lang="ja-JP" altLang="en-US" b="0" i="0" dirty="0">
                <a:solidFill>
                  <a:srgbClr val="000000"/>
                </a:solidFill>
                <a:effectLst/>
                <a:latin typeface="Verdana" panose="020B0604030504040204" pitchFamily="34" charset="0"/>
              </a:rPr>
              <a:t>児頭にカップを装着し、陰圧をかけて牽引することにより児を娩出する方法です。通常は、母体の腹部（子宮底部）を圧迫して分娩を補助する、胎児圧出法を併用します。</a:t>
            </a:r>
            <a:endParaRPr lang="en-US" altLang="ja-JP" b="0" i="0" dirty="0">
              <a:solidFill>
                <a:srgbClr val="000000"/>
              </a:solidFill>
              <a:effectLst/>
              <a:latin typeface="Verdana" panose="020B0604030504040204" pitchFamily="34" charset="0"/>
            </a:endParaRPr>
          </a:p>
          <a:p>
            <a:r>
              <a:rPr lang="ja-JP" altLang="en-US" b="0" i="0" dirty="0">
                <a:solidFill>
                  <a:srgbClr val="000000"/>
                </a:solidFill>
                <a:effectLst/>
                <a:latin typeface="Verdana" panose="020B0604030504040204" pitchFamily="34" charset="0"/>
              </a:rPr>
              <a:t>陣痛促進と誘発</a:t>
            </a:r>
            <a:br>
              <a:rPr lang="ja-JP" altLang="en-US" dirty="0"/>
            </a:br>
            <a:r>
              <a:rPr lang="ja-JP" altLang="en-US" b="0" i="0" dirty="0">
                <a:solidFill>
                  <a:srgbClr val="000000"/>
                </a:solidFill>
                <a:effectLst/>
                <a:latin typeface="Verdana" panose="020B0604030504040204" pitchFamily="34" charset="0"/>
              </a:rPr>
              <a:t>自然のまま経過をみると母児に危険が及ぶことが予想される場合には、子宮収縮薬を用いて子宮収縮を誘発・促進し、経腟分娩をサポートします。</a:t>
            </a:r>
          </a:p>
          <a:p>
            <a:endParaRPr kumimoji="1" lang="ja-JP" altLang="en-US" dirty="0"/>
          </a:p>
        </p:txBody>
      </p:sp>
    </p:spTree>
    <p:extLst>
      <p:ext uri="{BB962C8B-B14F-4D97-AF65-F5344CB8AC3E}">
        <p14:creationId xmlns:p14="http://schemas.microsoft.com/office/powerpoint/2010/main" val="162023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A2BB3-B865-5B8E-0328-837257624257}"/>
              </a:ext>
            </a:extLst>
          </p:cNvPr>
          <p:cNvSpPr>
            <a:spLocks noGrp="1"/>
          </p:cNvSpPr>
          <p:nvPr>
            <p:ph type="title"/>
          </p:nvPr>
        </p:nvSpPr>
        <p:spPr>
          <a:xfrm>
            <a:off x="436880" y="758952"/>
            <a:ext cx="4153408" cy="4754880"/>
          </a:xfrm>
        </p:spPr>
        <p:txBody>
          <a:bodyPr>
            <a:normAutofit/>
          </a:bodyPr>
          <a:lstStyle/>
          <a:p>
            <a:r>
              <a:rPr kumimoji="1" lang="ja-JP" altLang="en-US" sz="2400" i="0" dirty="0"/>
              <a:t>第一頭位</a:t>
            </a:r>
            <a:r>
              <a:rPr kumimoji="1" lang="en-US" altLang="ja-JP" sz="2400" i="0" dirty="0"/>
              <a:t>:</a:t>
            </a:r>
            <a:r>
              <a:rPr lang="ja-JP" altLang="en-US" sz="2400" b="0" i="0" dirty="0">
                <a:solidFill>
                  <a:srgbClr val="040C28"/>
                </a:solidFill>
                <a:effectLst/>
                <a:latin typeface="Google Sans"/>
              </a:rPr>
              <a:t>胎児の背中が母体の左手側</a:t>
            </a:r>
            <a:br>
              <a:rPr kumimoji="1" lang="en-US" altLang="ja-JP" sz="2400" i="0" dirty="0"/>
            </a:br>
            <a:r>
              <a:rPr kumimoji="1" lang="ja-JP" altLang="en-US" sz="2400" i="0" dirty="0"/>
              <a:t>第二頭位</a:t>
            </a:r>
            <a:r>
              <a:rPr kumimoji="1" lang="en-US" altLang="ja-JP" sz="2400" i="0" dirty="0"/>
              <a:t>:</a:t>
            </a:r>
            <a:r>
              <a:rPr lang="ja-JP" altLang="en-US" sz="2400" b="0" i="0" dirty="0">
                <a:solidFill>
                  <a:srgbClr val="1F1F1F"/>
                </a:solidFill>
                <a:effectLst/>
                <a:latin typeface="Google Sans"/>
              </a:rPr>
              <a:t>右手側にあること</a:t>
            </a:r>
            <a:br>
              <a:rPr lang="en-US" altLang="ja-JP" sz="2400" b="0" i="0" dirty="0">
                <a:solidFill>
                  <a:srgbClr val="1F1F1F"/>
                </a:solidFill>
                <a:effectLst/>
                <a:latin typeface="Google Sans"/>
              </a:rPr>
            </a:br>
            <a:br>
              <a:rPr kumimoji="1" lang="en-US" altLang="ja-JP" sz="2400" i="0" dirty="0"/>
            </a:br>
            <a:r>
              <a:rPr kumimoji="1" lang="ja-JP" altLang="en-US" i="0" dirty="0"/>
              <a:t>胎位異常</a:t>
            </a:r>
            <a:br>
              <a:rPr kumimoji="1" lang="en-US" altLang="ja-JP" i="0" dirty="0"/>
            </a:br>
            <a:br>
              <a:rPr kumimoji="1" lang="en-US" altLang="ja-JP" dirty="0"/>
            </a:br>
            <a:r>
              <a:rPr lang="ja-JP" altLang="en-US" sz="2700" dirty="0">
                <a:hlinkClick r:id="rId2"/>
              </a:rPr>
              <a:t>分娩｜慶應義塾大学病院 </a:t>
            </a:r>
            <a:r>
              <a:rPr lang="en-US" altLang="ja-JP" sz="2700" dirty="0">
                <a:hlinkClick r:id="rId2"/>
              </a:rPr>
              <a:t>KOMPAS (keio.ac.jp)</a:t>
            </a:r>
            <a:endParaRPr kumimoji="1" lang="ja-JP" altLang="en-US" sz="2700" dirty="0"/>
          </a:p>
        </p:txBody>
      </p:sp>
      <p:pic>
        <p:nvPicPr>
          <p:cNvPr id="1026" name="Picture 2">
            <a:extLst>
              <a:ext uri="{FF2B5EF4-FFF2-40B4-BE49-F238E27FC236}">
                <a16:creationId xmlns:a16="http://schemas.microsoft.com/office/drawing/2014/main" id="{BD0749C5-BE9C-F226-124B-E5EC5A4558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28699" y="470848"/>
            <a:ext cx="7478973" cy="588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2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D2BED18-B94F-F9C5-E2EC-5F39AA0CBE23}"/>
              </a:ext>
            </a:extLst>
          </p:cNvPr>
          <p:cNvSpPr>
            <a:spLocks noGrp="1"/>
          </p:cNvSpPr>
          <p:nvPr>
            <p:ph type="title"/>
          </p:nvPr>
        </p:nvSpPr>
        <p:spPr>
          <a:xfrm>
            <a:off x="281281" y="724832"/>
            <a:ext cx="3171604" cy="4754880"/>
          </a:xfrm>
        </p:spPr>
        <p:txBody>
          <a:bodyPr>
            <a:normAutofit/>
          </a:bodyPr>
          <a:lstStyle/>
          <a:p>
            <a:r>
              <a:rPr lang="ja-JP" altLang="en-US" i="0" dirty="0">
                <a:solidFill>
                  <a:schemeClr val="tx2"/>
                </a:solidFill>
                <a:hlinkClick r:id="rId2">
                  <a:extLst>
                    <a:ext uri="{A12FA001-AC4F-418D-AE19-62706E023703}">
                      <ahyp:hlinkClr xmlns:ahyp="http://schemas.microsoft.com/office/drawing/2018/hyperlinkcolor" val="tx"/>
                    </a:ext>
                  </a:extLst>
                </a:hlinkClick>
              </a:rPr>
              <a:t>出産の流れ </a:t>
            </a:r>
            <a:br>
              <a:rPr lang="en-US" altLang="ja-JP" dirty="0">
                <a:solidFill>
                  <a:schemeClr val="tx2"/>
                </a:solidFill>
                <a:hlinkClick r:id="rId2">
                  <a:extLst>
                    <a:ext uri="{A12FA001-AC4F-418D-AE19-62706E023703}">
                      <ahyp:hlinkClr xmlns:ahyp="http://schemas.microsoft.com/office/drawing/2018/hyperlinkcolor" val="tx"/>
                    </a:ext>
                  </a:extLst>
                </a:hlinkClick>
              </a:rPr>
            </a:br>
            <a:r>
              <a:rPr lang="en-US" altLang="ja-JP" dirty="0">
                <a:solidFill>
                  <a:srgbClr val="349C7F"/>
                </a:solidFill>
                <a:hlinkClick r:id="rId2">
                  <a:extLst>
                    <a:ext uri="{A12FA001-AC4F-418D-AE19-62706E023703}">
                      <ahyp:hlinkClr xmlns:ahyp="http://schemas.microsoft.com/office/drawing/2018/hyperlinkcolor" val="tx"/>
                    </a:ext>
                  </a:extLst>
                </a:hlinkClick>
              </a:rPr>
              <a:t> </a:t>
            </a:r>
            <a:r>
              <a:rPr lang="ja-JP" altLang="en-US" sz="1600" dirty="0">
                <a:solidFill>
                  <a:srgbClr val="349C7F"/>
                </a:solidFill>
                <a:hlinkClick r:id="rId2">
                  <a:extLst>
                    <a:ext uri="{A12FA001-AC4F-418D-AE19-62706E023703}">
                      <ahyp:hlinkClr xmlns:ahyp="http://schemas.microsoft.com/office/drawing/2018/hyperlinkcolor" val="tx"/>
                    </a:ext>
                  </a:extLst>
                </a:hlinkClick>
              </a:rPr>
              <a:t>産婦人科サイト </a:t>
            </a:r>
            <a:r>
              <a:rPr lang="en-US" altLang="ja-JP" sz="1600" dirty="0">
                <a:solidFill>
                  <a:srgbClr val="349C7F"/>
                </a:solidFill>
                <a:hlinkClick r:id="rId2">
                  <a:extLst>
                    <a:ext uri="{A12FA001-AC4F-418D-AE19-62706E023703}">
                      <ahyp:hlinkClr xmlns:ahyp="http://schemas.microsoft.com/office/drawing/2018/hyperlinkcolor" val="tx"/>
                    </a:ext>
                  </a:extLst>
                </a:hlinkClick>
              </a:rPr>
              <a:t>| </a:t>
            </a:r>
            <a:r>
              <a:rPr lang="ja-JP" altLang="en-US" sz="1600" dirty="0">
                <a:solidFill>
                  <a:srgbClr val="349C7F"/>
                </a:solidFill>
                <a:hlinkClick r:id="rId2">
                  <a:extLst>
                    <a:ext uri="{A12FA001-AC4F-418D-AE19-62706E023703}">
                      <ahyp:hlinkClr xmlns:ahyp="http://schemas.microsoft.com/office/drawing/2018/hyperlinkcolor" val="tx"/>
                    </a:ext>
                  </a:extLst>
                </a:hlinkClick>
              </a:rPr>
              <a:t>近畿中央病院 </a:t>
            </a:r>
            <a:r>
              <a:rPr lang="en-US" altLang="ja-JP" sz="1600" dirty="0">
                <a:solidFill>
                  <a:srgbClr val="349C7F"/>
                </a:solidFill>
                <a:hlinkClick r:id="rId2">
                  <a:extLst>
                    <a:ext uri="{A12FA001-AC4F-418D-AE19-62706E023703}">
                      <ahyp:hlinkClr xmlns:ahyp="http://schemas.microsoft.com/office/drawing/2018/hyperlinkcolor" val="tx"/>
                    </a:ext>
                  </a:extLst>
                </a:hlinkClick>
              </a:rPr>
              <a:t>(kich.itami.hyogo.jp)</a:t>
            </a:r>
            <a:br>
              <a:rPr lang="en-US" altLang="ja-JP" sz="1600" dirty="0"/>
            </a:br>
            <a:endParaRPr lang="ja-JP" altLang="en-US" sz="1600" dirty="0"/>
          </a:p>
        </p:txBody>
      </p:sp>
      <p:pic>
        <p:nvPicPr>
          <p:cNvPr id="1026" name="Picture 2">
            <a:extLst>
              <a:ext uri="{FF2B5EF4-FFF2-40B4-BE49-F238E27FC236}">
                <a16:creationId xmlns:a16="http://schemas.microsoft.com/office/drawing/2014/main" id="{5C911FBD-0CB5-673A-570A-0CEB7C0AA2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10084" y="158449"/>
            <a:ext cx="8154537" cy="3488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A50B6D-3FB9-2F62-1499-2412BE166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01" y="3991970"/>
            <a:ext cx="7717810" cy="286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84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885B490-338E-5AC9-8403-4779DF94BDF8}"/>
              </a:ext>
            </a:extLst>
          </p:cNvPr>
          <p:cNvSpPr>
            <a:spLocks noGrp="1"/>
          </p:cNvSpPr>
          <p:nvPr>
            <p:ph type="title"/>
          </p:nvPr>
        </p:nvSpPr>
        <p:spPr>
          <a:xfrm>
            <a:off x="5960174" y="6320785"/>
            <a:ext cx="5595743" cy="455125"/>
          </a:xfrm>
        </p:spPr>
        <p:txBody>
          <a:bodyPr>
            <a:normAutofit/>
          </a:bodyPr>
          <a:lstStyle/>
          <a:p>
            <a:r>
              <a:rPr lang="en-US" altLang="ja-JP" sz="2000" b="0" i="0" dirty="0">
                <a:solidFill>
                  <a:srgbClr val="5E6C77"/>
                </a:solidFill>
                <a:effectLst/>
                <a:latin typeface="ヒラギノ角ゴ ProN W3"/>
              </a:rPr>
              <a:t>https://medical.jiji.com/medical/032-0006-99</a:t>
            </a:r>
            <a:endParaRPr lang="ja-JP" altLang="en-US" sz="2000" dirty="0"/>
          </a:p>
        </p:txBody>
      </p:sp>
      <p:pic>
        <p:nvPicPr>
          <p:cNvPr id="1030" name="Picture 6">
            <a:extLst>
              <a:ext uri="{FF2B5EF4-FFF2-40B4-BE49-F238E27FC236}">
                <a16:creationId xmlns:a16="http://schemas.microsoft.com/office/drawing/2014/main" id="{CBE86A14-146E-5977-7593-01C77FD57E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086985" cy="632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5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8CF02-82FD-C8B8-7016-F280A270241B}"/>
              </a:ext>
            </a:extLst>
          </p:cNvPr>
          <p:cNvSpPr>
            <a:spLocks noGrp="1"/>
          </p:cNvSpPr>
          <p:nvPr>
            <p:ph type="title"/>
          </p:nvPr>
        </p:nvSpPr>
        <p:spPr>
          <a:xfrm>
            <a:off x="206242" y="758952"/>
            <a:ext cx="3949501" cy="4754880"/>
          </a:xfrm>
        </p:spPr>
        <p:txBody>
          <a:bodyPr>
            <a:normAutofit/>
          </a:bodyPr>
          <a:lstStyle/>
          <a:p>
            <a:br>
              <a:rPr lang="en-US" altLang="ja-JP" dirty="0"/>
            </a:br>
            <a:r>
              <a:rPr lang="ja-JP" altLang="en-US" dirty="0"/>
              <a:t>分娩経過</a:t>
            </a:r>
            <a:br>
              <a:rPr lang="en-US" altLang="ja-JP" dirty="0"/>
            </a:br>
            <a:br>
              <a:rPr lang="en-US" altLang="ja-JP" dirty="0"/>
            </a:br>
            <a:r>
              <a:rPr lang="ja-JP" altLang="en-US" sz="4000" dirty="0"/>
              <a:t>分娩開始＝</a:t>
            </a:r>
            <a:br>
              <a:rPr lang="en-US" altLang="ja-JP" sz="4000" dirty="0"/>
            </a:br>
            <a:r>
              <a:rPr lang="ja-JP" altLang="en-US" sz="4000" dirty="0"/>
              <a:t>陣痛</a:t>
            </a:r>
            <a:r>
              <a:rPr lang="ja-JP" altLang="en-US" sz="4000" b="1" dirty="0"/>
              <a:t>１０分間欠</a:t>
            </a:r>
          </a:p>
        </p:txBody>
      </p:sp>
      <p:sp>
        <p:nvSpPr>
          <p:cNvPr id="3" name="コンテンツ プレースホルダー 2">
            <a:extLst>
              <a:ext uri="{FF2B5EF4-FFF2-40B4-BE49-F238E27FC236}">
                <a16:creationId xmlns:a16="http://schemas.microsoft.com/office/drawing/2014/main" id="{C20F2E3D-B6F2-A5F4-5138-CA9C09210F3D}"/>
              </a:ext>
            </a:extLst>
          </p:cNvPr>
          <p:cNvSpPr>
            <a:spLocks noGrp="1"/>
          </p:cNvSpPr>
          <p:nvPr>
            <p:ph idx="1"/>
          </p:nvPr>
        </p:nvSpPr>
        <p:spPr>
          <a:xfrm>
            <a:off x="4336555" y="758952"/>
            <a:ext cx="7649203" cy="4754880"/>
          </a:xfrm>
        </p:spPr>
        <p:txBody>
          <a:bodyPr>
            <a:noAutofit/>
          </a:bodyPr>
          <a:lstStyle/>
          <a:p>
            <a:r>
              <a:rPr lang="ja-JP" altLang="en-US" sz="2800" dirty="0"/>
              <a:t>１期：</a:t>
            </a:r>
            <a:r>
              <a:rPr lang="ja-JP" altLang="en-US" sz="2800" b="0" i="0" dirty="0">
                <a:solidFill>
                  <a:srgbClr val="040C28"/>
                </a:solidFill>
                <a:effectLst/>
                <a:latin typeface="Google Sans"/>
              </a:rPr>
              <a:t>陣痛が起こりはじめてから子宮口が</a:t>
            </a:r>
            <a:endParaRPr lang="en-US" altLang="ja-JP" sz="2800" b="0" i="0" dirty="0">
              <a:solidFill>
                <a:srgbClr val="040C28"/>
              </a:solidFill>
              <a:effectLst/>
              <a:latin typeface="Google Sans"/>
            </a:endParaRPr>
          </a:p>
          <a:p>
            <a:pPr marL="0" indent="0">
              <a:buNone/>
            </a:pPr>
            <a:r>
              <a:rPr lang="ja-JP" altLang="en-US" sz="2800" b="0" i="0" dirty="0">
                <a:solidFill>
                  <a:srgbClr val="040C28"/>
                </a:solidFill>
                <a:effectLst/>
                <a:latin typeface="Google Sans"/>
              </a:rPr>
              <a:t>　　　全開になるまで</a:t>
            </a:r>
            <a:endParaRPr lang="en-US" altLang="ja-JP" sz="2800" b="0" i="0" dirty="0">
              <a:solidFill>
                <a:srgbClr val="040C28"/>
              </a:solidFill>
              <a:effectLst/>
              <a:latin typeface="Google Sans"/>
            </a:endParaRPr>
          </a:p>
          <a:p>
            <a:r>
              <a:rPr lang="ja-JP" altLang="en-US" sz="2800" dirty="0">
                <a:solidFill>
                  <a:srgbClr val="040C28"/>
                </a:solidFill>
                <a:latin typeface="Google Sans"/>
              </a:rPr>
              <a:t>２期：娩出期</a:t>
            </a:r>
            <a:endParaRPr lang="en-US" altLang="ja-JP" sz="2800" dirty="0">
              <a:solidFill>
                <a:srgbClr val="040C28"/>
              </a:solidFill>
              <a:latin typeface="Google Sans"/>
            </a:endParaRPr>
          </a:p>
          <a:p>
            <a:pPr marL="0" indent="0">
              <a:buNone/>
            </a:pPr>
            <a:r>
              <a:rPr lang="ja-JP" altLang="en-US" sz="2800" b="0" i="0" dirty="0">
                <a:solidFill>
                  <a:srgbClr val="040C28"/>
                </a:solidFill>
                <a:effectLst/>
                <a:latin typeface="Google Sans"/>
              </a:rPr>
              <a:t>　　　子宮口が全開大となってから赤ちゃん</a:t>
            </a:r>
            <a:endParaRPr lang="en-US" altLang="ja-JP" sz="2800" b="0" i="0" dirty="0">
              <a:solidFill>
                <a:srgbClr val="040C28"/>
              </a:solidFill>
              <a:effectLst/>
              <a:latin typeface="Google Sans"/>
            </a:endParaRPr>
          </a:p>
          <a:p>
            <a:pPr marL="0" indent="0">
              <a:buNone/>
            </a:pPr>
            <a:r>
              <a:rPr lang="ja-JP" altLang="en-US" sz="2800" dirty="0">
                <a:solidFill>
                  <a:srgbClr val="040C28"/>
                </a:solidFill>
                <a:latin typeface="Google Sans"/>
              </a:rPr>
              <a:t>　　　</a:t>
            </a:r>
            <a:r>
              <a:rPr lang="ja-JP" altLang="en-US" sz="2800" b="0" i="0" dirty="0">
                <a:solidFill>
                  <a:srgbClr val="040C28"/>
                </a:solidFill>
                <a:effectLst/>
                <a:latin typeface="Google Sans"/>
              </a:rPr>
              <a:t>が生まれるまで</a:t>
            </a:r>
            <a:endParaRPr lang="en-US" altLang="ja-JP" sz="2800" b="0" i="0" dirty="0">
              <a:solidFill>
                <a:srgbClr val="040C28"/>
              </a:solidFill>
              <a:effectLst/>
              <a:latin typeface="Google Sans"/>
            </a:endParaRPr>
          </a:p>
          <a:p>
            <a:r>
              <a:rPr lang="ja-JP" altLang="en-US" sz="2800" dirty="0">
                <a:solidFill>
                  <a:srgbClr val="040C28"/>
                </a:solidFill>
                <a:latin typeface="Google Sans"/>
              </a:rPr>
              <a:t>３期：後産期</a:t>
            </a:r>
            <a:endParaRPr lang="en-US" altLang="ja-JP" sz="2800" dirty="0">
              <a:solidFill>
                <a:srgbClr val="040C28"/>
              </a:solidFill>
              <a:latin typeface="Google Sans"/>
            </a:endParaRPr>
          </a:p>
          <a:p>
            <a:pPr marL="0" indent="0">
              <a:buNone/>
            </a:pPr>
            <a:r>
              <a:rPr lang="ja-JP" altLang="en-US" sz="2800" b="0" i="0" dirty="0">
                <a:solidFill>
                  <a:srgbClr val="040C28"/>
                </a:solidFill>
                <a:effectLst/>
                <a:latin typeface="Google Sans"/>
              </a:rPr>
              <a:t>　　　赤ちゃんが生まれた後から胎盤が</a:t>
            </a:r>
            <a:endParaRPr lang="en-US" altLang="ja-JP" sz="2800" b="0" i="0" dirty="0">
              <a:solidFill>
                <a:srgbClr val="040C28"/>
              </a:solidFill>
              <a:effectLst/>
              <a:latin typeface="Google Sans"/>
            </a:endParaRPr>
          </a:p>
          <a:p>
            <a:pPr marL="0" indent="0">
              <a:buNone/>
            </a:pPr>
            <a:r>
              <a:rPr lang="ja-JP" altLang="en-US" sz="2800" b="0" i="0" dirty="0">
                <a:solidFill>
                  <a:srgbClr val="040C28"/>
                </a:solidFill>
                <a:effectLst/>
                <a:latin typeface="Google Sans"/>
              </a:rPr>
              <a:t>　　　娩出されるまで</a:t>
            </a:r>
            <a:endParaRPr lang="en-US" altLang="ja-JP" sz="2800" b="0" i="0" dirty="0">
              <a:solidFill>
                <a:srgbClr val="040C28"/>
              </a:solidFill>
              <a:effectLst/>
              <a:latin typeface="Google Sans"/>
            </a:endParaRPr>
          </a:p>
          <a:p>
            <a:r>
              <a:rPr lang="ja-JP" altLang="en-US" sz="2800" dirty="0">
                <a:solidFill>
                  <a:srgbClr val="040C28"/>
                </a:solidFill>
                <a:latin typeface="Google Sans"/>
              </a:rPr>
              <a:t>４期：胎盤娩出後、２時間を経過するまで</a:t>
            </a:r>
            <a:endParaRPr lang="ja-JP" altLang="en-US" sz="2800" dirty="0"/>
          </a:p>
        </p:txBody>
      </p:sp>
    </p:spTree>
    <p:extLst>
      <p:ext uri="{BB962C8B-B14F-4D97-AF65-F5344CB8AC3E}">
        <p14:creationId xmlns:p14="http://schemas.microsoft.com/office/powerpoint/2010/main" val="7639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第50回 108E43 正常分娩④ | 現役産婦人科医による医師国家試験解説ブログ さん">
            <a:extLst>
              <a:ext uri="{FF2B5EF4-FFF2-40B4-BE49-F238E27FC236}">
                <a16:creationId xmlns:a16="http://schemas.microsoft.com/office/drawing/2014/main" id="{8124AA53-D341-A830-1270-114D4778D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40" y="579029"/>
            <a:ext cx="11569624" cy="569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7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846C7-7FBC-4A35-6D15-8C9C083868D5}"/>
              </a:ext>
            </a:extLst>
          </p:cNvPr>
          <p:cNvSpPr>
            <a:spLocks noGrp="1"/>
          </p:cNvSpPr>
          <p:nvPr>
            <p:ph type="title"/>
          </p:nvPr>
        </p:nvSpPr>
        <p:spPr>
          <a:xfrm>
            <a:off x="206217" y="801397"/>
            <a:ext cx="4167889" cy="4754880"/>
          </a:xfrm>
        </p:spPr>
        <p:txBody>
          <a:bodyPr/>
          <a:lstStyle/>
          <a:p>
            <a:br>
              <a:rPr lang="en-US" altLang="ja-JP" i="0" dirty="0"/>
            </a:br>
            <a:r>
              <a:rPr lang="ja-JP" altLang="en-US" i="0" dirty="0"/>
              <a:t>分娩の異常</a:t>
            </a:r>
            <a:br>
              <a:rPr lang="en-US" altLang="ja-JP" i="0" dirty="0"/>
            </a:br>
            <a:endParaRPr lang="ja-JP" altLang="en-US" i="0" dirty="0"/>
          </a:p>
        </p:txBody>
      </p:sp>
      <p:sp>
        <p:nvSpPr>
          <p:cNvPr id="3" name="コンテンツ プレースホルダー 2">
            <a:extLst>
              <a:ext uri="{FF2B5EF4-FFF2-40B4-BE49-F238E27FC236}">
                <a16:creationId xmlns:a16="http://schemas.microsoft.com/office/drawing/2014/main" id="{D22E7105-E854-42A7-188A-A54AB165298B}"/>
              </a:ext>
            </a:extLst>
          </p:cNvPr>
          <p:cNvSpPr>
            <a:spLocks noGrp="1"/>
          </p:cNvSpPr>
          <p:nvPr>
            <p:ph idx="1"/>
          </p:nvPr>
        </p:nvSpPr>
        <p:spPr>
          <a:xfrm>
            <a:off x="4572001" y="758952"/>
            <a:ext cx="7413782" cy="4754880"/>
          </a:xfrm>
        </p:spPr>
        <p:txBody>
          <a:bodyPr>
            <a:normAutofit fontScale="92500"/>
          </a:bodyPr>
          <a:lstStyle/>
          <a:p>
            <a:pPr marL="0" indent="0">
              <a:buNone/>
            </a:pPr>
            <a:r>
              <a:rPr lang="ja-JP" altLang="en-US" dirty="0"/>
              <a:t>　</a:t>
            </a:r>
            <a:r>
              <a:rPr lang="ja-JP" altLang="en-US" sz="2400" dirty="0"/>
              <a:t>陣痛の異常：</a:t>
            </a:r>
            <a:r>
              <a:rPr lang="ja-JP" altLang="en-US" sz="2400" b="0" i="0" dirty="0">
                <a:solidFill>
                  <a:srgbClr val="040C28"/>
                </a:solidFill>
                <a:effectLst/>
                <a:latin typeface="Google Sans"/>
              </a:rPr>
              <a:t>微弱陣痛＝子宮収縮の弱いもの</a:t>
            </a:r>
            <a:endParaRPr lang="en-US" altLang="ja-JP" sz="2400" b="0" i="0" dirty="0">
              <a:solidFill>
                <a:srgbClr val="040C28"/>
              </a:solidFill>
              <a:effectLst/>
              <a:latin typeface="Google Sans"/>
            </a:endParaRPr>
          </a:p>
          <a:p>
            <a:pPr marL="0" indent="0">
              <a:buNone/>
            </a:pPr>
            <a:r>
              <a:rPr lang="ja-JP" altLang="en-US" sz="2400" b="0" i="0" dirty="0">
                <a:solidFill>
                  <a:srgbClr val="040C28"/>
                </a:solidFill>
                <a:effectLst/>
                <a:latin typeface="Google Sans"/>
              </a:rPr>
              <a:t>　分娩</a:t>
            </a:r>
            <a:r>
              <a:rPr lang="en-US" altLang="ja-JP" sz="2400" b="0" i="0" dirty="0">
                <a:solidFill>
                  <a:srgbClr val="040C28"/>
                </a:solidFill>
                <a:effectLst/>
                <a:latin typeface="Google Sans"/>
              </a:rPr>
              <a:t>Ⅰ</a:t>
            </a:r>
            <a:r>
              <a:rPr lang="ja-JP" altLang="en-US" sz="2400" b="0" i="0" dirty="0">
                <a:solidFill>
                  <a:srgbClr val="040C28"/>
                </a:solidFill>
                <a:effectLst/>
                <a:latin typeface="Google Sans"/>
              </a:rPr>
              <a:t>期　　過強陣痛＝子宮収縮の強すぎるもの</a:t>
            </a:r>
            <a:endParaRPr lang="en-US" altLang="ja-JP" sz="2400" b="0" i="0" dirty="0">
              <a:solidFill>
                <a:srgbClr val="040C28"/>
              </a:solidFill>
              <a:effectLst/>
              <a:latin typeface="Google Sans"/>
            </a:endParaRPr>
          </a:p>
          <a:p>
            <a:pPr marL="0" indent="0">
              <a:buNone/>
            </a:pPr>
            <a:r>
              <a:rPr lang="ja-JP" altLang="en-US" sz="2400" dirty="0">
                <a:solidFill>
                  <a:srgbClr val="040C28"/>
                </a:solidFill>
                <a:latin typeface="Google Sans"/>
              </a:rPr>
              <a:t>　☆正常：</a:t>
            </a:r>
            <a:r>
              <a:rPr lang="en-US" altLang="ja-JP" sz="2400" dirty="0">
                <a:solidFill>
                  <a:srgbClr val="040C28"/>
                </a:solidFill>
                <a:latin typeface="Google Sans"/>
              </a:rPr>
              <a:t>10</a:t>
            </a:r>
            <a:r>
              <a:rPr lang="ja-JP" altLang="en-US" sz="2400" dirty="0">
                <a:solidFill>
                  <a:srgbClr val="040C28"/>
                </a:solidFill>
                <a:latin typeface="Google Sans"/>
              </a:rPr>
              <a:t>分間欠の陣痛＝分娩の開始</a:t>
            </a:r>
            <a:endParaRPr lang="en-US" altLang="ja-JP" sz="2400" b="0" i="0" dirty="0">
              <a:solidFill>
                <a:srgbClr val="040C28"/>
              </a:solidFill>
              <a:effectLst/>
              <a:latin typeface="Google Sans"/>
            </a:endParaRPr>
          </a:p>
          <a:p>
            <a:pPr marL="0" indent="0">
              <a:buNone/>
            </a:pPr>
            <a:r>
              <a:rPr lang="ja-JP" altLang="en-US" sz="2400" dirty="0">
                <a:solidFill>
                  <a:srgbClr val="040C28"/>
                </a:solidFill>
                <a:latin typeface="Google Sans"/>
              </a:rPr>
              <a:t>　前早期破水：</a:t>
            </a:r>
            <a:endParaRPr lang="en-US" altLang="ja-JP" sz="2400" dirty="0">
              <a:solidFill>
                <a:srgbClr val="040C28"/>
              </a:solidFill>
              <a:latin typeface="Google Sans"/>
            </a:endParaRPr>
          </a:p>
          <a:p>
            <a:pPr marL="0" indent="0">
              <a:buNone/>
            </a:pPr>
            <a:r>
              <a:rPr lang="ja-JP" altLang="en-US" sz="2400" dirty="0">
                <a:solidFill>
                  <a:srgbClr val="040C28"/>
                </a:solidFill>
                <a:latin typeface="Google Sans"/>
              </a:rPr>
              <a:t>　分娩前　　前期破水＝陣痛初来前の破水</a:t>
            </a:r>
            <a:endParaRPr lang="en-US" altLang="ja-JP" sz="2400" dirty="0">
              <a:solidFill>
                <a:srgbClr val="040C28"/>
              </a:solidFill>
              <a:latin typeface="Google Sans"/>
            </a:endParaRPr>
          </a:p>
          <a:p>
            <a:pPr marL="0" indent="0">
              <a:buNone/>
            </a:pPr>
            <a:r>
              <a:rPr lang="ja-JP" altLang="en-US" sz="2400" dirty="0">
                <a:solidFill>
                  <a:srgbClr val="040C28"/>
                </a:solidFill>
                <a:latin typeface="Google Sans"/>
              </a:rPr>
              <a:t>分娩</a:t>
            </a:r>
            <a:r>
              <a:rPr lang="en-US" altLang="ja-JP" sz="2400" dirty="0">
                <a:solidFill>
                  <a:srgbClr val="040C28"/>
                </a:solidFill>
                <a:latin typeface="Google Sans"/>
              </a:rPr>
              <a:t>Ⅰ</a:t>
            </a:r>
            <a:r>
              <a:rPr lang="ja-JP" altLang="en-US" sz="2400" dirty="0">
                <a:solidFill>
                  <a:srgbClr val="040C28"/>
                </a:solidFill>
                <a:latin typeface="Google Sans"/>
              </a:rPr>
              <a:t>期　　早期破水＝陣痛初来後子宮全開までの破水</a:t>
            </a:r>
            <a:endParaRPr lang="en-US" altLang="ja-JP" sz="2400" dirty="0">
              <a:solidFill>
                <a:srgbClr val="040C28"/>
              </a:solidFill>
              <a:latin typeface="Google Sans"/>
            </a:endParaRPr>
          </a:p>
          <a:p>
            <a:pPr marL="0" indent="0">
              <a:buNone/>
            </a:pPr>
            <a:r>
              <a:rPr lang="ja-JP" altLang="en-US" sz="2400" dirty="0">
                <a:solidFill>
                  <a:srgbClr val="040C28"/>
                </a:solidFill>
                <a:latin typeface="Google Sans"/>
              </a:rPr>
              <a:t>　胎盤の異常：分娩前　分娩</a:t>
            </a:r>
            <a:r>
              <a:rPr lang="en-US" altLang="ja-JP" sz="2400" dirty="0">
                <a:solidFill>
                  <a:srgbClr val="040C28"/>
                </a:solidFill>
                <a:latin typeface="Google Sans"/>
              </a:rPr>
              <a:t>Ⅰ</a:t>
            </a:r>
            <a:r>
              <a:rPr lang="ja-JP" altLang="en-US" sz="2400" dirty="0">
                <a:solidFill>
                  <a:srgbClr val="040C28"/>
                </a:solidFill>
                <a:latin typeface="Google Sans"/>
              </a:rPr>
              <a:t>期、２期</a:t>
            </a:r>
            <a:endParaRPr lang="en-US" altLang="ja-JP" sz="2400" dirty="0">
              <a:solidFill>
                <a:srgbClr val="040C28"/>
              </a:solidFill>
              <a:latin typeface="Google Sans"/>
            </a:endParaRPr>
          </a:p>
          <a:p>
            <a:pPr marL="0" indent="0">
              <a:buNone/>
            </a:pPr>
            <a:r>
              <a:rPr lang="ja-JP" altLang="en-US" sz="2400" dirty="0">
                <a:solidFill>
                  <a:srgbClr val="040C28"/>
                </a:solidFill>
                <a:latin typeface="Google Sans"/>
              </a:rPr>
              <a:t>　　　　　胎盤早期剥離＝妊娠２０週以降の胎盤の剥離</a:t>
            </a:r>
            <a:endParaRPr lang="en-US" altLang="ja-JP" sz="2400" dirty="0">
              <a:solidFill>
                <a:srgbClr val="040C28"/>
              </a:solidFill>
              <a:latin typeface="Google Sans"/>
            </a:endParaRPr>
          </a:p>
          <a:p>
            <a:pPr marL="0" indent="0">
              <a:buNone/>
            </a:pPr>
            <a:r>
              <a:rPr lang="ja-JP" altLang="en-US" sz="2400" dirty="0">
                <a:solidFill>
                  <a:srgbClr val="040C28"/>
                </a:solidFill>
                <a:latin typeface="Google Sans"/>
              </a:rPr>
              <a:t>　　　　　　　前置胎盤　癒着胎盤➡分娩時の異常出血</a:t>
            </a:r>
            <a:endParaRPr lang="en-US" altLang="ja-JP" sz="2400" dirty="0">
              <a:solidFill>
                <a:srgbClr val="040C28"/>
              </a:solidFill>
              <a:latin typeface="Google Sans"/>
            </a:endParaRPr>
          </a:p>
          <a:p>
            <a:pPr marL="0" indent="0">
              <a:buNone/>
            </a:pPr>
            <a:r>
              <a:rPr lang="ja-JP" altLang="en-US" sz="2400" dirty="0">
                <a:solidFill>
                  <a:srgbClr val="040C28"/>
                </a:solidFill>
                <a:latin typeface="Google Sans"/>
              </a:rPr>
              <a:t>　</a:t>
            </a:r>
            <a:endParaRPr lang="en-US" altLang="ja-JP" sz="2400" dirty="0">
              <a:solidFill>
                <a:srgbClr val="040C28"/>
              </a:solidFill>
              <a:latin typeface="Google Sans"/>
            </a:endParaRPr>
          </a:p>
          <a:p>
            <a:pPr marL="0" indent="0">
              <a:buNone/>
            </a:pPr>
            <a:endParaRPr lang="ja-JP" altLang="en-US" dirty="0"/>
          </a:p>
        </p:txBody>
      </p:sp>
    </p:spTree>
    <p:extLst>
      <p:ext uri="{BB962C8B-B14F-4D97-AF65-F5344CB8AC3E}">
        <p14:creationId xmlns:p14="http://schemas.microsoft.com/office/powerpoint/2010/main" val="43872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824EFB7-01D8-BF14-62DD-508232843849}"/>
              </a:ext>
            </a:extLst>
          </p:cNvPr>
          <p:cNvSpPr>
            <a:spLocks noGrp="1"/>
          </p:cNvSpPr>
          <p:nvPr>
            <p:ph type="title"/>
          </p:nvPr>
        </p:nvSpPr>
        <p:spPr/>
        <p:txBody>
          <a:bodyPr>
            <a:normAutofit/>
          </a:bodyPr>
          <a:lstStyle/>
          <a:p>
            <a:br>
              <a:rPr lang="en-US" altLang="ja-JP" i="0" dirty="0"/>
            </a:br>
            <a:br>
              <a:rPr lang="en-US" altLang="ja-JP" i="0" dirty="0"/>
            </a:br>
            <a:r>
              <a:rPr lang="ja-JP" altLang="en-US" i="0" dirty="0"/>
              <a:t>前置胎盤</a:t>
            </a:r>
            <a:br>
              <a:rPr lang="en-US" altLang="ja-JP" dirty="0"/>
            </a:br>
            <a:r>
              <a:rPr lang="en-US" altLang="ja-JP" sz="2000" b="0" i="0" dirty="0">
                <a:solidFill>
                  <a:srgbClr val="5C413B"/>
                </a:solidFill>
                <a:effectLst/>
                <a:latin typeface="-apple-system"/>
              </a:rPr>
              <a:t>http://www.jsog.or.jp/public/knowledge/zenchitaiban.html</a:t>
            </a:r>
            <a:endParaRPr lang="ja-JP" altLang="en-US" sz="2000" dirty="0"/>
          </a:p>
        </p:txBody>
      </p:sp>
      <p:pic>
        <p:nvPicPr>
          <p:cNvPr id="1026" name="Picture 2" descr="前置胎盤 | みーの宝石箱">
            <a:extLst>
              <a:ext uri="{FF2B5EF4-FFF2-40B4-BE49-F238E27FC236}">
                <a16:creationId xmlns:a16="http://schemas.microsoft.com/office/drawing/2014/main" id="{4CC26B9B-D3C9-96CD-7C08-32DEA4836B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9805" y="279249"/>
            <a:ext cx="6751229" cy="640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1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75B1378-AC27-AE48-7FAD-ABF99AB74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 y="0"/>
            <a:ext cx="120168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86808"/>
      </p:ext>
    </p:extLst>
  </p:cSld>
  <p:clrMapOvr>
    <a:masterClrMapping/>
  </p:clrMapOvr>
</p:sld>
</file>

<file path=ppt/theme/theme1.xml><?xml version="1.0" encoding="utf-8"?>
<a:theme xmlns:a="http://schemas.openxmlformats.org/drawingml/2006/main" name="HeadlinesVTI">
  <a:themeElements>
    <a:clrScheme name="AnalogousFromRegularSeedLeftStep">
      <a:dk1>
        <a:srgbClr val="000000"/>
      </a:dk1>
      <a:lt1>
        <a:srgbClr val="FFFFFF"/>
      </a:lt1>
      <a:dk2>
        <a:srgbClr val="2E1B30"/>
      </a:dk2>
      <a:lt2>
        <a:srgbClr val="F0F3F2"/>
      </a:lt2>
      <a:accent1>
        <a:srgbClr val="E7295E"/>
      </a:accent1>
      <a:accent2>
        <a:srgbClr val="D5179B"/>
      </a:accent2>
      <a:accent3>
        <a:srgbClr val="D129E7"/>
      </a:accent3>
      <a:accent4>
        <a:srgbClr val="7117D5"/>
      </a:accent4>
      <a:accent5>
        <a:srgbClr val="372DE7"/>
      </a:accent5>
      <a:accent6>
        <a:srgbClr val="175CD5"/>
      </a:accent6>
      <a:hlink>
        <a:srgbClr val="349C7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58b6005-9a0a-4fab-bf07-10bf73f076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FC9DE092D8151438BD8CEFCB450D3EE" ma:contentTypeVersion="14" ma:contentTypeDescription="新しいドキュメントを作成します。" ma:contentTypeScope="" ma:versionID="2d70e4f4f734a60ee2ee9a5c6e9b73ee">
  <xsd:schema xmlns:xsd="http://www.w3.org/2001/XMLSchema" xmlns:xs="http://www.w3.org/2001/XMLSchema" xmlns:p="http://schemas.microsoft.com/office/2006/metadata/properties" xmlns:ns3="258b6005-9a0a-4fab-bf07-10bf73f0764f" xmlns:ns4="c343a79b-5ddd-4f83-b5ae-5b41a6566970" targetNamespace="http://schemas.microsoft.com/office/2006/metadata/properties" ma:root="true" ma:fieldsID="7300ccd4970b0f66893d6aedebd4c1bc" ns3:_="" ns4:_="">
    <xsd:import namespace="258b6005-9a0a-4fab-bf07-10bf73f0764f"/>
    <xsd:import namespace="c343a79b-5ddd-4f83-b5ae-5b41a656697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b6005-9a0a-4fab-bf07-10bf73f076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43a79b-5ddd-4f83-b5ae-5b41a6566970"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91E09C-B894-4B94-942A-A0E13A7C7784}">
  <ds:schemaRefs>
    <ds:schemaRef ds:uri="http://schemas.microsoft.com/sharepoint/v3/contenttype/forms"/>
  </ds:schemaRefs>
</ds:datastoreItem>
</file>

<file path=customXml/itemProps2.xml><?xml version="1.0" encoding="utf-8"?>
<ds:datastoreItem xmlns:ds="http://schemas.openxmlformats.org/officeDocument/2006/customXml" ds:itemID="{C3A9A5DC-9084-44B0-8962-B131B720CDC4}">
  <ds:schemaRefs>
    <ds:schemaRef ds:uri="http://purl.org/dc/dcmitype/"/>
    <ds:schemaRef ds:uri="c343a79b-5ddd-4f83-b5ae-5b41a6566970"/>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purl.org/dc/elements/1.1/"/>
    <ds:schemaRef ds:uri="http://schemas.openxmlformats.org/package/2006/metadata/core-properties"/>
    <ds:schemaRef ds:uri="258b6005-9a0a-4fab-bf07-10bf73f0764f"/>
  </ds:schemaRefs>
</ds:datastoreItem>
</file>

<file path=customXml/itemProps3.xml><?xml version="1.0" encoding="utf-8"?>
<ds:datastoreItem xmlns:ds="http://schemas.openxmlformats.org/officeDocument/2006/customXml" ds:itemID="{D9909E0E-2AC3-40EF-B55D-7F203A899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8b6005-9a0a-4fab-bf07-10bf73f0764f"/>
    <ds:schemaRef ds:uri="c343a79b-5ddd-4f83-b5ae-5b41a656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593</TotalTime>
  <Words>501</Words>
  <Application>Microsoft Office PowerPoint</Application>
  <PresentationFormat>ワイド画面</PresentationFormat>
  <Paragraphs>34</Paragraphs>
  <Slides>12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-apple-system</vt:lpstr>
      <vt:lpstr>Google Sans</vt:lpstr>
      <vt:lpstr>ヒラギノ角ゴ ProN W3</vt:lpstr>
      <vt:lpstr>Arial</vt:lpstr>
      <vt:lpstr>Avenir Next LT Pro</vt:lpstr>
      <vt:lpstr>Century</vt:lpstr>
      <vt:lpstr>Sitka Banner</vt:lpstr>
      <vt:lpstr>Verdana</vt:lpstr>
      <vt:lpstr>HeadlinesVTI</vt:lpstr>
      <vt:lpstr>分娩の生理 と異常 </vt:lpstr>
      <vt:lpstr>第一頭位:胎児の背中が母体の左手側 第二頭位:右手側にあること  胎位異常  分娩｜慶應義塾大学病院 KOMPAS (keio.ac.jp)</vt:lpstr>
      <vt:lpstr>出産の流れ   産婦人科サイト | 近畿中央病院 (kich.itami.hyogo.jp) </vt:lpstr>
      <vt:lpstr>https://medical.jiji.com/medical/032-0006-99</vt:lpstr>
      <vt:lpstr> 分娩経過  分娩開始＝ 陣痛１０分間欠</vt:lpstr>
      <vt:lpstr>PowerPoint プレゼンテーション</vt:lpstr>
      <vt:lpstr> 分娩の異常 </vt:lpstr>
      <vt:lpstr>  前置胎盤 http://www.jsog.or.jp/public/knowledge/zenchitaiban.html</vt:lpstr>
      <vt:lpstr>PowerPoint プレゼンテーション</vt:lpstr>
      <vt:lpstr>帝王切開 cesarean section（CS)</vt:lpstr>
      <vt:lpstr>弛緩出血</vt:lpstr>
      <vt:lpstr>分娩時の処置  分娩｜慶應義塾大学病院 KOMPAS (keio.ac.jp)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分娩の生理 と異常</dc:title>
  <dc:creator>三平 宮川</dc:creator>
  <cp:lastModifiedBy>三平 宮川</cp:lastModifiedBy>
  <cp:revision>17</cp:revision>
  <dcterms:created xsi:type="dcterms:W3CDTF">2023-10-29T20:45:09Z</dcterms:created>
  <dcterms:modified xsi:type="dcterms:W3CDTF">2023-11-11T10:46:57Z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0x0101004FC9DE092D8151438BD8CEFCB450D3EE</vt:lpwstr>
  </property>
</Properties>
</file>