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E3B0B-1B78-EFDB-AB8D-78829E6B3E7C}" v="38" dt="2022-10-09T06:03:48.767"/>
    <p1510:client id="{DC0EAB65-4E3D-48D0-B3C8-46AF5212B1D8}" v="22" dt="2022-10-09T05:35:46.236"/>
    <p1510:client id="{EACAF137-943B-DDC7-DF9E-48E971070E4D}" v="292" dt="2022-10-09T05:57:04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5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0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3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4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1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4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4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4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9/21/2023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00" spc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spc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8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5400" kern="1200" spc="1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 spc="8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 spc="8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 spc="8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 spc="8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 spc="8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kai-you.net/article/67028/images/1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biz.duskin.jp/biz/sanitation/sanitary_news/vol11/main.htm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A8810-FB39-FCB6-85A8-23A8395C2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alphaModFix/>
          </a:blip>
          <a:srcRect r="37500" b="37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B141D4-C8D6-48AA-95E4-9D7277D2A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47811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7240" y="532995"/>
            <a:ext cx="7207683" cy="1515091"/>
          </a:xfrm>
        </p:spPr>
        <p:txBody>
          <a:bodyPr anchor="b">
            <a:normAutofit/>
          </a:bodyPr>
          <a:lstStyle/>
          <a:p>
            <a:r>
              <a:rPr lang="ja-JP" altLang="en-US" sz="7200" dirty="0">
                <a:solidFill>
                  <a:srgbClr val="FFFFFF"/>
                </a:solidFill>
                <a:ea typeface="Yu Gothic Medium"/>
              </a:rPr>
              <a:t>感染症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77240" y="2228727"/>
            <a:ext cx="7207683" cy="891941"/>
          </a:xfrm>
        </p:spPr>
        <p:txBody>
          <a:bodyPr anchor="t">
            <a:normAutofit/>
          </a:bodyPr>
          <a:lstStyle/>
          <a:p>
            <a:pPr algn="l"/>
            <a:endParaRPr kumimoji="1" lang="ja-JP" altLang="en-US" sz="220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50435D-CA82-40CE-954B-EAF77FB12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303110" y="2889102"/>
            <a:ext cx="800716" cy="800716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84E378-44EE-43CF-80E1-ECE2AF785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685100" y="3689818"/>
            <a:ext cx="226735" cy="2267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606AA2-E69C-4A42-8D9F-E9747752D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964111" y="4508034"/>
            <a:ext cx="226735" cy="2267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56DBB4-69C9-48F4-94E5-3F0B9E8D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58942" y="5508464"/>
            <a:ext cx="703889" cy="703889"/>
          </a:xfrm>
          <a:prstGeom prst="ellipse">
            <a:avLst/>
          </a:prstGeom>
          <a:solidFill>
            <a:schemeClr val="accent2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2E76EB-531B-4745-BE92-4AE3CFF5F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784590" y="5222789"/>
            <a:ext cx="405140" cy="405140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16CFC8-F3C3-4765-9768-9F10E6B5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248330" y="5639556"/>
            <a:ext cx="113367" cy="1133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68898F-D22E-4E6A-8DD3-FE24FF0F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370" y="5796077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1B65DAB-5A32-48EC-A4A4-64E6D1CD0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464029" y="6031429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EC2A46-C18F-4863-B4EB-B7B873FD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88354" y="5602414"/>
            <a:ext cx="466441" cy="4664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8EA60C-5FEB-439D-82C1-E1A33B9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85463" y="6119667"/>
            <a:ext cx="230878" cy="230878"/>
          </a:xfrm>
          <a:prstGeom prst="ellipse">
            <a:avLst/>
          </a:prstGeom>
          <a:solidFill>
            <a:schemeClr val="accent2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BD9DC6E-71EF-4302-BD87-C70C8AFCB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42637" y="6605011"/>
            <a:ext cx="56114" cy="56114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CABA3D-675F-405D-9552-216F2DDD1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23926" y="6611226"/>
            <a:ext cx="113367" cy="113367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412EE4E-935D-5F02-338B-DE7BC1C3FF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3229" y="33680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6BDE7A-A6E7-B4E3-095D-467E6496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0325"/>
            <a:ext cx="10659110" cy="1325563"/>
          </a:xfrm>
        </p:spPr>
        <p:txBody>
          <a:bodyPr/>
          <a:lstStyle/>
          <a:p>
            <a:pPr algn="ctr"/>
            <a:r>
              <a:rPr lang="ja-JP" altLang="en-US" dirty="0">
                <a:ea typeface="Yu Gothic Medium"/>
              </a:rPr>
              <a:t>標準的感染予防</a:t>
            </a:r>
            <a:r>
              <a:rPr lang="en-US" altLang="ja-JP" dirty="0">
                <a:ea typeface="Yu Gothic Medium"/>
              </a:rPr>
              <a:t>(CDC)</a:t>
            </a:r>
            <a:r>
              <a:rPr lang="ja-JP" altLang="en-US" dirty="0">
                <a:ea typeface="Yu Gothic Medium"/>
              </a:rPr>
              <a:t>とは？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AAB3CD51-C6BD-C98D-8E6E-857A3B93DE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449839"/>
              </p:ext>
            </p:extLst>
          </p:nvPr>
        </p:nvGraphicFramePr>
        <p:xfrm>
          <a:off x="746234" y="1208689"/>
          <a:ext cx="1068902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0">
                  <a:extLst>
                    <a:ext uri="{9D8B030D-6E8A-4147-A177-3AD203B41FA5}">
                      <a16:colId xmlns:a16="http://schemas.microsoft.com/office/drawing/2014/main" val="1766882451"/>
                    </a:ext>
                  </a:extLst>
                </a:gridCol>
              </a:tblGrid>
              <a:tr h="54653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4400" dirty="0">
                          <a:effectLst/>
                        </a:rPr>
                        <a:t>・湿性生体物資</a:t>
                      </a:r>
                      <a:r>
                        <a:rPr lang="en-US" altLang="ja-JP" sz="4400" dirty="0">
                          <a:effectLst/>
                        </a:rPr>
                        <a:t>【</a:t>
                      </a:r>
                      <a:r>
                        <a:rPr lang="ja-JP" sz="4400" b="0" i="0" u="none" strike="noStrike" noProof="0" dirty="0">
                          <a:effectLst/>
                          <a:latin typeface="Yu Gothic"/>
                          <a:ea typeface="Yu Gothic"/>
                        </a:rPr>
                        <a:t>血液・汗以外の体液（唾液、鼻汁、喀痰、尿、便、腹水、胸水、涙、母乳など）・傷のある皮膚</a:t>
                      </a:r>
                      <a:r>
                        <a:rPr lang="ja-JP" altLang="en-US" sz="4400" b="0" i="0" u="none" strike="noStrike" noProof="0" dirty="0">
                          <a:effectLst/>
                          <a:latin typeface="Yu Gothic"/>
                          <a:ea typeface="Yu Gothic"/>
                        </a:rPr>
                        <a:t>・粘膜</a:t>
                      </a:r>
                      <a:r>
                        <a:rPr lang="en-US" altLang="ja-JP" sz="4400" b="0" i="0" u="none" strike="noStrike" noProof="0" dirty="0">
                          <a:effectLst/>
                          <a:latin typeface="Yu Gothic"/>
                          <a:ea typeface="Yu Gothic"/>
                        </a:rPr>
                        <a:t>】</a:t>
                      </a:r>
                      <a:endParaRPr lang="ja-JP" altLang="en-US" sz="4400" b="0" i="0" u="none" strike="noStrike" noProof="0" dirty="0">
                        <a:effectLst/>
                        <a:latin typeface="Yu Gothic"/>
                        <a:ea typeface="Yu Gothic"/>
                      </a:endParaRPr>
                    </a:p>
                    <a:p>
                      <a:pPr lvl="0" algn="just">
                        <a:spcAft>
                          <a:spcPts val="0"/>
                        </a:spcAft>
                        <a:buNone/>
                      </a:pPr>
                      <a:r>
                        <a:rPr lang="ja-JP" altLang="en-US" sz="4400" dirty="0">
                          <a:effectLst/>
                        </a:rPr>
                        <a:t>をすべて感染性があるものとして扱います。</a:t>
                      </a:r>
                    </a:p>
                    <a:p>
                      <a:pPr lvl="0" algn="just">
                        <a:spcAft>
                          <a:spcPts val="0"/>
                        </a:spcAft>
                        <a:buNone/>
                      </a:pPr>
                      <a:endParaRPr lang="ja-JP" altLang="en-US" sz="4400" dirty="0">
                        <a:effectLst/>
                      </a:endParaRPr>
                    </a:p>
                    <a:p>
                      <a:pPr lvl="0" algn="just">
                        <a:spcAft>
                          <a:spcPts val="0"/>
                        </a:spcAft>
                        <a:buNone/>
                      </a:pPr>
                      <a:r>
                        <a:rPr lang="ja-JP" altLang="en-US" sz="4400" dirty="0">
                          <a:effectLst/>
                        </a:rPr>
                        <a:t>・標準的感染予防で、大切なことは、「</a:t>
                      </a:r>
                      <a:r>
                        <a:rPr lang="ja-JP" altLang="en-US" sz="4400" dirty="0">
                          <a:solidFill>
                            <a:srgbClr val="002060"/>
                          </a:solidFill>
                          <a:effectLst/>
                        </a:rPr>
                        <a:t>手洗い</a:t>
                      </a:r>
                      <a:r>
                        <a:rPr lang="ja-JP" altLang="en-US" sz="4400" dirty="0">
                          <a:effectLst/>
                        </a:rPr>
                        <a:t>」です。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498161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14A7158-8342-78A8-A17A-145B0D58E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C2B3B8-7ED4-27C4-5FA9-FB8C9879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68" y="-228710"/>
            <a:ext cx="10659110" cy="1325563"/>
          </a:xfrm>
        </p:spPr>
        <p:txBody>
          <a:bodyPr/>
          <a:lstStyle/>
          <a:p>
            <a:pPr algn="ctr"/>
            <a:r>
              <a:rPr lang="ja-JP" altLang="en-US">
                <a:ea typeface="Yu Gothic Medium"/>
              </a:rPr>
              <a:t>感染経路別の予防対策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8F657B-2ADB-87D5-9999-73DA8D35E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8" y="753571"/>
            <a:ext cx="11731164" cy="5475943"/>
          </a:xfrm>
        </p:spPr>
        <p:txBody>
          <a:bodyPr lIns="109728" tIns="109728" rIns="109728" bIns="91440" anchor="t"/>
          <a:lstStyle/>
          <a:p>
            <a:r>
              <a:rPr lang="ja-JP" altLang="en-US" sz="3200" b="1">
                <a:ea typeface="Yu Gothic"/>
              </a:rPr>
              <a:t>空気感染</a:t>
            </a:r>
            <a:r>
              <a:rPr lang="ja-JP" altLang="en-US" sz="3200">
                <a:ea typeface="Yu Gothic"/>
              </a:rPr>
              <a:t>：</a:t>
            </a:r>
            <a:r>
              <a:rPr lang="ja-JP" altLang="en-US" sz="3200" b="1">
                <a:solidFill>
                  <a:srgbClr val="FF0000"/>
                </a:solidFill>
                <a:ea typeface="Yu Gothic"/>
              </a:rPr>
              <a:t>結核、水痘、新型コロナウイルス</a:t>
            </a:r>
          </a:p>
          <a:p>
            <a:pPr>
              <a:buClr>
                <a:srgbClr val="436279"/>
              </a:buClr>
            </a:pPr>
            <a:r>
              <a:rPr lang="ja-JP" altLang="en-US" sz="3200" b="1">
                <a:ea typeface="Yu Gothic"/>
              </a:rPr>
              <a:t>空気感染対策</a:t>
            </a:r>
            <a:r>
              <a:rPr lang="ja-JP" altLang="en-US" sz="3200">
                <a:ea typeface="Yu Gothic"/>
              </a:rPr>
              <a:t>：</a:t>
            </a:r>
            <a:r>
              <a:rPr lang="ja-JP" altLang="en-US" sz="3200" b="1">
                <a:solidFill>
                  <a:srgbClr val="00B050"/>
                </a:solidFill>
                <a:ea typeface="Yu Gothic"/>
              </a:rPr>
              <a:t>換気</a:t>
            </a:r>
            <a:r>
              <a:rPr lang="ja-JP" altLang="en-US" sz="3200">
                <a:ea typeface="Yu Gothic"/>
              </a:rPr>
              <a:t>、陰圧室への隔離、</a:t>
            </a:r>
            <a:r>
              <a:rPr lang="ja-JP" altLang="en-US" sz="3200" b="1">
                <a:solidFill>
                  <a:srgbClr val="00B050"/>
                </a:solidFill>
                <a:ea typeface="Yu Gothic"/>
              </a:rPr>
              <a:t>N95（高機能）マスク着用</a:t>
            </a:r>
          </a:p>
          <a:p>
            <a:pPr>
              <a:buClr>
                <a:srgbClr val="436279"/>
              </a:buClr>
            </a:pPr>
            <a:r>
              <a:rPr lang="ja-JP" altLang="en-US" sz="3200">
                <a:ea typeface="Yu Gothic"/>
              </a:rPr>
              <a:t>飛沫感染：インフルエンザ、新型コロナウイルス、溶連菌感染症など</a:t>
            </a:r>
          </a:p>
          <a:p>
            <a:pPr>
              <a:buClr>
                <a:srgbClr val="436279"/>
              </a:buClr>
            </a:pPr>
            <a:r>
              <a:rPr lang="ja-JP" altLang="en-US" sz="3200" b="1">
                <a:ea typeface="Yu Gothic"/>
              </a:rPr>
              <a:t>飛沫感染対策</a:t>
            </a:r>
            <a:r>
              <a:rPr lang="ja-JP" altLang="en-US" sz="3200">
                <a:ea typeface="Yu Gothic"/>
              </a:rPr>
              <a:t>：</a:t>
            </a:r>
            <a:r>
              <a:rPr lang="ja-JP" altLang="en-US" sz="3200" b="1">
                <a:solidFill>
                  <a:srgbClr val="00B050"/>
                </a:solidFill>
                <a:ea typeface="Yu Gothic"/>
              </a:rPr>
              <a:t>不織布マスク着用</a:t>
            </a:r>
          </a:p>
          <a:p>
            <a:pPr>
              <a:buClr>
                <a:srgbClr val="436279"/>
              </a:buClr>
            </a:pPr>
            <a:r>
              <a:rPr lang="ja-JP" altLang="en-US" sz="3200">
                <a:ea typeface="Yu Gothic"/>
              </a:rPr>
              <a:t>接触感染：薬剤耐性菌（メチシリン耐性ブドウ球菌、バンコマイシン耐性腸球菌など）、疥癬（ヒゼンダニ）</a:t>
            </a:r>
          </a:p>
          <a:p>
            <a:pPr>
              <a:buClr>
                <a:srgbClr val="436279"/>
              </a:buClr>
            </a:pPr>
            <a:r>
              <a:rPr lang="ja-JP" altLang="en-US" sz="3200" b="1">
                <a:ea typeface="Yu Gothic"/>
              </a:rPr>
              <a:t>接触感染対策</a:t>
            </a:r>
            <a:r>
              <a:rPr lang="ja-JP" altLang="en-US" sz="3200">
                <a:ea typeface="Yu Gothic"/>
              </a:rPr>
              <a:t>：</a:t>
            </a:r>
            <a:r>
              <a:rPr lang="ja-JP" altLang="en-US" sz="3200" b="1">
                <a:solidFill>
                  <a:srgbClr val="00B050"/>
                </a:solidFill>
                <a:ea typeface="Yu Gothic"/>
              </a:rPr>
              <a:t>使い捨て手袋、使い捨てエプロン着用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F2BE023-CAE1-7092-66B2-1422AEF74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8457" y="351078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BD7300-3CED-6012-78E5-713806CE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30" y="133897"/>
            <a:ext cx="10659110" cy="1325563"/>
          </a:xfrm>
        </p:spPr>
        <p:txBody>
          <a:bodyPr/>
          <a:lstStyle/>
          <a:p>
            <a:r>
              <a:rPr lang="ja-JP" altLang="en-US" dirty="0">
                <a:ea typeface="Yu Gothic Medium"/>
              </a:rPr>
              <a:t>空気感染　　例　　　結核</a:t>
            </a:r>
            <a:endParaRPr kumimoji="1" lang="ja-JP" altLang="en-US" dirty="0"/>
          </a:p>
        </p:txBody>
      </p:sp>
      <p:pic>
        <p:nvPicPr>
          <p:cNvPr id="4" name="図 4" descr="水, 男, 湖, 乗る が含まれている画像&#10;&#10;説明は自動で生成されたものです">
            <a:extLst>
              <a:ext uri="{FF2B5EF4-FFF2-40B4-BE49-F238E27FC236}">
                <a16:creationId xmlns:a16="http://schemas.microsoft.com/office/drawing/2014/main" id="{B6DC6833-691A-D2DE-996A-243DBA44D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389" y="1230540"/>
            <a:ext cx="11999383" cy="5627460"/>
          </a:xfr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D0A8F8-E409-18D0-6CA0-C557953C6C41}"/>
              </a:ext>
            </a:extLst>
          </p:cNvPr>
          <p:cNvSpPr txBox="1"/>
          <p:nvPr/>
        </p:nvSpPr>
        <p:spPr>
          <a:xfrm>
            <a:off x="4657724" y="6281448"/>
            <a:ext cx="6104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https://kai-you.net/article/67028/images/1</a:t>
            </a:r>
            <a:r>
              <a:rPr lang="ja-JP" altLang="en-US" b="1" dirty="0"/>
              <a:t>より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4D0862C-53D6-E76A-7FC9-B9EE0F4A0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843" y="24037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5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903C85-074A-7456-BCFF-22F1998C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268710" cy="1332820"/>
          </a:xfrm>
        </p:spPr>
        <p:txBody>
          <a:bodyPr/>
          <a:lstStyle/>
          <a:p>
            <a:r>
              <a:rPr lang="ja-JP" altLang="en-US">
                <a:ea typeface="Yu Gothic Medium"/>
              </a:rPr>
              <a:t>飛沫感染　例　インフル、コロナ</a:t>
            </a:r>
            <a:endParaRPr kumimoji="1" lang="ja-JP" altLang="en-US"/>
          </a:p>
        </p:txBody>
      </p:sp>
      <p:pic>
        <p:nvPicPr>
          <p:cNvPr id="1026" name="Picture 2" descr="飛沫感染と空気感染の比較">
            <a:extLst>
              <a:ext uri="{FF2B5EF4-FFF2-40B4-BE49-F238E27FC236}">
                <a16:creationId xmlns:a16="http://schemas.microsoft.com/office/drawing/2014/main" id="{3DC361D4-03CD-EFAE-2239-4369550CF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6" y="1987885"/>
            <a:ext cx="11739283" cy="40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F9A179-D931-EEA6-2C8C-D0D0208AA707}"/>
              </a:ext>
            </a:extLst>
          </p:cNvPr>
          <p:cNvSpPr txBox="1"/>
          <p:nvPr/>
        </p:nvSpPr>
        <p:spPr>
          <a:xfrm>
            <a:off x="3227055" y="6169709"/>
            <a:ext cx="6094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https://biz.duskin.jp/biz/sanitation/sanitary_news/vol11/main.html</a:t>
            </a:r>
            <a:r>
              <a:rPr lang="ja-JP" altLang="en-US" b="1" dirty="0"/>
              <a:t>　</a:t>
            </a:r>
            <a:r>
              <a:rPr lang="ja-JP" altLang="en-US" dirty="0"/>
              <a:t>より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BDCF999-238E-E166-FF1E-52018CC66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fettiVTI">
  <a:themeElements>
    <a:clrScheme name="AnalogousFromRegularSeedRightStep">
      <a:dk1>
        <a:srgbClr val="000000"/>
      </a:dk1>
      <a:lt1>
        <a:srgbClr val="FFFFFF"/>
      </a:lt1>
      <a:dk2>
        <a:srgbClr val="1D2A34"/>
      </a:dk2>
      <a:lt2>
        <a:srgbClr val="E8E3E2"/>
      </a:lt2>
      <a:accent1>
        <a:srgbClr val="4DACC3"/>
      </a:accent1>
      <a:accent2>
        <a:srgbClr val="3B69B1"/>
      </a:accent2>
      <a:accent3>
        <a:srgbClr val="504DC3"/>
      </a:accent3>
      <a:accent4>
        <a:srgbClr val="6F3BB1"/>
      </a:accent4>
      <a:accent5>
        <a:srgbClr val="B34DC3"/>
      </a:accent5>
      <a:accent6>
        <a:srgbClr val="B13B90"/>
      </a:accent6>
      <a:hlink>
        <a:srgbClr val="BF583F"/>
      </a:hlink>
      <a:folHlink>
        <a:srgbClr val="7F7F7F"/>
      </a:folHlink>
    </a:clrScheme>
    <a:fontScheme name="Custom 10">
      <a:majorFont>
        <a:latin typeface="Yu Gothic Medium"/>
        <a:ea typeface=""/>
        <a:cs typeface=""/>
      </a:majorFont>
      <a:minorFont>
        <a:latin typeface="Yu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207</Words>
  <Application>Microsoft Office PowerPoint</Application>
  <PresentationFormat>ワイド画面</PresentationFormat>
  <Paragraphs>17</Paragraphs>
  <Slides>5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AvenirNext LT Pro Medium</vt:lpstr>
      <vt:lpstr>Yu Gothic</vt:lpstr>
      <vt:lpstr>Yu Gothic Medium</vt:lpstr>
      <vt:lpstr>Arial</vt:lpstr>
      <vt:lpstr>ConfettiVTI</vt:lpstr>
      <vt:lpstr>感染症</vt:lpstr>
      <vt:lpstr>標準的感染予防(CDC)とは？</vt:lpstr>
      <vt:lpstr>感染経路別の予防対策</vt:lpstr>
      <vt:lpstr>空気感染　　例　　　結核</vt:lpstr>
      <vt:lpstr>飛沫感染　例　インフル、コロナ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宮川三平</dc:creator>
  <cp:lastModifiedBy>三平 宮川</cp:lastModifiedBy>
  <cp:revision>171</cp:revision>
  <dcterms:created xsi:type="dcterms:W3CDTF">2022-10-09T05:32:19Z</dcterms:created>
  <dcterms:modified xsi:type="dcterms:W3CDTF">2023-09-20T21:35:50Z</dcterms:modified>
</cp:coreProperties>
</file>