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5057BA-71BF-44CE-A726-DFD063DAB527}" v="24" dt="2022-09-11T07:06:30.2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3" autoAdjust="0"/>
    <p:restoredTop sz="94660"/>
  </p:normalViewPr>
  <p:slideViewPr>
    <p:cSldViewPr snapToGrid="0">
      <p:cViewPr varScale="1">
        <p:scale>
          <a:sx n="93" d="100"/>
          <a:sy n="93" d="100"/>
        </p:scale>
        <p:origin x="54" y="4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3DBAEC-BF88-81EF-F0B3-5DEA8D2A0A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40F0514-245C-04EA-8C8B-92A7369C15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D9CC15-ACE4-4259-DC54-D9D0BE1C5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C6E3-A030-4DAD-9EE9-73E53EE3B2D7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A94B22-FCCE-6644-187F-BFBFDF316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133782-5613-4067-97FB-A6C762F53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7FBE-319D-437B-AE9F-DD7ECA8FC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979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E7E559-9ECB-C84F-E48B-E15100053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6A675FF-0368-1CAC-C3CC-6C0301B801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437EE6-59E3-9DFC-0983-1A054A619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C6E3-A030-4DAD-9EE9-73E53EE3B2D7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DBC31-B984-A988-C9F5-C8D5F2128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E11740-265A-D1ED-7FEC-0C0D85FFB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7FBE-319D-437B-AE9F-DD7ECA8FC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622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6FA98E6-4092-F1D4-8D6E-97B6914078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B97C59B-2D7D-D3D0-56ED-A8E8077C62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51189A-E181-FAD4-A3E1-ED0765FCC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C6E3-A030-4DAD-9EE9-73E53EE3B2D7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9DBE0B-EA6B-3FC9-48D3-592F6194B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E2A641-548A-6B90-10F5-1511CCF5A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7FBE-319D-437B-AE9F-DD7ECA8FC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12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5C48FD-469F-2A5F-60B1-038A64AB0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342849-EE1A-E42F-B2F7-D96AEB3BC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771910-7792-560F-A9A7-AE27CC6D8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C6E3-A030-4DAD-9EE9-73E53EE3B2D7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62DBCA-D093-07E1-7B6B-6CB1AB8BE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BDF4BB-6C44-1624-E41F-6840E1156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7FBE-319D-437B-AE9F-DD7ECA8FC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128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68BA3C-4EA9-3F5E-A360-5A4685454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C9CB106-D610-1948-75A5-4FB261A3C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E05865-E63C-3899-4190-01BA48394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C6E3-A030-4DAD-9EE9-73E53EE3B2D7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7A174C-3FD5-6B24-060D-8051342BE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0B8945-AE0D-5CEC-99C2-0793A2020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7FBE-319D-437B-AE9F-DD7ECA8FC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756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A0BF46-179A-A08E-7EAF-391F1725C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179D95-9FEB-47D1-9772-51423BFFA1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5AB9106-8F6F-4A8C-CE41-DE4D929ED9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0B4FCF-CAAC-7A1D-B1C3-D9B3DB7D1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C6E3-A030-4DAD-9EE9-73E53EE3B2D7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92B78E-4808-ED27-2F32-F9E71C864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89A7F0D-487C-2B9F-4AFC-680B803B8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7FBE-319D-437B-AE9F-DD7ECA8FC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494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4C2DA1-2A04-B140-5B0B-34098020F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E32A40D-EEA7-054D-30C0-918846AE9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79F514A-7EA3-27E8-98BC-537307B3DA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1E0177D-F1A6-ED27-A2C8-78E891EF92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AD70BF3-077A-E432-D3C9-1800E94237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99332DF-37FC-9F4D-1E0D-0FC6E36C3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C6E3-A030-4DAD-9EE9-73E53EE3B2D7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A6F76E2-607E-A231-5F7D-28B1DBF31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6EE465-E4E3-3EBC-8D73-7F48220A6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7FBE-319D-437B-AE9F-DD7ECA8FC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992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223559-E8D7-C88D-F330-9011D8715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8D55D98-77FF-74B1-F538-6E9F6C3D8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C6E3-A030-4DAD-9EE9-73E53EE3B2D7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B680E10-C060-608E-3090-C0CD0DDEE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7C99E21-694C-15BC-A86C-D8A286E45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7FBE-319D-437B-AE9F-DD7ECA8FC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529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D8838A4-2EBE-2578-A467-727E3530B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C6E3-A030-4DAD-9EE9-73E53EE3B2D7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1283C45-1DFB-6D3F-058D-B50D497BB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A514F52-3BCB-9DC9-EC54-D6EA664AF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7FBE-319D-437B-AE9F-DD7ECA8FC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703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A38391-080F-BC28-26DF-C11406FE5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0CF4790-6880-314E-7591-11C56A7EB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59A16B2-58B7-A6DC-E287-6D9F07AA9B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127DB01-560D-A6DB-ECF5-1896E157E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C6E3-A030-4DAD-9EE9-73E53EE3B2D7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0A9AECE-83B7-FBBD-75E6-AD83C5BFC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CF59A53-86A5-4B43-B86A-E1402E68F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7FBE-319D-437B-AE9F-DD7ECA8FC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55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14FD9D-5019-8584-9045-EF38C8E0B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D1CB6F2-6D55-8FDC-EA4A-F8A10A1ED4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F5A5687-F5D9-0390-82EF-30C80A554A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C1406F-0FED-95B9-A299-AF8C74AED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CC6E3-A030-4DAD-9EE9-73E53EE3B2D7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3A8CDD-9754-C97F-006E-DE1FEC890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20A265A-273A-B176-5955-C499FBBA9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7FBE-319D-437B-AE9F-DD7ECA8FC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553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543DFB7-E434-F1C7-4294-976C5D0B6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57EE57C-084B-8512-B745-BD0C6795A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F5500D-C6A8-B4A7-862E-3D3EA8E1BA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CC6E3-A030-4DAD-9EE9-73E53EE3B2D7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4EEB3-797C-0105-2330-296E74A78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7A7C6C-1AF6-231D-EFAB-81A7AF826B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17FBE-319D-437B-AE9F-DD7ECA8FC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99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anjoho.jp/reg_stat/statistics/stat/summary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anjoho.jp/reg_stat/statistics/stat/summary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A1E13FFA-9B1E-C0C4-65DA-205341E6E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814" y="2687912"/>
            <a:ext cx="10515600" cy="1325563"/>
          </a:xfrm>
        </p:spPr>
        <p:txBody>
          <a:bodyPr>
            <a:normAutofit/>
          </a:bodyPr>
          <a:lstStyle/>
          <a:p>
            <a:r>
              <a:rPr lang="ja-JP" altLang="en-US" sz="8000" b="1" dirty="0"/>
              <a:t>悪性腫瘍と緩和ケア</a:t>
            </a:r>
          </a:p>
        </p:txBody>
      </p:sp>
    </p:spTree>
    <p:extLst>
      <p:ext uri="{BB962C8B-B14F-4D97-AF65-F5344CB8AC3E}">
        <p14:creationId xmlns:p14="http://schemas.microsoft.com/office/powerpoint/2010/main" val="2961678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A84BA8-A3D2-95D5-F8E8-D8BCBDF4D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7979"/>
            <a:ext cx="11866180" cy="1325563"/>
          </a:xfrm>
        </p:spPr>
        <p:txBody>
          <a:bodyPr>
            <a:normAutofit/>
          </a:bodyPr>
          <a:lstStyle/>
          <a:p>
            <a:pPr algn="r"/>
            <a:r>
              <a:rPr lang="ja-JP" altLang="en-US" b="1" i="0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日本人が一生のうちにがんと診断される確率</a:t>
            </a:r>
            <a:br>
              <a:rPr lang="en-US" altLang="ja-JP" b="0" i="0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2200" dirty="0">
                <a:hlinkClick r:id="rId2"/>
              </a:rPr>
              <a:t>最新がん統計：</a:t>
            </a:r>
            <a:r>
              <a:rPr lang="en-US" altLang="ja-JP" sz="2200" dirty="0">
                <a:hlinkClick r:id="rId2"/>
              </a:rPr>
              <a:t>[</a:t>
            </a:r>
            <a:r>
              <a:rPr lang="ja-JP" altLang="en-US" sz="2200" dirty="0">
                <a:hlinkClick r:id="rId2"/>
              </a:rPr>
              <a:t>国立がん研究センター　がん統計</a:t>
            </a:r>
            <a:r>
              <a:rPr lang="en-US" altLang="ja-JP" sz="2200" dirty="0">
                <a:hlinkClick r:id="rId2"/>
              </a:rPr>
              <a:t>] (ganjoho.jp)</a:t>
            </a:r>
            <a:r>
              <a:rPr lang="ja-JP" altLang="en-US" sz="2200" dirty="0"/>
              <a:t>より</a:t>
            </a:r>
            <a:endParaRPr kumimoji="1" lang="ja-JP" altLang="en-US" sz="22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C884EA-2F28-346A-BEB8-9E890C0AC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8104" y="250666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7200" b="0" i="0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男性</a:t>
            </a:r>
            <a:r>
              <a:rPr lang="en-US" altLang="ja-JP" sz="7200" b="0" i="0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65.0%</a:t>
            </a:r>
            <a:r>
              <a:rPr lang="ja-JP" altLang="en-US" sz="7200" b="0" i="0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lang="en-US" altLang="ja-JP" sz="7200" b="0" i="0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lang="ja-JP" altLang="en-US" sz="7200" b="0" i="0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人に</a:t>
            </a:r>
            <a:r>
              <a:rPr lang="en-US" altLang="ja-JP" sz="7200" b="0" i="0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lang="ja-JP" altLang="en-US" sz="7200" b="0" i="0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人）</a:t>
            </a:r>
            <a:endParaRPr lang="en-US" altLang="ja-JP" sz="7200" b="0" i="0" dirty="0">
              <a:solidFill>
                <a:srgbClr val="000000"/>
              </a:solidFill>
              <a:effectLst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0" indent="0">
              <a:buNone/>
            </a:pPr>
            <a:br>
              <a:rPr lang="ja-JP" altLang="en-US" sz="7200" dirty="0"/>
            </a:br>
            <a:r>
              <a:rPr lang="ja-JP" altLang="en-US" sz="7200" b="0" i="0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女性</a:t>
            </a:r>
            <a:r>
              <a:rPr lang="en-US" altLang="ja-JP" sz="7200" b="0" i="0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50.2%</a:t>
            </a:r>
            <a:r>
              <a:rPr lang="ja-JP" altLang="en-US" sz="7200" b="0" i="0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</a:t>
            </a:r>
            <a:r>
              <a:rPr lang="en-US" altLang="ja-JP" sz="7200" b="0" i="0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lang="ja-JP" altLang="en-US" sz="7200" b="0" i="0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人に</a:t>
            </a:r>
            <a:r>
              <a:rPr lang="en-US" altLang="ja-JP" sz="7200" b="0" i="0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lang="ja-JP" altLang="en-US" sz="7200" b="0" i="0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人）</a:t>
            </a:r>
            <a:endParaRPr kumimoji="1" lang="ja-JP" altLang="en-US" sz="7200" dirty="0"/>
          </a:p>
        </p:txBody>
      </p:sp>
    </p:spTree>
    <p:extLst>
      <p:ext uri="{BB962C8B-B14F-4D97-AF65-F5344CB8AC3E}">
        <p14:creationId xmlns:p14="http://schemas.microsoft.com/office/powerpoint/2010/main" val="3265363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D6821C-32E9-0889-A36C-D937D7B69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b="1" i="0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がん罹患数の順位（</a:t>
            </a:r>
            <a:r>
              <a:rPr lang="en-US" altLang="ja-JP" b="1" i="0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2019</a:t>
            </a:r>
            <a:r>
              <a:rPr lang="ja-JP" altLang="en-US" b="1" i="0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年）</a:t>
            </a:r>
            <a:br>
              <a:rPr lang="en-US" altLang="ja-JP" b="1" i="0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lang="ja-JP" altLang="en-US" sz="2000" dirty="0">
                <a:hlinkClick r:id="rId2"/>
              </a:rPr>
              <a:t>最新がん統計：</a:t>
            </a:r>
            <a:r>
              <a:rPr lang="en-US" altLang="ja-JP" sz="2000" dirty="0">
                <a:hlinkClick r:id="rId2"/>
              </a:rPr>
              <a:t>[</a:t>
            </a:r>
            <a:r>
              <a:rPr lang="ja-JP" altLang="en-US" sz="2000" dirty="0">
                <a:hlinkClick r:id="rId2"/>
              </a:rPr>
              <a:t>国立がん研究センター　がん統計</a:t>
            </a:r>
            <a:r>
              <a:rPr lang="en-US" altLang="ja-JP" sz="2000" dirty="0">
                <a:hlinkClick r:id="rId2"/>
              </a:rPr>
              <a:t>] (ganjoho.jp)</a:t>
            </a:r>
            <a:r>
              <a:rPr lang="ja-JP" altLang="en-US" sz="2000" dirty="0"/>
              <a:t>より</a:t>
            </a:r>
            <a:endParaRPr kumimoji="1" lang="ja-JP" altLang="en-US" sz="2000" dirty="0"/>
          </a:p>
        </p:txBody>
      </p: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E7B4E60F-3EF3-EB19-5B9C-741795D1E7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7782484"/>
              </p:ext>
            </p:extLst>
          </p:nvPr>
        </p:nvGraphicFramePr>
        <p:xfrm>
          <a:off x="838200" y="1859810"/>
          <a:ext cx="10355316" cy="4998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6096">
                  <a:extLst>
                    <a:ext uri="{9D8B030D-6E8A-4147-A177-3AD203B41FA5}">
                      <a16:colId xmlns:a16="http://schemas.microsoft.com/office/drawing/2014/main" val="14094988"/>
                    </a:ext>
                  </a:extLst>
                </a:gridCol>
                <a:gridCol w="1917844">
                  <a:extLst>
                    <a:ext uri="{9D8B030D-6E8A-4147-A177-3AD203B41FA5}">
                      <a16:colId xmlns:a16="http://schemas.microsoft.com/office/drawing/2014/main" val="1955879030"/>
                    </a:ext>
                  </a:extLst>
                </a:gridCol>
                <a:gridCol w="1917844">
                  <a:extLst>
                    <a:ext uri="{9D8B030D-6E8A-4147-A177-3AD203B41FA5}">
                      <a16:colId xmlns:a16="http://schemas.microsoft.com/office/drawing/2014/main" val="2683436010"/>
                    </a:ext>
                  </a:extLst>
                </a:gridCol>
                <a:gridCol w="1917844">
                  <a:extLst>
                    <a:ext uri="{9D8B030D-6E8A-4147-A177-3AD203B41FA5}">
                      <a16:colId xmlns:a16="http://schemas.microsoft.com/office/drawing/2014/main" val="2910835809"/>
                    </a:ext>
                  </a:extLst>
                </a:gridCol>
                <a:gridCol w="1917844">
                  <a:extLst>
                    <a:ext uri="{9D8B030D-6E8A-4147-A177-3AD203B41FA5}">
                      <a16:colId xmlns:a16="http://schemas.microsoft.com/office/drawing/2014/main" val="4039127918"/>
                    </a:ext>
                  </a:extLst>
                </a:gridCol>
                <a:gridCol w="1917844">
                  <a:extLst>
                    <a:ext uri="{9D8B030D-6E8A-4147-A177-3AD203B41FA5}">
                      <a16:colId xmlns:a16="http://schemas.microsoft.com/office/drawing/2014/main" val="2500113738"/>
                    </a:ext>
                  </a:extLst>
                </a:gridCol>
              </a:tblGrid>
              <a:tr h="1002261"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 dirty="0">
                          <a:effectLst/>
                          <a:latin typeface="inherit"/>
                        </a:rPr>
                        <a:t>1</a:t>
                      </a:r>
                      <a:r>
                        <a:rPr lang="ja-JP" altLang="en-US" sz="3600" b="1" u="none" strike="noStrike" dirty="0">
                          <a:effectLst/>
                          <a:latin typeface="inherit"/>
                        </a:rPr>
                        <a:t>位</a:t>
                      </a:r>
                    </a:p>
                  </a:txBody>
                  <a:tcPr marL="95250" marR="95250" marT="63500" marB="635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 dirty="0">
                          <a:effectLst/>
                          <a:latin typeface="inherit"/>
                        </a:rPr>
                        <a:t>2</a:t>
                      </a:r>
                      <a:r>
                        <a:rPr lang="ja-JP" altLang="en-US" sz="3600" b="1" u="none" strike="noStrike" dirty="0">
                          <a:effectLst/>
                          <a:latin typeface="inherit"/>
                        </a:rPr>
                        <a:t>位</a:t>
                      </a:r>
                    </a:p>
                  </a:txBody>
                  <a:tcPr marL="95250" marR="95250" marT="63500" marB="635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 dirty="0">
                          <a:effectLst/>
                          <a:latin typeface="inherit"/>
                        </a:rPr>
                        <a:t>3</a:t>
                      </a:r>
                      <a:r>
                        <a:rPr lang="ja-JP" altLang="en-US" sz="3600" b="1" u="none" strike="noStrike" dirty="0">
                          <a:effectLst/>
                          <a:latin typeface="inherit"/>
                        </a:rPr>
                        <a:t>位</a:t>
                      </a:r>
                    </a:p>
                  </a:txBody>
                  <a:tcPr marL="95250" marR="95250" marT="63500" marB="635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>
                          <a:effectLst/>
                          <a:latin typeface="inherit"/>
                        </a:rPr>
                        <a:t>4</a:t>
                      </a:r>
                      <a:r>
                        <a:rPr lang="ja-JP" altLang="en-US" sz="3600" b="1" u="none" strike="noStrike">
                          <a:effectLst/>
                          <a:latin typeface="inherit"/>
                        </a:rPr>
                        <a:t>位</a:t>
                      </a:r>
                    </a:p>
                  </a:txBody>
                  <a:tcPr marL="95250" marR="95250" marT="63500" marB="635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 dirty="0">
                          <a:effectLst/>
                          <a:latin typeface="inherit"/>
                        </a:rPr>
                        <a:t>5</a:t>
                      </a:r>
                      <a:r>
                        <a:rPr lang="ja-JP" altLang="en-US" sz="3600" b="1" u="none" strike="noStrike" dirty="0">
                          <a:effectLst/>
                          <a:latin typeface="inherit"/>
                        </a:rPr>
                        <a:t>位</a:t>
                      </a:r>
                    </a:p>
                  </a:txBody>
                  <a:tcPr marL="95250" marR="95250" marT="63500" marB="63500" anchor="ctr"/>
                </a:tc>
                <a:extLst>
                  <a:ext uri="{0D108BD9-81ED-4DB2-BD59-A6C34878D82A}">
                    <a16:rowId xmlns:a16="http://schemas.microsoft.com/office/drawing/2014/main" val="1544688646"/>
                  </a:ext>
                </a:extLst>
              </a:tr>
              <a:tr h="100226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600" b="1" u="none" strike="noStrike" dirty="0">
                          <a:effectLst/>
                          <a:latin typeface="inherit"/>
                        </a:rPr>
                        <a:t>総数</a:t>
                      </a:r>
                    </a:p>
                  </a:txBody>
                  <a:tcPr marL="95250" marR="95250" marT="63500" marB="635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600" u="none" strike="noStrike">
                          <a:effectLst/>
                          <a:latin typeface="inherit"/>
                        </a:rPr>
                        <a:t>大腸</a:t>
                      </a:r>
                    </a:p>
                  </a:txBody>
                  <a:tcPr marL="95250" marR="95250" marT="63500" marB="635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600" u="none" strike="noStrike">
                          <a:effectLst/>
                          <a:latin typeface="inherit"/>
                        </a:rPr>
                        <a:t>肺</a:t>
                      </a:r>
                    </a:p>
                  </a:txBody>
                  <a:tcPr marL="95250" marR="95250" marT="63500" marB="635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600" u="none" strike="noStrike" dirty="0">
                          <a:effectLst/>
                          <a:latin typeface="inherit"/>
                        </a:rPr>
                        <a:t>胃</a:t>
                      </a:r>
                    </a:p>
                  </a:txBody>
                  <a:tcPr marL="95250" marR="95250" marT="63500" marB="635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600" u="none" strike="noStrike" dirty="0">
                          <a:effectLst/>
                          <a:latin typeface="inherit"/>
                        </a:rPr>
                        <a:t>乳房</a:t>
                      </a:r>
                    </a:p>
                  </a:txBody>
                  <a:tcPr marL="95250" marR="95250" marT="63500" marB="635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600" u="none" strike="noStrike" dirty="0">
                          <a:effectLst/>
                          <a:latin typeface="inherit"/>
                        </a:rPr>
                        <a:t>前立腺</a:t>
                      </a:r>
                    </a:p>
                  </a:txBody>
                  <a:tcPr marL="95250" marR="95250" marT="63500" marB="63500" anchor="ctr"/>
                </a:tc>
                <a:extLst>
                  <a:ext uri="{0D108BD9-81ED-4DB2-BD59-A6C34878D82A}">
                    <a16:rowId xmlns:a16="http://schemas.microsoft.com/office/drawing/2014/main" val="2646610430"/>
                  </a:ext>
                </a:extLst>
              </a:tr>
              <a:tr h="100226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600" b="1" u="none" strike="noStrike" dirty="0">
                          <a:effectLst/>
                          <a:latin typeface="inherit"/>
                        </a:rPr>
                        <a:t>男性</a:t>
                      </a:r>
                    </a:p>
                  </a:txBody>
                  <a:tcPr marL="95250" marR="95250" marT="63500" marB="635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600" u="none" strike="noStrike">
                          <a:effectLst/>
                          <a:latin typeface="inherit"/>
                        </a:rPr>
                        <a:t>前立腺</a:t>
                      </a:r>
                    </a:p>
                  </a:txBody>
                  <a:tcPr marL="95250" marR="95250" marT="63500" marB="635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600" u="none" strike="noStrike">
                          <a:effectLst/>
                          <a:latin typeface="inherit"/>
                        </a:rPr>
                        <a:t>大腸</a:t>
                      </a:r>
                    </a:p>
                  </a:txBody>
                  <a:tcPr marL="95250" marR="95250" marT="63500" marB="635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600" u="none" strike="noStrike">
                          <a:effectLst/>
                          <a:latin typeface="inherit"/>
                        </a:rPr>
                        <a:t>胃</a:t>
                      </a:r>
                    </a:p>
                  </a:txBody>
                  <a:tcPr marL="95250" marR="95250" marT="63500" marB="635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600" u="none" strike="noStrike">
                          <a:effectLst/>
                          <a:latin typeface="inherit"/>
                        </a:rPr>
                        <a:t>肺</a:t>
                      </a:r>
                    </a:p>
                  </a:txBody>
                  <a:tcPr marL="95250" marR="95250" marT="63500" marB="635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600" u="none" strike="noStrike" dirty="0">
                          <a:effectLst/>
                          <a:latin typeface="inherit"/>
                        </a:rPr>
                        <a:t>肝臓</a:t>
                      </a:r>
                    </a:p>
                  </a:txBody>
                  <a:tcPr marL="95250" marR="95250" marT="63500" marB="63500" anchor="ctr"/>
                </a:tc>
                <a:extLst>
                  <a:ext uri="{0D108BD9-81ED-4DB2-BD59-A6C34878D82A}">
                    <a16:rowId xmlns:a16="http://schemas.microsoft.com/office/drawing/2014/main" val="353481896"/>
                  </a:ext>
                </a:extLst>
              </a:tr>
              <a:tr h="15473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600" b="1" u="none" strike="noStrike" dirty="0">
                          <a:effectLst/>
                          <a:latin typeface="inherit"/>
                        </a:rPr>
                        <a:t>女性</a:t>
                      </a:r>
                    </a:p>
                  </a:txBody>
                  <a:tcPr marL="95250" marR="95250" marT="63500" marB="635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600" u="none" strike="noStrike">
                          <a:effectLst/>
                          <a:latin typeface="inherit"/>
                        </a:rPr>
                        <a:t>乳房</a:t>
                      </a:r>
                    </a:p>
                  </a:txBody>
                  <a:tcPr marL="95250" marR="95250" marT="63500" marB="635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600" u="none" strike="noStrike">
                          <a:effectLst/>
                          <a:latin typeface="inherit"/>
                        </a:rPr>
                        <a:t>大腸</a:t>
                      </a:r>
                    </a:p>
                  </a:txBody>
                  <a:tcPr marL="95250" marR="95250" marT="63500" marB="635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600" u="none" strike="noStrike">
                          <a:effectLst/>
                          <a:latin typeface="inherit"/>
                        </a:rPr>
                        <a:t>肺</a:t>
                      </a:r>
                    </a:p>
                  </a:txBody>
                  <a:tcPr marL="95250" marR="95250" marT="63500" marB="635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600" u="none" strike="noStrike">
                          <a:effectLst/>
                          <a:latin typeface="inherit"/>
                        </a:rPr>
                        <a:t>胃</a:t>
                      </a:r>
                    </a:p>
                  </a:txBody>
                  <a:tcPr marL="95250" marR="95250" marT="63500" marB="635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600" u="none" strike="noStrike" dirty="0">
                          <a:effectLst/>
                          <a:latin typeface="inherit"/>
                        </a:rPr>
                        <a:t>子宮</a:t>
                      </a:r>
                    </a:p>
                  </a:txBody>
                  <a:tcPr marL="95250" marR="95250" marT="63500" marB="63500" anchor="ctr"/>
                </a:tc>
                <a:extLst>
                  <a:ext uri="{0D108BD9-81ED-4DB2-BD59-A6C34878D82A}">
                    <a16:rowId xmlns:a16="http://schemas.microsoft.com/office/drawing/2014/main" val="1871866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540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33B89D-858D-DBCA-3D64-504ED82CB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kumimoji="1" lang="ja-JP" alt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乳がんの年齢別罹患率</a:t>
            </a:r>
          </a:p>
        </p:txBody>
      </p:sp>
      <p:pic>
        <p:nvPicPr>
          <p:cNvPr id="1028" name="Picture 4" descr="乳がんの基礎知識 - ピンクリボン運動 | コニカミノルタ">
            <a:extLst>
              <a:ext uri="{FF2B5EF4-FFF2-40B4-BE49-F238E27FC236}">
                <a16:creationId xmlns:a16="http://schemas.microsoft.com/office/drawing/2014/main" id="{0F288F6A-0C87-A10B-60C3-6B2CC6FD979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527" y="1378526"/>
            <a:ext cx="11014363" cy="5271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671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Rectangle 2058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63" name="Freeform: Shape 2062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65" name="Rectangle 2064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4A53EBA4-86A9-1A75-65F8-72ABE957A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77142" cy="3387497"/>
          </a:xfrm>
        </p:spPr>
        <p:txBody>
          <a:bodyPr anchor="b">
            <a:normAutofit/>
          </a:bodyPr>
          <a:lstStyle/>
          <a:p>
            <a:pPr algn="r"/>
            <a:r>
              <a:rPr kumimoji="1" lang="ja-JP" altLang="en-US" sz="4000" dirty="0">
                <a:solidFill>
                  <a:srgbClr val="FFFFFF"/>
                </a:solidFill>
              </a:rPr>
              <a:t>乳がんの検査、治療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F9993B-3D41-0E13-030D-CCE85816F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0586" y="649480"/>
            <a:ext cx="4600905" cy="5986847"/>
          </a:xfrm>
        </p:spPr>
        <p:txBody>
          <a:bodyPr anchor="ctr">
            <a:normAutofit/>
          </a:bodyPr>
          <a:lstStyle/>
          <a:p>
            <a:r>
              <a:rPr kumimoji="1" lang="ja-JP" altLang="en-US" sz="2000" dirty="0"/>
              <a:t>乳がんの検査：</a:t>
            </a:r>
            <a:endParaRPr kumimoji="1" lang="en-US" altLang="ja-JP" sz="2000" dirty="0"/>
          </a:p>
          <a:p>
            <a:r>
              <a:rPr lang="ja-JP" altLang="en-US" sz="2000" b="1" i="0" u="none" strike="noStrike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マンモグラフィ単独法による乳がん検診（</a:t>
            </a:r>
            <a:r>
              <a:rPr lang="en-US" altLang="ja-JP" sz="2000" b="1" i="0" u="none" strike="noStrike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40</a:t>
            </a:r>
            <a:r>
              <a:rPr lang="ja-JP" altLang="en-US" sz="2000" b="1" i="0" u="none" strike="noStrike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</a:t>
            </a:r>
            <a:r>
              <a:rPr lang="en-US" altLang="ja-JP" sz="2000" b="1" i="0" u="none" strike="noStrike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74</a:t>
            </a:r>
            <a:r>
              <a:rPr lang="ja-JP" altLang="en-US" sz="2000" b="1" i="0" u="none" strike="noStrike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歳）</a:t>
            </a:r>
            <a:br>
              <a:rPr lang="ja-JP" altLang="en-US" sz="2000" dirty="0"/>
            </a:br>
            <a:r>
              <a:rPr lang="ja-JP" altLang="en-US" sz="2000" b="0" i="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検診による乳がん死亡率減少効果があるとする、相応の証拠があります。</a:t>
            </a:r>
            <a:br>
              <a:rPr lang="ja-JP" altLang="en-US" sz="2000" dirty="0"/>
            </a:br>
            <a:br>
              <a:rPr lang="ja-JP" altLang="en-US" sz="2000" dirty="0"/>
            </a:br>
            <a:r>
              <a:rPr lang="ja-JP" altLang="en-US" sz="2000" b="1" i="0" u="none" strike="noStrike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マンモグラフィと視触診の併用による乳がん検診（</a:t>
            </a:r>
            <a:r>
              <a:rPr lang="en-US" altLang="ja-JP" sz="2000" b="1" i="0" u="none" strike="noStrike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40</a:t>
            </a:r>
            <a:r>
              <a:rPr lang="ja-JP" altLang="en-US" sz="2000" b="1" i="0" u="none" strike="noStrike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</a:t>
            </a:r>
            <a:r>
              <a:rPr lang="en-US" altLang="ja-JP" sz="2000" b="1" i="0" u="none" strike="noStrike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64</a:t>
            </a:r>
            <a:r>
              <a:rPr lang="ja-JP" altLang="en-US" sz="2000" b="1" i="0" u="none" strike="noStrike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歳）</a:t>
            </a:r>
            <a:br>
              <a:rPr lang="ja-JP" altLang="en-US" sz="2000" dirty="0"/>
            </a:br>
            <a:r>
              <a:rPr lang="ja-JP" altLang="en-US" sz="2000" b="0" i="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検診による乳がん死亡率減少効果があるとする、相応の証拠があります。</a:t>
            </a:r>
            <a:endParaRPr lang="en-US" altLang="ja-JP" sz="2000" b="0" i="0" dirty="0">
              <a:effectLst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lang="ja-JP" altLang="en-US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生検により、治療方針を決めます。</a:t>
            </a:r>
            <a:endParaRPr lang="en-US" altLang="ja-JP" sz="2000" b="0" i="0" dirty="0">
              <a:effectLst/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2000" dirty="0"/>
              <a:t>乳がんの治療：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外科的治療（乳房温存を含める）、放射線治療、薬物療法（ホルモン療法、分子標的薬など）</a:t>
            </a:r>
            <a:endParaRPr kumimoji="1" lang="en-US" altLang="ja-JP" sz="2000" dirty="0"/>
          </a:p>
          <a:p>
            <a:endParaRPr kumimoji="1" lang="ja-JP" altLang="en-US" sz="2000" dirty="0"/>
          </a:p>
        </p:txBody>
      </p:sp>
      <p:pic>
        <p:nvPicPr>
          <p:cNvPr id="2050" name="Picture 2" descr="図３　マンモグラフィの様子の図">
            <a:extLst>
              <a:ext uri="{FF2B5EF4-FFF2-40B4-BE49-F238E27FC236}">
                <a16:creationId xmlns:a16="http://schemas.microsoft.com/office/drawing/2014/main" id="{91139E3F-9869-8E10-19CF-EB65FE0650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45928" y="258164"/>
            <a:ext cx="3615776" cy="2582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図１　乳房の構造図">
            <a:extLst>
              <a:ext uri="{FF2B5EF4-FFF2-40B4-BE49-F238E27FC236}">
                <a16:creationId xmlns:a16="http://schemas.microsoft.com/office/drawing/2014/main" id="{22731323-434F-AABE-4372-B4CEB250D4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1491" y="2851004"/>
            <a:ext cx="3550214" cy="3996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5321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7854F4-12F0-D8CB-CF3F-AE0D58F03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i="0" u="none" strike="noStrike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緩和ケア</a:t>
            </a:r>
            <a:r>
              <a:rPr lang="en-US" altLang="ja-JP" b="1" i="0" u="none" strike="noStrike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/</a:t>
            </a:r>
            <a:r>
              <a:rPr lang="ja-JP" altLang="en-US" b="1" i="0" u="none" strike="noStrike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支持療法</a:t>
            </a:r>
            <a:br>
              <a:rPr lang="ja-JP" altLang="en-US" b="1" i="0" u="none" strike="noStrike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E1ACD5F-986C-7BFA-1A7C-32DB5F4BE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5564"/>
            <a:ext cx="10515600" cy="4611399"/>
          </a:xfrm>
        </p:spPr>
        <p:txBody>
          <a:bodyPr/>
          <a:lstStyle/>
          <a:p>
            <a:pPr algn="l" fontAlgn="base"/>
            <a:r>
              <a:rPr lang="ja-JP" altLang="en-US" b="0" i="0" u="none" strike="noStrike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緩和ケアとは、がんと診断されたときから、クオリティ・オブ・ライフ（</a:t>
            </a:r>
            <a:r>
              <a:rPr lang="en-US" altLang="ja-JP" b="0" i="0" u="none" strike="noStrike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QOL</a:t>
            </a:r>
            <a:r>
              <a:rPr lang="ja-JP" altLang="en-US" b="0" i="0" u="none" strike="noStrike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：生活の質）を維持するために、がんに伴う体と心のさまざまな苦痛に対する症状を和らげ、自分らしく過ごせるようにする治療法です。がんが進行してからだけではなく、がんと診断されたときから必要に応じて行われ、希望に応じて幅広い対応をします。</a:t>
            </a:r>
          </a:p>
          <a:p>
            <a:pPr algn="l" fontAlgn="base"/>
            <a:r>
              <a:rPr lang="ja-JP" altLang="en-US" b="0" i="0" u="none" strike="noStrike" dirty="0"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支持療法とは、がんそのものによる症状やがん治療に伴う副反応・合併症・後遺症による症状を軽くするための予防、治療およびケアのことを指します。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6459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CD96BF049F78D4D9D7C6145AFDB9EE8" ma:contentTypeVersion="2" ma:contentTypeDescription="新しいドキュメントを作成します。" ma:contentTypeScope="" ma:versionID="110ae1e1ec9fe7c88ace27fb820769ff">
  <xsd:schema xmlns:xsd="http://www.w3.org/2001/XMLSchema" xmlns:xs="http://www.w3.org/2001/XMLSchema" xmlns:p="http://schemas.microsoft.com/office/2006/metadata/properties" xmlns:ns2="ee4af231-295f-46cc-a00d-13be8661d93d" targetNamespace="http://schemas.microsoft.com/office/2006/metadata/properties" ma:root="true" ma:fieldsID="176a9678193ee8009a4452bebd742213" ns2:_="">
    <xsd:import namespace="ee4af231-295f-46cc-a00d-13be8661d93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4af231-295f-46cc-a00d-13be8661d9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C92A3D5-56DD-4AEE-A49D-859CFFDF60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4af231-295f-46cc-a00d-13be8661d9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178B05B-3184-4F44-9B0D-A9E0E828B5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5BA42-973E-4323-80CD-000D0A661A1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358</Words>
  <Application>Microsoft Office PowerPoint</Application>
  <PresentationFormat>ワイド画面</PresentationFormat>
  <Paragraphs>38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inherit</vt:lpstr>
      <vt:lpstr>游ゴシック</vt:lpstr>
      <vt:lpstr>游ゴシック Light</vt:lpstr>
      <vt:lpstr>游ゴシック Medium</vt:lpstr>
      <vt:lpstr>Arial</vt:lpstr>
      <vt:lpstr>Office テーマ</vt:lpstr>
      <vt:lpstr>悪性腫瘍と緩和ケア</vt:lpstr>
      <vt:lpstr>日本人が一生のうちにがんと診断される確率 最新がん統計：[国立がん研究センター　がん統計] (ganjoho.jp)より</vt:lpstr>
      <vt:lpstr>がん罹患数の順位（2019年） 最新がん統計：[国立がん研究センター　がん統計] (ganjoho.jp)より</vt:lpstr>
      <vt:lpstr>乳がんの年齢別罹患率</vt:lpstr>
      <vt:lpstr>乳がんの検査、治療</vt:lpstr>
      <vt:lpstr>緩和ケア/支持療法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悪性腫瘍と緩和ケア</dc:title>
  <dc:creator>宮川 三平</dc:creator>
  <cp:lastModifiedBy>ﾐﾔｶﾜ ｻﾝﾍﾟｲ 宮川 三平</cp:lastModifiedBy>
  <cp:revision>2</cp:revision>
  <dcterms:created xsi:type="dcterms:W3CDTF">2022-09-10T11:21:16Z</dcterms:created>
  <dcterms:modified xsi:type="dcterms:W3CDTF">2022-10-19T21:19:55Z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0x0101006CD96BF049F78D4D9D7C6145AFDB9EE8</vt:lpwstr>
  </property>
</Properties>
</file>