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58" r:id="rId4"/>
    <p:sldId id="260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3B5D71-7FEB-460F-9814-C550E8BAC70C}" v="576" dt="2020-11-08T06:08:42.8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66" d="100"/>
          <a:sy n="66" d="100"/>
        </p:scale>
        <p:origin x="45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11/8/2020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49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11/8/2020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825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11/8/2020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487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11/8/2020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905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11/8/2020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156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11/8/2020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58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11/8/2020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415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11/8/2020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632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11/8/2020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879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11/8/2020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51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11/8/2020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25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11/8/2020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36535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7" Type="http://schemas.openxmlformats.org/officeDocument/2006/relationships/image" Target="../media/image2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4a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4.m4a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4a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6.m4a"/><Relationship Id="rId7" Type="http://schemas.openxmlformats.org/officeDocument/2006/relationships/image" Target="../media/image2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4a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8.m4a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58DF7D-C2D0-4B03-A7A0-2F06B789EE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26B711-3121-40B0-8377-A64F3DC00C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5C4D3D-ABBA-4B4E-93E5-01E3437198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8DDD5E5-0097-4C6C-B266-5732EDA96C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952EF87-C74F-4D3F-9CAD-EEA1733C9B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597643"/>
            <a:ext cx="3703320" cy="5792922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2E0D80-0863-4946-948D-C0393DFA1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48" y="1037967"/>
            <a:ext cx="3054091" cy="4709131"/>
          </a:xfrm>
        </p:spPr>
        <p:txBody>
          <a:bodyPr anchor="ctr">
            <a:normAutofit/>
          </a:bodyPr>
          <a:lstStyle/>
          <a:p>
            <a:r>
              <a:rPr lang="ja-JP" altLang="en-US">
                <a:solidFill>
                  <a:srgbClr val="FFFEFF"/>
                </a:solidFill>
                <a:ea typeface="HGｺﾞｼｯｸE"/>
              </a:rPr>
              <a:t>女性アスリートの三徴</a:t>
            </a:r>
            <a:endParaRPr kumimoji="1" lang="ja-JP" altLang="en-US">
              <a:solidFill>
                <a:srgbClr val="FFFEFF"/>
              </a:solidFill>
            </a:endParaRPr>
          </a:p>
        </p:txBody>
      </p:sp>
      <p:pic>
        <p:nvPicPr>
          <p:cNvPr id="6" name="図 6">
            <a:extLst>
              <a:ext uri="{FF2B5EF4-FFF2-40B4-BE49-F238E27FC236}">
                <a16:creationId xmlns:a16="http://schemas.microsoft.com/office/drawing/2014/main" id="{C97DA038-3A4E-4F2E-86CE-ECB9CF8B07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4294817" y="91849"/>
            <a:ext cx="7811509" cy="6718072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16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861"/>
    </mc:Choice>
    <mc:Fallback xmlns="">
      <p:transition spd="slow" advTm="828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12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119" objId="3"/>
        <p14:triggerEvt type="onClick" time="2119" objId="3"/>
        <p14:stopEvt time="82861" objId="3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F5DA0-1E10-4EBA-A7B1-077C0A219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ja-JP" altLang="en-US" sz="6000">
                <a:latin typeface="MS Gothic"/>
                <a:ea typeface="MS Gothic"/>
              </a:rPr>
              <a:t>利用可能エネルギーとは？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15B29-4F03-42C4-93AE-CC460EF44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821" y="2340864"/>
            <a:ext cx="11798871" cy="4345686"/>
          </a:xfrm>
        </p:spPr>
        <p:txBody>
          <a:bodyPr>
            <a:normAutofit/>
          </a:bodyPr>
          <a:lstStyle/>
          <a:p>
            <a:pPr marL="305435" indent="-305435"/>
            <a:r>
              <a:rPr lang="ja-JP" altLang="en-US" sz="3200">
                <a:latin typeface="MS Gothic"/>
                <a:ea typeface="MS Gothic"/>
              </a:rPr>
              <a:t>利用可能エネルギー</a:t>
            </a:r>
            <a:endParaRPr lang="ja-JP">
              <a:latin typeface="Gill Sans MT" panose="020B0502020104020203"/>
              <a:ea typeface="HGｺﾞｼｯｸE" panose="020B0909000000000000" pitchFamily="49" charset="-128"/>
            </a:endParaRPr>
          </a:p>
          <a:p>
            <a:pPr marL="305435" indent="-305435"/>
            <a:r>
              <a:rPr lang="ja-JP" altLang="en-US" sz="3200">
                <a:latin typeface="MS Gothic"/>
                <a:ea typeface="MS Gothic"/>
              </a:rPr>
              <a:t>　　　　＝摂取エネルギー－運動による消費エネルギー</a:t>
            </a:r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03256" y="2565400"/>
            <a:ext cx="304800" cy="304800"/>
          </a:xfrm>
          <a:prstGeom prst="rect">
            <a:avLst/>
          </a:prstGeom>
        </p:spPr>
      </p:pic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26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66"/>
    </mc:Choice>
    <mc:Fallback xmlns="">
      <p:transition spd="slow" advTm="187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88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580" objId="4"/>
        <p14:triggerEvt type="onClick" time="1580" objId="4"/>
        <p14:stopEvt time="18766" objId="4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2" descr="ダイアグラム&#10;&#10;説明は自動で生成されたものです">
            <a:extLst>
              <a:ext uri="{FF2B5EF4-FFF2-40B4-BE49-F238E27FC236}">
                <a16:creationId xmlns:a16="http://schemas.microsoft.com/office/drawing/2014/main" id="{D2C90A8B-3850-4BE5-BF28-B794B9AD4F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33528" y="-246742"/>
            <a:ext cx="12797797" cy="7373255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94858" y="4111172"/>
            <a:ext cx="304800" cy="304800"/>
          </a:xfrm>
          <a:prstGeom prst="rect">
            <a:avLst/>
          </a:prstGeom>
        </p:spPr>
      </p:pic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95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903"/>
    </mc:Choice>
    <mc:Fallback xmlns="">
      <p:transition spd="slow" advTm="68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88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998" objId="3"/>
        <p14:triggerEvt type="onClick" time="2998" objId="3"/>
        <p14:stopEvt time="68903" objId="3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C63A1-B310-4EB1-9EE3-5DED16444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421" y="146985"/>
            <a:ext cx="11029616" cy="1188720"/>
          </a:xfrm>
        </p:spPr>
        <p:txBody>
          <a:bodyPr>
            <a:noAutofit/>
          </a:bodyPr>
          <a:lstStyle/>
          <a:p>
            <a:pPr algn="ctr"/>
            <a:r>
              <a:rPr lang="ja-JP" altLang="en-US" sz="3600">
                <a:latin typeface="MS Gothic"/>
                <a:ea typeface="MS Gothic"/>
              </a:rPr>
              <a:t>女性スポーツコンディショニングにおける月経対策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84F29-07B4-418D-B5E9-97D4374AA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535" y="1339379"/>
            <a:ext cx="11813386" cy="5387085"/>
          </a:xfrm>
        </p:spPr>
        <p:txBody>
          <a:bodyPr/>
          <a:lstStyle/>
          <a:p>
            <a:pPr marL="305435" indent="-305435"/>
            <a:r>
              <a:rPr lang="ja-JP" altLang="en-US" sz="3200">
                <a:latin typeface="MS Gothic"/>
                <a:ea typeface="MS Gothic"/>
              </a:rPr>
              <a:t>低用量ピルの使用は、女性スポーツのパーフォマンスを向上させます。</a:t>
            </a:r>
          </a:p>
          <a:p>
            <a:pPr marL="305435" indent="-305435"/>
            <a:r>
              <a:rPr lang="ja-JP" altLang="en-US" sz="3200">
                <a:latin typeface="MS Gothic"/>
                <a:ea typeface="MS Gothic"/>
              </a:rPr>
              <a:t>低用量ピルは、体組成、安静時心拍数、安静時心臓自律神経機能、有酸素能力（最大酸素摂取量）、筋力測定（パワー）などに影響を与えません！（有害事象：</a:t>
            </a:r>
            <a:r>
              <a:rPr lang="ja-JP" sz="3200">
                <a:latin typeface="MS Gothic"/>
                <a:ea typeface="MS Gothic"/>
                <a:cs typeface="+mn-lt"/>
              </a:rPr>
              <a:t>突然の足の痛み・腫れ，激しい頭痛，突然の息切れ，胸痛，手足の脱力・麻痺， 舌のもつれ，しゃべりにくい，突然の視力障害　など</a:t>
            </a:r>
            <a:r>
              <a:rPr lang="ja-JP" altLang="en-US" sz="3200">
                <a:latin typeface="MS Gothic"/>
                <a:ea typeface="MS Gothic"/>
                <a:cs typeface="+mn-lt"/>
              </a:rPr>
              <a:t> あれば、中止します）</a:t>
            </a:r>
            <a:endParaRPr lang="ja-JP" altLang="en-US" sz="3200">
              <a:latin typeface="MS Gothic"/>
              <a:ea typeface="MS Gothic"/>
            </a:endParaRPr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15086" y="6005286"/>
            <a:ext cx="304800" cy="304800"/>
          </a:xfrm>
          <a:prstGeom prst="rect">
            <a:avLst/>
          </a:prstGeom>
        </p:spPr>
      </p:pic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734800" y="64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33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634"/>
    </mc:Choice>
    <mc:Fallback xmlns="">
      <p:transition spd="slow" advTm="596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83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802" objId="4"/>
        <p14:triggerEvt type="onClick" time="2803" objId="4"/>
        <p14:stopEvt time="59634" objId="4"/>
      </p14:showEvtLst>
    </p:ext>
  </p:extLst>
</p:sld>
</file>

<file path=ppt/theme/theme1.xml><?xml version="1.0" encoding="utf-8"?>
<a:theme xmlns:a="http://schemas.openxmlformats.org/drawingml/2006/main" name="DividendVTI">
  <a:themeElements>
    <a:clrScheme name="AnalogousFromRegularSeedRightStep">
      <a:dk1>
        <a:srgbClr val="000000"/>
      </a:dk1>
      <a:lt1>
        <a:srgbClr val="FFFFFF"/>
      </a:lt1>
      <a:dk2>
        <a:srgbClr val="2B3A21"/>
      </a:dk2>
      <a:lt2>
        <a:srgbClr val="E2E8E8"/>
      </a:lt2>
      <a:accent1>
        <a:srgbClr val="E7292F"/>
      </a:accent1>
      <a:accent2>
        <a:srgbClr val="D56117"/>
      </a:accent2>
      <a:accent3>
        <a:srgbClr val="BFA022"/>
      </a:accent3>
      <a:accent4>
        <a:srgbClr val="8EB013"/>
      </a:accent4>
      <a:accent5>
        <a:srgbClr val="58B821"/>
      </a:accent5>
      <a:accent6>
        <a:srgbClr val="15BE1E"/>
      </a:accent6>
      <a:hlink>
        <a:srgbClr val="30918E"/>
      </a:hlink>
      <a:folHlink>
        <a:srgbClr val="7F7F7F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130</Words>
  <Application>Microsoft Office PowerPoint</Application>
  <PresentationFormat>ワイド画面</PresentationFormat>
  <Paragraphs>7</Paragraphs>
  <Slides>4</Slides>
  <Notes>0</Notes>
  <HiddenSlides>0</HiddenSlides>
  <MMClips>8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HGｺﾞｼｯｸE</vt:lpstr>
      <vt:lpstr>MS Gothic</vt:lpstr>
      <vt:lpstr>Gill Sans MT</vt:lpstr>
      <vt:lpstr>Wingdings 2</vt:lpstr>
      <vt:lpstr>DividendVTI</vt:lpstr>
      <vt:lpstr>女性アスリートの三徴</vt:lpstr>
      <vt:lpstr>利用可能エネルギーとは？</vt:lpstr>
      <vt:lpstr>PowerPoint プレゼンテーション</vt:lpstr>
      <vt:lpstr>女性スポーツコンディショニングにおける月経対策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宮川　三平</dc:creator>
  <cp:lastModifiedBy>宮川　三平</cp:lastModifiedBy>
  <cp:revision>165</cp:revision>
  <dcterms:created xsi:type="dcterms:W3CDTF">2020-11-08T04:41:15Z</dcterms:created>
  <dcterms:modified xsi:type="dcterms:W3CDTF">2020-11-08T09:50:55Z</dcterms:modified>
</cp:coreProperties>
</file>