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9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CADEF6-3A84-40B1-B4C7-39486469E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3BE47B0-8A14-4F62-A5EC-6A2FC1AE4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3F61AA4-4DB2-4E0D-913C-83AB0AD22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E5185-41E6-4FF7-9E36-082835F15D23}" type="datetimeFigureOut">
              <a:rPr kumimoji="1" lang="ja-JP" altLang="en-US" smtClean="0"/>
              <a:t>2020/10/5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612BBDE-C91C-4E3B-BC4A-39BBB6771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90CB45F-0D74-49AC-8553-F2CFC4D24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06448-E38E-4EDF-9510-358EF3C775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2179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77F7DE-D02F-463C-9010-DD28CD754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9BB45C6-B5FB-4A8C-9158-E3CF4DF4D6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495050F-907B-4145-8AC8-A353CC350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58F61BA-E087-4535-AC26-D3BAB2AFB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E5185-41E6-4FF7-9E36-082835F15D23}" type="datetimeFigureOut">
              <a:rPr kumimoji="1" lang="ja-JP" altLang="en-US" smtClean="0"/>
              <a:t>2020/10/5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8B1A61A-FA3B-4CB6-84DE-7DBE169D3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07E8E2F-3525-4197-996E-27DE3A758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06448-E38E-4EDF-9510-358EF3C775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177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  <p:sldLayoutId id="2147483670" r:id="rId1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kumimoji="1"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kumimoji="1"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kumimoji="1"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4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jpg"/><Relationship Id="rId5" Type="http://schemas.openxmlformats.org/officeDocument/2006/relationships/slideLayout" Target="../slideLayouts/slideLayout19.xml"/><Relationship Id="rId4" Type="http://schemas.openxmlformats.org/officeDocument/2006/relationships/audio" Target="../media/media6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jp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10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1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7200" b="1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内科的障害　熱中症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1728" y="805484"/>
            <a:ext cx="304800" cy="304800"/>
          </a:xfrm>
          <a:prstGeom prst="rect">
            <a:avLst/>
          </a:prstGeom>
        </p:spPr>
      </p:pic>
      <p:pic>
        <p:nvPicPr>
          <p:cNvPr id="6" name="オーディオ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1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1"/>
    </mc:Choice>
    <mc:Fallback xmlns="">
      <p:transition spd="slow" advTm="8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20" objId="4"/>
        <p14:stopEvt time="8242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>
            <a:extLst>
              <a:ext uri="{FF2B5EF4-FFF2-40B4-BE49-F238E27FC236}">
                <a16:creationId xmlns:a16="http://schemas.microsoft.com/office/drawing/2014/main" id="{C9EA0B52-2624-4504-BE36-6F4BDABA3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64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66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熱中症</a:t>
            </a:r>
          </a:p>
        </p:txBody>
      </p:sp>
      <p:sp>
        <p:nvSpPr>
          <p:cNvPr id="7" name="コンテンツ プレースホルダー 6">
            <a:extLst>
              <a:ext uri="{FF2B5EF4-FFF2-40B4-BE49-F238E27FC236}">
                <a16:creationId xmlns:a16="http://schemas.microsoft.com/office/drawing/2014/main" id="{9DE1674E-DB8A-4A2E-A09C-78A895C8EC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B53CAC7-1739-4984-97F4-8686B6FCA4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4400"/>
            <a:ext cx="12192000" cy="5812970"/>
          </a:xfrm>
          <a:prstGeom prst="rect">
            <a:avLst/>
          </a:prstGeom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6977" y="413952"/>
            <a:ext cx="304800" cy="304800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4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839"/>
    </mc:Choice>
    <mc:Fallback xmlns="">
      <p:transition spd="slow" advTm="103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75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775" objId="2"/>
        <p14:stopEvt time="103839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8B7091-F0B8-40C7-A68F-E54DBDB82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138702"/>
            <a:ext cx="10515600" cy="1325563"/>
          </a:xfrm>
        </p:spPr>
        <p:txBody>
          <a:bodyPr>
            <a:normAutofit/>
          </a:bodyPr>
          <a:lstStyle/>
          <a:p>
            <a:r>
              <a:rPr kumimoji="1" lang="en-US" altLang="ja-JP" sz="4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WBGT</a:t>
            </a:r>
            <a:r>
              <a:rPr kumimoji="1" lang="ja-JP" altLang="en-US" sz="4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</a:t>
            </a:r>
            <a:r>
              <a:rPr kumimoji="1" lang="en-US" altLang="ja-JP" sz="48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Wet Bulb Globe Temperature)</a:t>
            </a:r>
            <a:endParaRPr kumimoji="1" lang="ja-JP" altLang="en-US" sz="48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36373BC-9C9B-4796-BDE6-E955AB39ED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271" y="1402080"/>
            <a:ext cx="6342490" cy="5455919"/>
          </a:xfrm>
        </p:spPr>
        <p:txBody>
          <a:bodyPr/>
          <a:lstStyle/>
          <a:p>
            <a:r>
              <a:rPr lang="en-US" altLang="ja-JP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WBGT</a:t>
            </a:r>
            <a:r>
              <a:rPr lang="ja-JP" altLang="en-US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とは、</a:t>
            </a:r>
            <a:r>
              <a:rPr lang="en-US" altLang="ja-JP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Wet-Bulb Globe Temperature index</a:t>
            </a:r>
            <a:r>
              <a:rPr lang="ja-JP" altLang="en-US" sz="32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（湿球黒球温度）の略称で、気温・湿度・輻射熱から算出する「暑さの指数」です。湿球温度、乾球温度、黒球温度を測定し、算出されます。単位は気温を同じ摂氏度（℃）で示されます。</a:t>
            </a:r>
            <a:endParaRPr lang="en-US" altLang="ja-JP" sz="32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endParaRPr kumimoji="1" lang="ja-JP" altLang="en-US" dirty="0"/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3A623827-7158-470D-B4EA-A2666E7123B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60" y="1402080"/>
            <a:ext cx="5556069" cy="5455920"/>
          </a:xfrm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95314" y="617991"/>
            <a:ext cx="304800" cy="304800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0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37"/>
    </mc:Choice>
    <mc:Fallback xmlns="">
      <p:transition spd="slow" advTm="34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8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471" objId="3"/>
        <p14:stopEvt time="34037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4E350C79-35CD-4192-BE6C-9403CE7D16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95415"/>
            <a:ext cx="12046226" cy="7096538"/>
          </a:xfrm>
          <a:prstGeom prst="rect">
            <a:avLst/>
          </a:prstGeom>
        </p:spPr>
      </p:pic>
      <p:pic>
        <p:nvPicPr>
          <p:cNvPr id="3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60588" y="1074089"/>
            <a:ext cx="304800" cy="304800"/>
          </a:xfrm>
          <a:prstGeom prst="rect">
            <a:avLst/>
          </a:prstGeom>
        </p:spPr>
      </p:pic>
      <p:pic>
        <p:nvPicPr>
          <p:cNvPr id="4" name="オーディオ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3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65"/>
    </mc:Choice>
    <mc:Fallback xmlns="">
      <p:transition spd="slow" advTm="41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87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47" objId="3"/>
        <p14:stopEvt time="41065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0FF1B5-6FE9-4113-8BEB-7F368C5F6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4034" y="-253183"/>
            <a:ext cx="12122331" cy="1325563"/>
          </a:xfrm>
        </p:spPr>
        <p:txBody>
          <a:bodyPr/>
          <a:lstStyle/>
          <a:p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毛細血管再充填時間（脱水の判定に有用）</a:t>
            </a:r>
          </a:p>
        </p:txBody>
      </p:sp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38DC61F3-BDAB-4B62-B5D1-02C9A16CF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11" y="827315"/>
            <a:ext cx="12192000" cy="6030686"/>
          </a:xfrm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56420" y="5359842"/>
            <a:ext cx="304800" cy="304800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1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53"/>
    </mc:Choice>
    <mc:Fallback xmlns="">
      <p:transition spd="slow" advTm="49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284" objId="4"/>
        <p14:stopEvt time="49653" objId="4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8553" y="-454909"/>
            <a:ext cx="12173447" cy="1596177"/>
          </a:xfrm>
        </p:spPr>
        <p:txBody>
          <a:bodyPr/>
          <a:lstStyle/>
          <a:p>
            <a:r>
              <a:rPr lang="ja-JP" altLang="en-US" dirty="0"/>
              <a:t>子ども達の水分補給について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552" y="683812"/>
            <a:ext cx="12173448" cy="6174187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b="1" dirty="0"/>
              <a:t>【</a:t>
            </a:r>
            <a:r>
              <a:rPr lang="ja-JP" altLang="en-US" b="1" dirty="0"/>
              <a:t>飲料水＋食事からの一日に必要な水分量の目安</a:t>
            </a:r>
            <a:r>
              <a:rPr lang="en-US" altLang="ja-JP" b="1" dirty="0"/>
              <a:t>】</a:t>
            </a:r>
            <a:endParaRPr lang="ja-JP" altLang="en-US" dirty="0"/>
          </a:p>
          <a:p>
            <a:r>
              <a:rPr lang="ja-JP" altLang="en-US" dirty="0"/>
              <a:t>新生児：</a:t>
            </a:r>
            <a:r>
              <a:rPr lang="en-US" altLang="ja-JP" dirty="0"/>
              <a:t>1kg</a:t>
            </a:r>
            <a:r>
              <a:rPr lang="ja-JP" altLang="en-US" dirty="0"/>
              <a:t>（体重）あたり約</a:t>
            </a:r>
            <a:r>
              <a:rPr lang="en-US" altLang="ja-JP" dirty="0"/>
              <a:t>50〜120ml</a:t>
            </a:r>
            <a:br>
              <a:rPr lang="en-US" altLang="ja-JP" dirty="0"/>
            </a:br>
            <a:r>
              <a:rPr lang="ja-JP" altLang="en-US" dirty="0"/>
              <a:t>乳児：</a:t>
            </a:r>
            <a:r>
              <a:rPr lang="en-US" altLang="ja-JP" dirty="0"/>
              <a:t>1kg</a:t>
            </a:r>
            <a:r>
              <a:rPr lang="ja-JP" altLang="en-US" dirty="0"/>
              <a:t>あたり約</a:t>
            </a:r>
            <a:r>
              <a:rPr lang="en-US" altLang="ja-JP" dirty="0"/>
              <a:t>120〜150ml</a:t>
            </a:r>
            <a:br>
              <a:rPr lang="en-US" altLang="ja-JP" dirty="0"/>
            </a:br>
            <a:r>
              <a:rPr lang="ja-JP" altLang="en-US" dirty="0"/>
              <a:t>幼児：</a:t>
            </a:r>
            <a:r>
              <a:rPr lang="en-US" altLang="ja-JP" dirty="0"/>
              <a:t>1kg</a:t>
            </a:r>
            <a:r>
              <a:rPr lang="ja-JP" altLang="en-US" dirty="0"/>
              <a:t>あたり約</a:t>
            </a:r>
            <a:r>
              <a:rPr lang="en-US" altLang="ja-JP" dirty="0"/>
              <a:t>90〜100ml</a:t>
            </a:r>
            <a:br>
              <a:rPr lang="en-US" altLang="ja-JP" dirty="0"/>
            </a:br>
            <a:r>
              <a:rPr lang="ja-JP" altLang="en-US" dirty="0"/>
              <a:t>学童：</a:t>
            </a:r>
            <a:r>
              <a:rPr lang="en-US" altLang="ja-JP" dirty="0"/>
              <a:t>1kg</a:t>
            </a:r>
            <a:r>
              <a:rPr lang="ja-JP" altLang="en-US" dirty="0"/>
              <a:t>あたり約</a:t>
            </a:r>
            <a:r>
              <a:rPr lang="en-US" altLang="ja-JP" dirty="0"/>
              <a:t>60〜80ml</a:t>
            </a:r>
            <a:br>
              <a:rPr lang="en-US" altLang="ja-JP" dirty="0"/>
            </a:br>
            <a:r>
              <a:rPr lang="ja-JP" altLang="en-US" dirty="0"/>
              <a:t>（参考文献：「水の健康学」／藤田紘一郎）</a:t>
            </a:r>
          </a:p>
          <a:p>
            <a:pPr fontAlgn="base"/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10Kℊ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歳児）のお子様は、一日水分必要量は、体重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10Kℊ×100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㎖＝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1000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㎖となります。お子様の活動時間を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10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時間としますと、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回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100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㎖を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10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回となります。お子様の胃は、小さいので、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回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100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㎖を限度として、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時間に１回は、のどに渇きを訴えなくとも水分（麦茶、アクアライトなどの子ども用スポーツ飲料）を差し上げると良いと存じます。体重が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15Kℊ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3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歳児）のお子様は、体重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15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㎏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×100ml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＝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1500ml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となりますので、活動時間を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10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時間としますと、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回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75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㎖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×20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回で、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30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分ごとに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75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㎖を補給いたします。体重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20㎏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6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歳児）では、体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20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㎏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×100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㎖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=2000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㎖と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回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100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㎖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×20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回で、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30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分ごとに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100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㎖を補給いたします。汗をかいている場合は、アクラライト</a:t>
            </a: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ORS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など塩分量の多い飲みものやおせんべい、梅干しなどで塩分も補給いたします。</a:t>
            </a:r>
          </a:p>
          <a:p>
            <a:pPr fontAlgn="base"/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つまり、</a:t>
            </a:r>
            <a:r>
              <a:rPr lang="ja-JP" altLang="en-US" sz="2400" u="sng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お子様の場合のこまめな水分補給とは、</a:t>
            </a:r>
            <a:r>
              <a:rPr lang="en-US" altLang="ja-JP" sz="2400" u="sng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</a:t>
            </a:r>
            <a:r>
              <a:rPr lang="ja-JP" altLang="en-US" sz="2400" u="sng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回</a:t>
            </a:r>
            <a:r>
              <a:rPr lang="en-US" altLang="ja-JP" sz="2400" u="sng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100</a:t>
            </a:r>
            <a:r>
              <a:rPr lang="ja-JP" altLang="en-US" sz="2400" u="sng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㎖を</a:t>
            </a:r>
            <a:r>
              <a:rPr lang="en-US" altLang="ja-JP" sz="2400" u="sng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30</a:t>
            </a:r>
            <a:r>
              <a:rPr lang="ja-JP" altLang="en-US" sz="2400" u="sng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分～</a:t>
            </a:r>
            <a:r>
              <a:rPr lang="en-US" altLang="ja-JP" sz="2400" u="sng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1</a:t>
            </a:r>
            <a:r>
              <a:rPr lang="ja-JP" altLang="en-US" sz="2400" u="sng" dirty="0">
                <a:solidFill>
                  <a:schemeClr val="bg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時間ごとに差し上げる</a:t>
            </a: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ことです。</a:t>
            </a:r>
          </a:p>
          <a:p>
            <a:endParaRPr kumimoji="1" lang="ja-JP" altLang="en-US" dirty="0"/>
          </a:p>
        </p:txBody>
      </p:sp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  <p:pic>
        <p:nvPicPr>
          <p:cNvPr id="5" name="オーディオ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71300" y="63373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0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22"/>
    </mc:Choice>
    <mc:Fallback xmlns="">
      <p:transition spd="slow" advTm="36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956" objId="4"/>
        <p14:stopEvt time="36456" objId="4"/>
      </p14:showEvtLst>
    </p:ext>
  </p:extLst>
</p:sld>
</file>

<file path=ppt/theme/theme1.xml><?xml version="1.0" encoding="utf-8"?>
<a:theme xmlns:a="http://schemas.openxmlformats.org/drawingml/2006/main" name="しずく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しずく</Template>
  <TotalTime>100</TotalTime>
  <Words>392</Words>
  <Application>Microsoft Office PowerPoint</Application>
  <PresentationFormat>ワイド画面</PresentationFormat>
  <Paragraphs>10</Paragraphs>
  <Slides>6</Slides>
  <Notes>0</Notes>
  <HiddenSlides>0</HiddenSlides>
  <MMClips>12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0" baseType="lpstr">
      <vt:lpstr>ＭＳ ゴシック</vt:lpstr>
      <vt:lpstr>Arial</vt:lpstr>
      <vt:lpstr>Tw Cen MT</vt:lpstr>
      <vt:lpstr>しずく</vt:lpstr>
      <vt:lpstr>内科的障害　熱中症</vt:lpstr>
      <vt:lpstr>熱中症</vt:lpstr>
      <vt:lpstr>WBGT（Wet Bulb Globe Temperature)</vt:lpstr>
      <vt:lpstr>PowerPoint プレゼンテーション</vt:lpstr>
      <vt:lpstr>毛細血管再充填時間（脱水の判定に有用）</vt:lpstr>
      <vt:lpstr>子ども達の水分補給について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内科的障害　熱中症</dc:title>
  <dc:creator>宮川　三平</dc:creator>
  <cp:lastModifiedBy>三平 宮川</cp:lastModifiedBy>
  <cp:revision>13</cp:revision>
  <dcterms:created xsi:type="dcterms:W3CDTF">2020-09-28T10:19:35Z</dcterms:created>
  <dcterms:modified xsi:type="dcterms:W3CDTF">2020-10-05T01:25:12Z</dcterms:modified>
</cp:coreProperties>
</file>