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sldIdLst>
    <p:sldId id="256" r:id="rId5"/>
    <p:sldId id="257" r:id="rId6"/>
    <p:sldId id="259" r:id="rId7"/>
    <p:sldId id="260" r:id="rId8"/>
    <p:sldId id="262" r:id="rId9"/>
    <p:sldId id="264" r:id="rId10"/>
    <p:sldId id="270" r:id="rId11"/>
    <p:sldId id="269" r:id="rId12"/>
    <p:sldId id="265" r:id="rId13"/>
    <p:sldId id="268" r:id="rId14"/>
    <p:sldId id="266" r:id="rId15"/>
    <p:sldId id="267" r:id="rId16"/>
    <p:sldId id="271" r:id="rId1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47" d="100"/>
          <a:sy n="47" d="100"/>
        </p:scale>
        <p:origin x="3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5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9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okochi-cl.com/original184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egaki-lc.jp/funinshou/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eblo.jp/tanaka--yudai/entry-12681244854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nli-research.co.jp/report/detail/id=71583?pno=2&amp;site=n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408D0C1-0D1A-E121-D33F-3CF8F24F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64" y="3746055"/>
            <a:ext cx="5044549" cy="20052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14300" indent="-114300"/>
            <a:r>
              <a:rPr lang="ja-JP" altLang="ja-JP" sz="72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妊娠の生理と異常</a:t>
            </a:r>
            <a:br>
              <a:rPr lang="ja-JP" altLang="ja-JP" sz="4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endParaRPr lang="en-US" altLang="ja-JP" sz="32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 descr="色が飛び散った背景の上面図">
            <a:extLst>
              <a:ext uri="{FF2B5EF4-FFF2-40B4-BE49-F238E27FC236}">
                <a16:creationId xmlns:a16="http://schemas.microsoft.com/office/drawing/2014/main" id="{5D93DB0D-D081-B6B6-038C-6827C7CA9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3" r="32962" b="1"/>
          <a:stretch/>
        </p:blipFill>
        <p:spPr>
          <a:xfrm>
            <a:off x="6967903" y="-14"/>
            <a:ext cx="5236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9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87F2046-868B-629C-4EAB-7A8AFD304C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2830"/>
            <a:ext cx="12119212" cy="6619163"/>
          </a:xfrm>
        </p:spPr>
      </p:pic>
    </p:spTree>
    <p:extLst>
      <p:ext uri="{BB962C8B-B14F-4D97-AF65-F5344CB8AC3E}">
        <p14:creationId xmlns:p14="http://schemas.microsoft.com/office/powerpoint/2010/main" val="24433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04F55-6690-3A6B-3F05-ABBE67A2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89" y="-589751"/>
            <a:ext cx="9950103" cy="1507376"/>
          </a:xfrm>
        </p:spPr>
        <p:txBody>
          <a:bodyPr/>
          <a:lstStyle/>
          <a:p>
            <a:r>
              <a:rPr kumimoji="1" lang="ja-JP" altLang="en-US" dirty="0"/>
              <a:t>妊娠高血圧症候群　定義　</a:t>
            </a:r>
            <a:r>
              <a:rPr kumimoji="1" lang="en-US" altLang="ja-JP" dirty="0"/>
              <a:t>140/90</a:t>
            </a:r>
            <a:r>
              <a:rPr kumimoji="1" lang="ja-JP" altLang="en-US" dirty="0"/>
              <a:t>以上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F9B8114-070F-751C-24F1-6D517925B2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42" y="1003110"/>
            <a:ext cx="6161964" cy="5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C0B75EB-331E-B2E2-82C7-976D64AF0B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110"/>
            <a:ext cx="5588758" cy="56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0100D-61C9-385F-9007-DB97F6A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4" y="106771"/>
            <a:ext cx="9950103" cy="1507376"/>
          </a:xfrm>
        </p:spPr>
        <p:txBody>
          <a:bodyPr/>
          <a:lstStyle/>
          <a:p>
            <a:pPr algn="ctr"/>
            <a:r>
              <a:rPr kumimoji="1" lang="ja-JP" altLang="en-US" dirty="0"/>
              <a:t>妊娠糖尿病</a:t>
            </a:r>
            <a:br>
              <a:rPr kumimoji="1" lang="en-US" altLang="ja-JP" dirty="0"/>
            </a:br>
            <a:r>
              <a:rPr lang="ja-JP" altLang="en-US" sz="1800" dirty="0">
                <a:hlinkClick r:id="rId2"/>
              </a:rPr>
              <a:t>妊娠糖尿病の新しい考え方と治療｜愛知県稲沢市の消化器内科、糖尿病内科、内科ならおおこうち内科クリニック </a:t>
            </a:r>
            <a:r>
              <a:rPr lang="en-US" altLang="ja-JP" sz="1800" dirty="0">
                <a:hlinkClick r:id="rId2"/>
              </a:rPr>
              <a:t>(okochi-cl.com)</a:t>
            </a:r>
            <a:endParaRPr kumimoji="1" lang="ja-JP" altLang="en-US" sz="1800" dirty="0"/>
          </a:p>
        </p:txBody>
      </p:sp>
      <p:pic>
        <p:nvPicPr>
          <p:cNvPr id="10242" name="Picture 2" descr="妊娠糖尿病がなぜ問題なのですか？">
            <a:extLst>
              <a:ext uri="{FF2B5EF4-FFF2-40B4-BE49-F238E27FC236}">
                <a16:creationId xmlns:a16="http://schemas.microsoft.com/office/drawing/2014/main" id="{E2D7A028-18A6-C8B2-95ED-D74B59B52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3" y="1565978"/>
            <a:ext cx="11855450" cy="51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3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高校　生物　生殖10　ポイント2　すべてうめる">
            <a:extLst>
              <a:ext uri="{FF2B5EF4-FFF2-40B4-BE49-F238E27FC236}">
                <a16:creationId xmlns:a16="http://schemas.microsoft.com/office/drawing/2014/main" id="{252A5AE7-A114-3D49-0008-C845F478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自然妊娠のしくみ">
            <a:extLst>
              <a:ext uri="{FF2B5EF4-FFF2-40B4-BE49-F238E27FC236}">
                <a16:creationId xmlns:a16="http://schemas.microsoft.com/office/drawing/2014/main" id="{C0A3B430-4064-1A0A-16B5-AD554C7F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5" y="-565497"/>
            <a:ext cx="12192000" cy="60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67676C-897E-DE7C-BB86-88DF738F657B}"/>
              </a:ext>
            </a:extLst>
          </p:cNvPr>
          <p:cNvSpPr txBox="1"/>
          <p:nvPr/>
        </p:nvSpPr>
        <p:spPr>
          <a:xfrm>
            <a:off x="2929609" y="6327307"/>
            <a:ext cx="6716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妊娠のしくみ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八重垣レディースクリニック</a:t>
            </a:r>
            <a:r>
              <a:rPr lang="en-US" altLang="ja-JP" dirty="0">
                <a:hlinkClick r:id="rId3"/>
              </a:rPr>
              <a:t>【</a:t>
            </a:r>
            <a:r>
              <a:rPr lang="ja-JP" altLang="en-US" dirty="0">
                <a:hlinkClick r:id="rId3"/>
              </a:rPr>
              <a:t>島根県松江市の不妊治療</a:t>
            </a:r>
            <a:r>
              <a:rPr lang="en-US" altLang="ja-JP" dirty="0">
                <a:hlinkClick r:id="rId3"/>
              </a:rPr>
              <a:t>】 (yaegaki-lc.jp)</a:t>
            </a: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86F41D-DC72-9A18-798A-1EBB7529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5" y="4819931"/>
            <a:ext cx="11268525" cy="1507376"/>
          </a:xfrm>
        </p:spPr>
        <p:txBody>
          <a:bodyPr/>
          <a:lstStyle/>
          <a:p>
            <a:r>
              <a:rPr lang="ja-JP" altLang="en-US" dirty="0"/>
              <a:t>卵子受精能：</a:t>
            </a:r>
            <a:r>
              <a:rPr lang="en-US" altLang="ja-JP" dirty="0"/>
              <a:t>24</a:t>
            </a:r>
            <a:r>
              <a:rPr lang="ja-JP" altLang="en-US" dirty="0"/>
              <a:t>時間　精子受精能：</a:t>
            </a:r>
            <a:r>
              <a:rPr lang="en-US" altLang="ja-JP" dirty="0"/>
              <a:t>72</a:t>
            </a:r>
            <a:r>
              <a:rPr lang="ja-JP" altLang="en-US" dirty="0"/>
              <a:t>時間　着床</a:t>
            </a:r>
            <a:r>
              <a:rPr lang="en-US" altLang="ja-JP" dirty="0"/>
              <a:t>7</a:t>
            </a:r>
            <a:r>
              <a:rPr lang="ja-JP" altLang="en-US" dirty="0"/>
              <a:t>日目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CE0323-E99F-0772-5FCE-85E51A1B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82" y="2162525"/>
            <a:ext cx="9950103" cy="3513514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37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AC549D8-935C-61A7-F0D0-6B5A032B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1" y="43804"/>
            <a:ext cx="11887200" cy="56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DDA90-724E-24EF-58F3-79D218875AF2}"/>
              </a:ext>
            </a:extLst>
          </p:cNvPr>
          <p:cNvSpPr txBox="1"/>
          <p:nvPr/>
        </p:nvSpPr>
        <p:spPr>
          <a:xfrm>
            <a:off x="4236741" y="5959154"/>
            <a:ext cx="609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胚盤胞のグレードと治療成績について（</a:t>
            </a:r>
            <a:r>
              <a:rPr lang="en-US" altLang="ja-JP" dirty="0">
                <a:hlinkClick r:id="rId3"/>
              </a:rPr>
              <a:t>1</a:t>
            </a:r>
            <a:r>
              <a:rPr lang="ja-JP" altLang="en-US" dirty="0">
                <a:hlinkClick r:id="rId3"/>
              </a:rPr>
              <a:t>）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生殖医療専門医・内視鏡手術技術認定医　田中雄大のブログ </a:t>
            </a:r>
            <a:r>
              <a:rPr lang="en-US" altLang="ja-JP" dirty="0">
                <a:hlinkClick r:id="rId3"/>
              </a:rPr>
              <a:t>(ameblo.jp)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8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サイドバーでクエリ検索">
            <a:extLst>
              <a:ext uri="{FF2B5EF4-FFF2-40B4-BE49-F238E27FC236}">
                <a16:creationId xmlns:a16="http://schemas.microsoft.com/office/drawing/2014/main" id="{A6BD803E-380F-2069-1678-AACA3E0E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" y="170598"/>
            <a:ext cx="12030501" cy="66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8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４. 子宮内容物・胎盤 | 病理診断教育支援">
            <a:extLst>
              <a:ext uri="{FF2B5EF4-FFF2-40B4-BE49-F238E27FC236}">
                <a16:creationId xmlns:a16="http://schemas.microsoft.com/office/drawing/2014/main" id="{D4932385-8B02-C042-F76D-B38D77E0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9" y="163775"/>
            <a:ext cx="11989558" cy="59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3FB2FB-4590-A288-9A1D-324FE7515788}"/>
              </a:ext>
            </a:extLst>
          </p:cNvPr>
          <p:cNvSpPr txBox="1"/>
          <p:nvPr/>
        </p:nvSpPr>
        <p:spPr>
          <a:xfrm>
            <a:off x="3363418" y="6273225"/>
            <a:ext cx="609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胎盤形成：～</a:t>
            </a:r>
            <a:r>
              <a:rPr kumimoji="0" lang="en-US" altLang="ja-JP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16</a:t>
            </a:r>
            <a:r>
              <a:rPr kumimoji="0" lang="ja-JP" altLang="en-US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週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48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E2B41B-B065-20F8-E929-FF7E795E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85" y="71651"/>
            <a:ext cx="7742831" cy="6858000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06F27E39-55FD-CF60-2CFF-A1C5316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26" y="4516120"/>
            <a:ext cx="9950103" cy="1507376"/>
          </a:xfrm>
        </p:spPr>
        <p:txBody>
          <a:bodyPr/>
          <a:lstStyle/>
          <a:p>
            <a:r>
              <a:rPr lang="ja-JP" altLang="en-US" dirty="0"/>
              <a:t>妊娠悪阻：</a:t>
            </a:r>
            <a:r>
              <a:rPr lang="en-US" altLang="ja-JP" dirty="0"/>
              <a:t>8</a:t>
            </a:r>
            <a:r>
              <a:rPr lang="ja-JP" altLang="en-US" dirty="0"/>
              <a:t>週ピーク　</a:t>
            </a:r>
            <a:r>
              <a:rPr lang="en-US" altLang="ja-JP" dirty="0" err="1"/>
              <a:t>hCG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最終月経の第</a:t>
            </a:r>
            <a:r>
              <a:rPr lang="en-US" altLang="ja-JP" dirty="0"/>
              <a:t>1</a:t>
            </a:r>
            <a:r>
              <a:rPr lang="ja-JP" altLang="en-US" dirty="0"/>
              <a:t>日目＝</a:t>
            </a:r>
            <a:r>
              <a:rPr lang="en-US" altLang="ja-JP" dirty="0"/>
              <a:t>0</a:t>
            </a:r>
            <a:r>
              <a:rPr lang="ja-JP" altLang="en-US" dirty="0"/>
              <a:t>日</a:t>
            </a:r>
            <a:br>
              <a:rPr lang="en-US" altLang="ja-JP" dirty="0"/>
            </a:br>
            <a:r>
              <a:rPr lang="ja-JP" altLang="en-US" dirty="0"/>
              <a:t>０～９週：胎芽期　１０週～：胎児期</a:t>
            </a:r>
            <a:br>
              <a:rPr lang="en-US" altLang="ja-JP" dirty="0"/>
            </a:br>
            <a:r>
              <a:rPr lang="ja-JP" altLang="en-US" dirty="0"/>
              <a:t>２２週生命限界　</a:t>
            </a:r>
            <a:r>
              <a:rPr lang="en-US" altLang="ja-JP" dirty="0"/>
              <a:t>22</a:t>
            </a:r>
            <a:r>
              <a:rPr lang="ja-JP" altLang="en-US" dirty="0"/>
              <a:t>週未満：流産</a:t>
            </a:r>
            <a:br>
              <a:rPr lang="en-US" altLang="ja-JP" dirty="0"/>
            </a:br>
            <a:r>
              <a:rPr lang="ja-JP" altLang="en-US" dirty="0"/>
              <a:t>超音波ドプラーでの心音聴取</a:t>
            </a:r>
            <a:r>
              <a:rPr lang="en-US" altLang="ja-JP" dirty="0"/>
              <a:t>9</a:t>
            </a:r>
            <a:r>
              <a:rPr lang="ja-JP" altLang="en-US" dirty="0"/>
              <a:t>～１２週</a:t>
            </a:r>
          </a:p>
        </p:txBody>
      </p:sp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D18AA27E-2FD5-E661-43D6-C2549007E26D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10" y="-3851275"/>
            <a:ext cx="9948863" cy="3513138"/>
          </a:xfrm>
        </p:spPr>
      </p:pic>
    </p:spTree>
    <p:extLst>
      <p:ext uri="{BB962C8B-B14F-4D97-AF65-F5344CB8AC3E}">
        <p14:creationId xmlns:p14="http://schemas.microsoft.com/office/powerpoint/2010/main" val="393093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8EE5F-B47A-3DFB-59B6-476D3151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61" y="-860029"/>
            <a:ext cx="9950103" cy="1507376"/>
          </a:xfrm>
        </p:spPr>
        <p:txBody>
          <a:bodyPr/>
          <a:lstStyle/>
          <a:p>
            <a:pPr algn="ctr"/>
            <a:r>
              <a:rPr kumimoji="1" lang="ja-JP" altLang="en-US" dirty="0"/>
              <a:t>妊娠による母体の変化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D5DF90-DF7B-4320-D19B-0BE5B259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62" y="587386"/>
            <a:ext cx="11924675" cy="5523875"/>
          </a:xfrm>
        </p:spPr>
        <p:txBody>
          <a:bodyPr/>
          <a:lstStyle/>
          <a:p>
            <a:r>
              <a:rPr kumimoji="1" lang="ja-JP" altLang="en-US" sz="2400" dirty="0"/>
              <a:t>代謝：胎盤から分泌されるインスリン拮抗ホルモン➡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</a:t>
            </a:r>
            <a:r>
              <a:rPr kumimoji="1" lang="ja-JP" altLang="en-US" sz="2400" b="1" dirty="0"/>
              <a:t>インスリン抵抗性↑➡血糖値↑</a:t>
            </a:r>
            <a:endParaRPr kumimoji="1" lang="en-US" altLang="ja-JP" sz="2400" b="1" dirty="0"/>
          </a:p>
          <a:p>
            <a:r>
              <a:rPr kumimoji="1" lang="ja-JP" altLang="en-US" sz="2400" dirty="0"/>
              <a:t>内分泌：</a:t>
            </a:r>
            <a:r>
              <a:rPr kumimoji="1" lang="ja-JP" altLang="en-US" sz="2400" b="1" dirty="0"/>
              <a:t>胎盤より</a:t>
            </a:r>
            <a:r>
              <a:rPr kumimoji="1" lang="en-US" altLang="ja-JP" sz="2400" b="1" dirty="0" err="1"/>
              <a:t>hCG</a:t>
            </a:r>
            <a:r>
              <a:rPr kumimoji="1" lang="ja-JP" altLang="en-US" sz="2400" b="1" dirty="0"/>
              <a:t>ヒト絨毛性ゴナドトロピン（妊娠初期）：妊娠検査薬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</a:t>
            </a:r>
            <a:r>
              <a:rPr kumimoji="1" lang="en-US" altLang="ja-JP" sz="2400" b="1" dirty="0" err="1"/>
              <a:t>hPL</a:t>
            </a:r>
            <a:r>
              <a:rPr kumimoji="1" lang="ja-JP" altLang="en-US" sz="2400" b="1" dirty="0"/>
              <a:t>ヒト胎盤性ラクトーゲン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妊娠後期）プロゲステロン（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週～</a:t>
            </a:r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週より）</a:t>
            </a:r>
            <a:endParaRPr kumimoji="1" lang="en-US" altLang="ja-JP" sz="2400" b="1" dirty="0"/>
          </a:p>
          <a:p>
            <a:r>
              <a:rPr kumimoji="1" lang="ja-JP" altLang="en-US" sz="2400" dirty="0"/>
              <a:t>循環器：末梢血管抵抗↓➡</a:t>
            </a:r>
            <a:r>
              <a:rPr kumimoji="1" lang="ja-JP" altLang="en-US" sz="2400" b="1" dirty="0"/>
              <a:t>拡張期血圧低下</a:t>
            </a:r>
            <a:r>
              <a:rPr kumimoji="1" lang="ja-JP" altLang="en-US" sz="2400" dirty="0"/>
              <a:t>（脈圧↑）</a:t>
            </a:r>
            <a:endParaRPr kumimoji="1" lang="en-US" altLang="ja-JP" sz="2400" dirty="0"/>
          </a:p>
          <a:p>
            <a:r>
              <a:rPr kumimoji="1" lang="ja-JP" altLang="en-US" sz="2400" dirty="0"/>
              <a:t>消化器：プロゲステロン➡</a:t>
            </a:r>
            <a:r>
              <a:rPr kumimoji="1" lang="ja-JP" altLang="en-US" sz="2400" b="1" dirty="0"/>
              <a:t>蠕動運動↓</a:t>
            </a:r>
            <a:endParaRPr kumimoji="1" lang="en-US" altLang="ja-JP" sz="2400" b="1" dirty="0"/>
          </a:p>
          <a:p>
            <a:r>
              <a:rPr kumimoji="1" lang="ja-JP" altLang="en-US" sz="2400" dirty="0"/>
              <a:t>腎：</a:t>
            </a:r>
            <a:r>
              <a:rPr kumimoji="1" lang="ja-JP" altLang="en-US" sz="2400" b="1" dirty="0"/>
              <a:t>尿糖</a:t>
            </a:r>
            <a:r>
              <a:rPr kumimoji="1" lang="ja-JP" altLang="en-US" sz="2400" dirty="0"/>
              <a:t>がしばしば陽性←糸球体ろ過量↑➡糖の近位尿細管からの再吸収が追いつかず</a:t>
            </a:r>
            <a:endParaRPr kumimoji="1" lang="en-US" altLang="ja-JP" sz="2400" dirty="0"/>
          </a:p>
          <a:p>
            <a:r>
              <a:rPr kumimoji="1" lang="ja-JP" altLang="en-US" sz="2400" dirty="0"/>
              <a:t>皮膚：かゆみ（妊娠線）</a:t>
            </a:r>
            <a:endParaRPr kumimoji="1" lang="en-US" altLang="ja-JP" sz="2400" dirty="0"/>
          </a:p>
          <a:p>
            <a:r>
              <a:rPr kumimoji="1" lang="ja-JP" altLang="en-US" sz="2400" dirty="0"/>
              <a:t>外陰</a:t>
            </a:r>
            <a:r>
              <a:rPr kumimoji="1" lang="ja-JP" altLang="en-US" sz="2400" b="1" dirty="0"/>
              <a:t>：皮脂腺、汗腺の働き</a:t>
            </a:r>
            <a:r>
              <a:rPr kumimoji="1" lang="ja-JP" altLang="en-US" sz="2400" dirty="0"/>
              <a:t>↑（分泌物↑）</a:t>
            </a:r>
          </a:p>
        </p:txBody>
      </p:sp>
    </p:spTree>
    <p:extLst>
      <p:ext uri="{BB962C8B-B14F-4D97-AF65-F5344CB8AC3E}">
        <p14:creationId xmlns:p14="http://schemas.microsoft.com/office/powerpoint/2010/main" val="38742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08B9A4-C2EA-6E07-9A99-D9DD6CF2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192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AEFEF3C-B191-7CB1-C08C-5263D46A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273" y="-107585"/>
            <a:ext cx="9950103" cy="1487398"/>
          </a:xfrm>
        </p:spPr>
        <p:txBody>
          <a:bodyPr/>
          <a:lstStyle/>
          <a:p>
            <a:r>
              <a:rPr lang="ja-JP" altLang="en-US" dirty="0"/>
              <a:t>不妊定義：不妊期間が</a:t>
            </a:r>
            <a:r>
              <a:rPr lang="en-US" altLang="ja-JP" dirty="0"/>
              <a:t>1</a:t>
            </a:r>
            <a:r>
              <a:rPr lang="ja-JP" altLang="en-US" dirty="0"/>
              <a:t>年以上（</a:t>
            </a:r>
            <a:r>
              <a:rPr lang="en-US" altLang="ja-JP" dirty="0"/>
              <a:t>WHO)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F57535F-17C5-6074-7062-15741732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1094" y="6000850"/>
            <a:ext cx="20082394" cy="452749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dirty="0">
                <a:hlinkClick r:id="rId2"/>
              </a:rPr>
              <a:t>不妊症につながる女性疾患とは？（１）－約６割を占める女性不妊のリスク低減には、月経不順、性感染症、子宮内膜症等への早期対応が重要－　</a:t>
            </a:r>
            <a:r>
              <a:rPr lang="en-US" altLang="ja-JP" sz="1400" dirty="0">
                <a:hlinkClick r:id="rId2"/>
              </a:rPr>
              <a:t>|</a:t>
            </a:r>
            <a:r>
              <a:rPr lang="ja-JP" altLang="en-US" sz="1400" dirty="0">
                <a:hlinkClick r:id="rId2"/>
              </a:rPr>
              <a:t>ニッセイ基礎研究所 </a:t>
            </a:r>
            <a:r>
              <a:rPr lang="en-US" altLang="ja-JP" sz="1400" dirty="0">
                <a:hlinkClick r:id="rId2"/>
              </a:rPr>
              <a:t>(nli-research.co.jp)</a:t>
            </a:r>
            <a:endParaRPr lang="ja-JP" altLang="en-US" sz="1400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6CB93072-416E-8BCA-F939-82678110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" y="1081644"/>
            <a:ext cx="11996709" cy="50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4512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FC9DE092D8151438BD8CEFCB450D3EE" ma:contentTypeVersion="14" ma:contentTypeDescription="新しいドキュメントを作成します。" ma:contentTypeScope="" ma:versionID="2d70e4f4f734a60ee2ee9a5c6e9b73ee">
  <xsd:schema xmlns:xsd="http://www.w3.org/2001/XMLSchema" xmlns:xs="http://www.w3.org/2001/XMLSchema" xmlns:p="http://schemas.microsoft.com/office/2006/metadata/properties" xmlns:ns3="258b6005-9a0a-4fab-bf07-10bf73f0764f" xmlns:ns4="c343a79b-5ddd-4f83-b5ae-5b41a6566970" targetNamespace="http://schemas.microsoft.com/office/2006/metadata/properties" ma:root="true" ma:fieldsID="7300ccd4970b0f66893d6aedebd4c1bc" ns3:_="" ns4:_="">
    <xsd:import namespace="258b6005-9a0a-4fab-bf07-10bf73f0764f"/>
    <xsd:import namespace="c343a79b-5ddd-4f83-b5ae-5b41a65669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b6005-9a0a-4fab-bf07-10bf73f07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3a79b-5ddd-4f83-b5ae-5b41a65669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8b6005-9a0a-4fab-bf07-10bf73f0764f" xsi:nil="true"/>
  </documentManagement>
</p:properties>
</file>

<file path=customXml/itemProps1.xml><?xml version="1.0" encoding="utf-8"?>
<ds:datastoreItem xmlns:ds="http://schemas.openxmlformats.org/officeDocument/2006/customXml" ds:itemID="{C0DD2859-44B6-4CF0-9E78-3D64842DD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8b6005-9a0a-4fab-bf07-10bf73f0764f"/>
    <ds:schemaRef ds:uri="c343a79b-5ddd-4f83-b5ae-5b41a6566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6967F-97BD-49A0-875C-84CFBDDDF0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FFE2F-7251-4F2B-8993-AEC7BDACED98}">
  <ds:schemaRefs>
    <ds:schemaRef ds:uri="c343a79b-5ddd-4f83-b5ae-5b41a6566970"/>
    <ds:schemaRef ds:uri="http://purl.org/dc/dcmitype/"/>
    <ds:schemaRef ds:uri="http://www.w3.org/XML/1998/namespace"/>
    <ds:schemaRef ds:uri="258b6005-9a0a-4fab-bf07-10bf73f0764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346</Words>
  <Application>Microsoft Office PowerPoint</Application>
  <PresentationFormat>ワイド画面</PresentationFormat>
  <Paragraphs>20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Meiryo</vt:lpstr>
      <vt:lpstr>Arial</vt:lpstr>
      <vt:lpstr>Century</vt:lpstr>
      <vt:lpstr>BlocksVTI</vt:lpstr>
      <vt:lpstr>妊娠の生理と異常 </vt:lpstr>
      <vt:lpstr>卵子受精能：24時間　精子受精能：72時間　着床7日目</vt:lpstr>
      <vt:lpstr>PowerPoint プレゼンテーション</vt:lpstr>
      <vt:lpstr>PowerPoint プレゼンテーション</vt:lpstr>
      <vt:lpstr>PowerPoint プレゼンテーション</vt:lpstr>
      <vt:lpstr>妊娠悪阻：8週ピーク　hCG  最終月経の第1日目＝0日 ０～９週：胎芽期　１０週～：胎児期 ２２週生命限界　22週未満：流産 超音波ドプラーでの心音聴取9～１２週</vt:lpstr>
      <vt:lpstr>妊娠による母体の変化</vt:lpstr>
      <vt:lpstr>PowerPoint プレゼンテーション</vt:lpstr>
      <vt:lpstr>不妊定義：不妊期間が1年以上（WHO) </vt:lpstr>
      <vt:lpstr>PowerPoint プレゼンテーション</vt:lpstr>
      <vt:lpstr>妊娠高血圧症候群　定義　140/90以上</vt:lpstr>
      <vt:lpstr>妊娠糖尿病 妊娠糖尿病の新しい考え方と治療｜愛知県稲沢市の消化器内科、糖尿病内科、内科ならおおこうち内科クリニック (okochi-cl.com)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妊娠の生理と異常</dc:title>
  <dc:creator>三平 宮川</dc:creator>
  <cp:lastModifiedBy>三平 宮川</cp:lastModifiedBy>
  <cp:revision>20</cp:revision>
  <cp:lastPrinted>2023-11-08T23:39:59Z</cp:lastPrinted>
  <dcterms:created xsi:type="dcterms:W3CDTF">2023-10-27T22:01:14Z</dcterms:created>
  <dcterms:modified xsi:type="dcterms:W3CDTF">2023-11-08T23:41:59Z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0x0101004FC9DE092D8151438BD8CEFCB450D3EE</vt:lpwstr>
  </property>
</Properties>
</file>