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4"/>
  </p:sldMasterIdLst>
  <p:sldIdLst>
    <p:sldId id="256" r:id="rId5"/>
    <p:sldId id="257" r:id="rId6"/>
    <p:sldId id="259" r:id="rId7"/>
    <p:sldId id="260" r:id="rId8"/>
    <p:sldId id="262" r:id="rId9"/>
    <p:sldId id="264" r:id="rId10"/>
    <p:sldId id="270" r:id="rId11"/>
    <p:sldId id="269" r:id="rId12"/>
    <p:sldId id="265" r:id="rId13"/>
    <p:sldId id="268" r:id="rId14"/>
    <p:sldId id="266" r:id="rId15"/>
    <p:sldId id="267" r:id="rId16"/>
    <p:sldId id="271" r:id="rId17"/>
  </p:sldIdLst>
  <p:sldSz cx="12192000" cy="6858000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7" autoAdjust="0"/>
    <p:restoredTop sz="94660"/>
  </p:normalViewPr>
  <p:slideViewPr>
    <p:cSldViewPr snapToGrid="0">
      <p:cViewPr varScale="1">
        <p:scale>
          <a:sx n="47" d="100"/>
          <a:sy n="47" d="100"/>
        </p:scale>
        <p:origin x="30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56FB-E05E-443F-88A1-CFC906389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4727" y="1597961"/>
            <a:ext cx="9144000" cy="3162300"/>
          </a:xfrm>
        </p:spPr>
        <p:txBody>
          <a:bodyPr anchor="b">
            <a:normAutofit/>
          </a:bodyPr>
          <a:lstStyle>
            <a:lvl1pPr algn="l">
              <a:lnSpc>
                <a:spcPct val="120000"/>
              </a:lnSpc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5DA97A-281B-4A77-9D2C-C5E6A860E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4727" y="4902488"/>
            <a:ext cx="9144000" cy="985075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D7BAE-E194-4223-BB4E-5E487863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1F6C9-7279-4DF8-9462-3EFEFA03F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57072-0A38-49AD-8D0D-0E42DD48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91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9E81-5CFF-4A28-B9C8-5D54E51DF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8A4CC8-DCB0-4E94-98A7-236E3D186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1F802-21C2-44B2-A419-55469D82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DB709-08FF-4C4A-8670-4CCA9146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95375-1CC8-4950-8439-877451C42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154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8BDF0-A155-454D-B3E2-AD15D0905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73242" y="827313"/>
            <a:ext cx="2280557" cy="506185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244E0D-96EC-4B35-BA5C-5DAFCC728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27313"/>
            <a:ext cx="8115300" cy="506185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ADC4E-9FB1-439F-B0FB-47F47B342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E406-061A-4440-BA75-3B684FC8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D93CF-F5F3-4897-A51E-47D577FDD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675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98199-C6CF-4DFF-A750-435F06CC7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2D5EB-F993-411F-9DBA-971321FC0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5D216-27F9-4078-8349-ABC9F614A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4F8A8-FBA7-4F25-ADEA-AF346495D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609F8-5897-4724-8FA6-3EFDE8F2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244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0F0C-7BA8-490D-B4C9-CCE145DCD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1709738"/>
            <a:ext cx="9143999" cy="3050523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90E61-B837-4BE4-9BC7-6AF706BCC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6" y="4902488"/>
            <a:ext cx="9143999" cy="9850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2E15F-E46D-44C6-9FB9-07B0BC545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F6955-3667-4857-B35A-9E12F7988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4B309-D15E-4FA1-9B8D-8C1F3B56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64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219AB-91F9-4F80-9B5D-2E6FE925F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9F334-D0CF-4DFD-BAA9-3ECD639B1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7362" y="2227809"/>
            <a:ext cx="4942438" cy="39491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5E0B5D-4613-4DA7-BA20-58B19BE8A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27809"/>
            <a:ext cx="4855265" cy="39491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F311AB-0603-424D-BC42-0CEAB3562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AA2AC-0C5F-4835-BE47-D780C298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6C54C0-DFDA-4778-9EE8-5E5C30E05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55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F3603-5B09-4916-8324-A6BDAB4E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365125"/>
            <a:ext cx="994273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4073C-C15B-4218-9B84-675895517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5" y="1681163"/>
            <a:ext cx="49128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16D27-36F6-440B-A9BE-8B9499047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4726" y="2505075"/>
            <a:ext cx="4912849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12010D-7AC4-4A70-A211-6A2927411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85526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AE85B5-3350-49A4-86A1-E5DAED4916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8552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73E874-D08B-4D81-B82D-5DF242E4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174067-0FFA-41C3-A3A6-E8907CC32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947985-FBC0-4118-8877-2E327F637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220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E0282-3DE7-4AB9-83AC-AFEDD22AF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A7436C-706A-443F-86CD-4444C8281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B53292-7EA5-45D0-957F-636A44FC0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76F59D-34BB-462C-B506-040B9E98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352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55245-AB52-41B4-9B28-55E6527DA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73B8AE-58B0-4FDF-8430-9D8D3DD5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E4D91-8619-43C1-841B-B5F47DE01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788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DA660-DF93-4947-B93F-BF118D3B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457200"/>
            <a:ext cx="368729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0292E-B3E1-4FD6-A7FA-C165BAC21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844277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B0ECC-817B-4A71-AFB5-FC60A2BC3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253343"/>
            <a:ext cx="3687298" cy="3615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88E0B-6135-4F59-A35A-2CA1A8BA4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0DEF36-4037-4E6D-988F-CC8E3F11C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C0D2D-D878-4723-A002-5A601EFB4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503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C59D5-B8A1-4C9C-A61F-E082A4433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720433"/>
            <a:ext cx="3687298" cy="15873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CB4F5F-E6E7-45C3-B35C-80F81FB1A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8277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33AB7-4F8E-4A9F-AC15-89E6A6E00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449286"/>
            <a:ext cx="3687298" cy="3419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74B526-866D-4E11-A7F9-081BD4EDF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58BF8-E962-4367-8495-62438FDD4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C20AE1-C97D-4E6C-9DB2-B2904C2C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731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E192E3E-68A9-4F36-936C-1C8D0B9EF132}"/>
              </a:ext>
            </a:extLst>
          </p:cNvPr>
          <p:cNvSpPr/>
          <p:nvPr/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14EB0-7E6D-4536-9350-5CB688B5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4"/>
            <a:ext cx="9950103" cy="1507376"/>
          </a:xfrm>
          <a:prstGeom prst="rect">
            <a:avLst/>
          </a:prstGeom>
        </p:spPr>
        <p:txBody>
          <a:bodyPr lIns="109728" tIns="109728" rIns="109728" bIns="91440"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5455E-4725-4924-BF7D-2E1FC9E39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7362" y="2427316"/>
            <a:ext cx="9950103" cy="3513514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AD9D9-1A1D-4438-9F3D-E5E58FD72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43751" y="6356350"/>
            <a:ext cx="2296603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100">
                <a:solidFill>
                  <a:schemeClr val="bg1"/>
                </a:solidFill>
              </a:defRPr>
            </a:lvl1pPr>
          </a:lstStyle>
          <a:p>
            <a:fld id="{8C28A28C-4C6A-46EA-90C0-4EE0B89CC5C7}" type="datetimeFigureOut">
              <a:rPr lang="en-US" smtClean="0"/>
              <a:pPr/>
              <a:t>11/9/2023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0A827-D7BF-4CA4-8C29-5AE54ADA4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610380" y="1926575"/>
            <a:ext cx="3830351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900" spc="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17188-1DE1-4DA5-8161-21179E4AD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0355" y="6356350"/>
            <a:ext cx="410973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100">
                <a:solidFill>
                  <a:schemeClr val="bg1"/>
                </a:solidFill>
              </a:defRPr>
            </a:lvl1pPr>
          </a:lstStyle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297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84" r:id="rId6"/>
    <p:sldLayoutId id="2147483680" r:id="rId7"/>
    <p:sldLayoutId id="2147483681" r:id="rId8"/>
    <p:sldLayoutId id="2147483682" r:id="rId9"/>
    <p:sldLayoutId id="2147483683" r:id="rId10"/>
    <p:sldLayoutId id="2147483685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1" kern="1200" spc="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 spc="12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 spc="12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 spc="120">
          <a:solidFill>
            <a:schemeClr val="tx1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 spc="12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 spc="12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okochi-cl.com/original184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aegaki-lc.jp/funinshou/11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meblo.jp/tanaka--yudai/entry-12681244854.html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nli-research.co.jp/report/detail/id=71583?pno=2&amp;site=nl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E192E3E-68A9-4F36-936C-1C8D0B9EF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729A30-F429-4967-81E8-45F6757C8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FC137C-7F97-41FA-86A1-2E01C3837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967903" cy="68579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9FBFB9D3-7D34-4948-B4D0-73E7B6E52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54949" y="-54949"/>
            <a:ext cx="6858005" cy="6967903"/>
          </a:xfrm>
          <a:custGeom>
            <a:avLst/>
            <a:gdLst>
              <a:gd name="connsiteX0" fmla="*/ 0 w 2559050"/>
              <a:gd name="connsiteY0" fmla="*/ 0 h 2559050"/>
              <a:gd name="connsiteX1" fmla="*/ 2559050 w 2559050"/>
              <a:gd name="connsiteY1" fmla="*/ 0 h 2559050"/>
              <a:gd name="connsiteX2" fmla="*/ 0 w 2559050"/>
              <a:gd name="connsiteY2" fmla="*/ 2559050 h 255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9050" h="2559050">
                <a:moveTo>
                  <a:pt x="0" y="0"/>
                </a:moveTo>
                <a:lnTo>
                  <a:pt x="2559050" y="0"/>
                </a:lnTo>
                <a:cubicBezTo>
                  <a:pt x="2559050" y="1413324"/>
                  <a:pt x="1413324" y="2559050"/>
                  <a:pt x="0" y="255905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5408D0C1-0D1A-E121-D33F-3CF8F24F6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64" y="3746055"/>
            <a:ext cx="5044549" cy="200526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114300" indent="-114300"/>
            <a:r>
              <a:rPr lang="ja-JP" altLang="ja-JP" sz="7200" kern="100" dirty="0">
                <a:effectLst/>
                <a:latin typeface="Century" panose="02040604050505020304" pitchFamily="18" charset="0"/>
                <a:ea typeface="メイリオ" panose="020B0604030504040204" pitchFamily="50" charset="-128"/>
                <a:cs typeface="Times New Roman" panose="02020603050405020304" pitchFamily="18" charset="0"/>
              </a:rPr>
              <a:t>妊娠の生理と異常</a:t>
            </a:r>
            <a:br>
              <a:rPr lang="ja-JP" altLang="ja-JP" sz="40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</a:br>
            <a:endParaRPr lang="en-US" altLang="ja-JP" sz="3200" b="1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6" name="Picture 1" descr="色が飛び散った背景の上面図">
            <a:extLst>
              <a:ext uri="{FF2B5EF4-FFF2-40B4-BE49-F238E27FC236}">
                <a16:creationId xmlns:a16="http://schemas.microsoft.com/office/drawing/2014/main" id="{5D93DB0D-D081-B6B6-038C-6827C7CA92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23" r="32962" b="1"/>
          <a:stretch/>
        </p:blipFill>
        <p:spPr>
          <a:xfrm>
            <a:off x="6967903" y="-14"/>
            <a:ext cx="52367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499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C87F2046-868B-629C-4EAB-7A8AFD304C2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122830"/>
            <a:ext cx="12119212" cy="6619163"/>
          </a:xfrm>
        </p:spPr>
      </p:pic>
    </p:spTree>
    <p:extLst>
      <p:ext uri="{BB962C8B-B14F-4D97-AF65-F5344CB8AC3E}">
        <p14:creationId xmlns:p14="http://schemas.microsoft.com/office/powerpoint/2010/main" val="2443358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504F55-6690-3A6B-3F05-ABBE67A2B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7989" y="-589751"/>
            <a:ext cx="9950103" cy="1507376"/>
          </a:xfrm>
        </p:spPr>
        <p:txBody>
          <a:bodyPr/>
          <a:lstStyle/>
          <a:p>
            <a:r>
              <a:rPr kumimoji="1" lang="ja-JP" altLang="en-US" dirty="0"/>
              <a:t>妊娠高血圧症候群　定義　</a:t>
            </a:r>
            <a:r>
              <a:rPr kumimoji="1" lang="en-US" altLang="ja-JP" dirty="0"/>
              <a:t>140/90</a:t>
            </a:r>
            <a:r>
              <a:rPr kumimoji="1" lang="ja-JP" altLang="en-US" dirty="0"/>
              <a:t>以上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1F9B8114-070F-751C-24F1-6D517925B20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242" y="1003110"/>
            <a:ext cx="6161964" cy="554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BC0B75EB-331E-B2E2-82C7-976D64AF0B6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3110"/>
            <a:ext cx="5588758" cy="562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37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D0100D-61C9-385F-9007-DB97F6AFE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624" y="106771"/>
            <a:ext cx="9950103" cy="1507376"/>
          </a:xfrm>
        </p:spPr>
        <p:txBody>
          <a:bodyPr/>
          <a:lstStyle/>
          <a:p>
            <a:pPr algn="ctr"/>
            <a:r>
              <a:rPr kumimoji="1" lang="ja-JP" altLang="en-US" dirty="0"/>
              <a:t>妊娠糖尿病</a:t>
            </a:r>
            <a:br>
              <a:rPr kumimoji="1" lang="en-US" altLang="ja-JP" dirty="0"/>
            </a:br>
            <a:r>
              <a:rPr lang="ja-JP" altLang="en-US" sz="1800" dirty="0">
                <a:hlinkClick r:id="rId2"/>
              </a:rPr>
              <a:t>妊娠糖尿病の新しい考え方と治療｜愛知県稲沢市の消化器内科、糖尿病内科、内科ならおおこうち内科クリニック </a:t>
            </a:r>
            <a:r>
              <a:rPr lang="en-US" altLang="ja-JP" sz="1800" dirty="0">
                <a:hlinkClick r:id="rId2"/>
              </a:rPr>
              <a:t>(okochi-cl.com)</a:t>
            </a:r>
            <a:endParaRPr kumimoji="1" lang="ja-JP" altLang="en-US" sz="1800" dirty="0"/>
          </a:p>
        </p:txBody>
      </p:sp>
      <p:pic>
        <p:nvPicPr>
          <p:cNvPr id="10242" name="Picture 2" descr="妊娠糖尿病がなぜ問題なのですか？">
            <a:extLst>
              <a:ext uri="{FF2B5EF4-FFF2-40B4-BE49-F238E27FC236}">
                <a16:creationId xmlns:a16="http://schemas.microsoft.com/office/drawing/2014/main" id="{E2D7A028-18A6-C8B2-95ED-D74B59B528B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63" y="1565978"/>
            <a:ext cx="11855450" cy="518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139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高校　生物　生殖10　ポイント2　すべてうめる">
            <a:extLst>
              <a:ext uri="{FF2B5EF4-FFF2-40B4-BE49-F238E27FC236}">
                <a16:creationId xmlns:a16="http://schemas.microsoft.com/office/drawing/2014/main" id="{252A5AE7-A114-3D49-0008-C845F4785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5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804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自然妊娠のしくみ">
            <a:extLst>
              <a:ext uri="{FF2B5EF4-FFF2-40B4-BE49-F238E27FC236}">
                <a16:creationId xmlns:a16="http://schemas.microsoft.com/office/drawing/2014/main" id="{C0A3B430-4064-1A0A-16B5-AD554C7F3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5" y="-565497"/>
            <a:ext cx="12192000" cy="603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F67676C-897E-DE7C-BB86-88DF738F657B}"/>
              </a:ext>
            </a:extLst>
          </p:cNvPr>
          <p:cNvSpPr txBox="1"/>
          <p:nvPr/>
        </p:nvSpPr>
        <p:spPr>
          <a:xfrm>
            <a:off x="2929609" y="6327307"/>
            <a:ext cx="67166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hlinkClick r:id="rId3"/>
              </a:rPr>
              <a:t>妊娠のしくみ </a:t>
            </a:r>
            <a:r>
              <a:rPr lang="en-US" altLang="ja-JP" dirty="0">
                <a:hlinkClick r:id="rId3"/>
              </a:rPr>
              <a:t>| </a:t>
            </a:r>
            <a:r>
              <a:rPr lang="ja-JP" altLang="en-US" dirty="0">
                <a:hlinkClick r:id="rId3"/>
              </a:rPr>
              <a:t>八重垣レディースクリニック</a:t>
            </a:r>
            <a:r>
              <a:rPr lang="en-US" altLang="ja-JP" dirty="0">
                <a:hlinkClick r:id="rId3"/>
              </a:rPr>
              <a:t>【</a:t>
            </a:r>
            <a:r>
              <a:rPr lang="ja-JP" altLang="en-US" dirty="0">
                <a:hlinkClick r:id="rId3"/>
              </a:rPr>
              <a:t>島根県松江市の不妊治療</a:t>
            </a:r>
            <a:r>
              <a:rPr lang="en-US" altLang="ja-JP" dirty="0">
                <a:hlinkClick r:id="rId3"/>
              </a:rPr>
              <a:t>】 (yaegaki-lc.jp)</a:t>
            </a:r>
            <a:endParaRPr lang="ja-JP" altLang="en-US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986F41D-DC72-9A18-798A-1EBB75292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55" y="4819931"/>
            <a:ext cx="11268525" cy="1507376"/>
          </a:xfrm>
        </p:spPr>
        <p:txBody>
          <a:bodyPr/>
          <a:lstStyle/>
          <a:p>
            <a:r>
              <a:rPr lang="ja-JP" altLang="en-US" dirty="0"/>
              <a:t>卵子受精能：</a:t>
            </a:r>
            <a:r>
              <a:rPr lang="en-US" altLang="ja-JP" dirty="0"/>
              <a:t>24</a:t>
            </a:r>
            <a:r>
              <a:rPr lang="ja-JP" altLang="en-US" dirty="0"/>
              <a:t>時間　精子受精能：</a:t>
            </a:r>
            <a:r>
              <a:rPr lang="en-US" altLang="ja-JP" dirty="0"/>
              <a:t>72</a:t>
            </a:r>
            <a:r>
              <a:rPr lang="ja-JP" altLang="en-US" dirty="0"/>
              <a:t>時間　着床</a:t>
            </a:r>
            <a:r>
              <a:rPr lang="en-US" altLang="ja-JP" dirty="0"/>
              <a:t>7</a:t>
            </a:r>
            <a:r>
              <a:rPr lang="ja-JP" altLang="en-US" dirty="0"/>
              <a:t>日目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CE0323-E99F-0772-5FCE-85E51A1BB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682" y="2162525"/>
            <a:ext cx="9950103" cy="3513514"/>
          </a:xfrm>
        </p:spPr>
        <p:txBody>
          <a:bodyPr/>
          <a:lstStyle/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14373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7AC549D8-935C-61A7-F0D0-6B5A032BF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11" y="43804"/>
            <a:ext cx="11887200" cy="563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22DDA90-724E-24EF-58F3-79D218875AF2}"/>
              </a:ext>
            </a:extLst>
          </p:cNvPr>
          <p:cNvSpPr txBox="1"/>
          <p:nvPr/>
        </p:nvSpPr>
        <p:spPr>
          <a:xfrm>
            <a:off x="4236741" y="5959154"/>
            <a:ext cx="60971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hlinkClick r:id="rId3"/>
              </a:rPr>
              <a:t>胚盤胞のグレードと治療成績について（</a:t>
            </a:r>
            <a:r>
              <a:rPr lang="en-US" altLang="ja-JP" dirty="0">
                <a:hlinkClick r:id="rId3"/>
              </a:rPr>
              <a:t>1</a:t>
            </a:r>
            <a:r>
              <a:rPr lang="ja-JP" altLang="en-US" dirty="0">
                <a:hlinkClick r:id="rId3"/>
              </a:rPr>
              <a:t>） </a:t>
            </a:r>
            <a:r>
              <a:rPr lang="en-US" altLang="ja-JP" dirty="0">
                <a:hlinkClick r:id="rId3"/>
              </a:rPr>
              <a:t>| </a:t>
            </a:r>
            <a:r>
              <a:rPr lang="ja-JP" altLang="en-US" dirty="0">
                <a:hlinkClick r:id="rId3"/>
              </a:rPr>
              <a:t>生殖医療専門医・内視鏡手術技術認定医　田中雄大のブログ </a:t>
            </a:r>
            <a:r>
              <a:rPr lang="en-US" altLang="ja-JP" dirty="0">
                <a:hlinkClick r:id="rId3"/>
              </a:rPr>
              <a:t>(ameblo.jp)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33822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サイドバーでクエリ検索">
            <a:extLst>
              <a:ext uri="{FF2B5EF4-FFF2-40B4-BE49-F238E27FC236}">
                <a16:creationId xmlns:a16="http://schemas.microsoft.com/office/drawing/2014/main" id="{A6BD803E-380F-2069-1678-AACA3E0E5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58" y="170598"/>
            <a:ext cx="12030501" cy="668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182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４. 子宮内容物・胎盤 | 病理診断教育支援">
            <a:extLst>
              <a:ext uri="{FF2B5EF4-FFF2-40B4-BE49-F238E27FC236}">
                <a16:creationId xmlns:a16="http://schemas.microsoft.com/office/drawing/2014/main" id="{D4932385-8B02-C042-F76D-B38D77E04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9" y="163775"/>
            <a:ext cx="11989558" cy="597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63FB2FB-4590-A288-9A1D-324FE7515788}"/>
              </a:ext>
            </a:extLst>
          </p:cNvPr>
          <p:cNvSpPr txBox="1"/>
          <p:nvPr/>
        </p:nvSpPr>
        <p:spPr>
          <a:xfrm>
            <a:off x="3363418" y="6273225"/>
            <a:ext cx="6097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ja-JP" altLang="en-US" sz="3200" b="1" i="0" u="none" strike="noStrike" kern="1200" cap="none" spc="1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+mj-ea"/>
                <a:cs typeface="+mj-cs"/>
              </a:rPr>
              <a:t>胎盤形成：～</a:t>
            </a:r>
            <a:r>
              <a:rPr kumimoji="0" lang="en-US" altLang="ja-JP" sz="3200" b="1" i="0" u="none" strike="noStrike" kern="1200" cap="none" spc="1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+mj-ea"/>
                <a:cs typeface="+mj-cs"/>
              </a:rPr>
              <a:t>16</a:t>
            </a:r>
            <a:r>
              <a:rPr kumimoji="0" lang="ja-JP" altLang="en-US" sz="3200" b="1" i="0" u="none" strike="noStrike" kern="1200" cap="none" spc="1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+mj-ea"/>
                <a:cs typeface="+mj-cs"/>
              </a:rPr>
              <a:t>週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33488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EE2B41B-B065-20F8-E929-FF7E795EF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085" y="71651"/>
            <a:ext cx="7742831" cy="685800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06F27E39-55FD-CF60-2CFF-A1C5316EA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4826" y="4516120"/>
            <a:ext cx="9950103" cy="1507376"/>
          </a:xfrm>
        </p:spPr>
        <p:txBody>
          <a:bodyPr/>
          <a:lstStyle/>
          <a:p>
            <a:r>
              <a:rPr lang="ja-JP" altLang="en-US" dirty="0"/>
              <a:t>妊娠悪阻：</a:t>
            </a:r>
            <a:r>
              <a:rPr lang="en-US" altLang="ja-JP" dirty="0"/>
              <a:t>8</a:t>
            </a:r>
            <a:r>
              <a:rPr lang="ja-JP" altLang="en-US" dirty="0"/>
              <a:t>週ピーク　</a:t>
            </a:r>
            <a:r>
              <a:rPr lang="en-US" altLang="ja-JP" dirty="0" err="1"/>
              <a:t>hCG</a:t>
            </a:r>
            <a:br>
              <a:rPr lang="en-US" altLang="ja-JP" dirty="0"/>
            </a:br>
            <a:br>
              <a:rPr lang="en-US" altLang="ja-JP" dirty="0"/>
            </a:br>
            <a:r>
              <a:rPr lang="ja-JP" altLang="en-US" dirty="0"/>
              <a:t>最終月経の第</a:t>
            </a:r>
            <a:r>
              <a:rPr lang="en-US" altLang="ja-JP" dirty="0"/>
              <a:t>1</a:t>
            </a:r>
            <a:r>
              <a:rPr lang="ja-JP" altLang="en-US" dirty="0"/>
              <a:t>日目＝</a:t>
            </a:r>
            <a:r>
              <a:rPr lang="en-US" altLang="ja-JP" dirty="0"/>
              <a:t>0</a:t>
            </a:r>
            <a:r>
              <a:rPr lang="ja-JP" altLang="en-US" dirty="0"/>
              <a:t>日</a:t>
            </a:r>
            <a:br>
              <a:rPr lang="en-US" altLang="ja-JP" dirty="0"/>
            </a:br>
            <a:r>
              <a:rPr lang="ja-JP" altLang="en-US" dirty="0"/>
              <a:t>０～９週：胎芽期　１０週～：胎児期</a:t>
            </a:r>
            <a:br>
              <a:rPr lang="en-US" altLang="ja-JP" dirty="0"/>
            </a:br>
            <a:r>
              <a:rPr lang="ja-JP" altLang="en-US" dirty="0"/>
              <a:t>２２週生命限界　</a:t>
            </a:r>
            <a:r>
              <a:rPr lang="en-US" altLang="ja-JP" dirty="0"/>
              <a:t>22</a:t>
            </a:r>
            <a:r>
              <a:rPr lang="ja-JP" altLang="en-US" dirty="0"/>
              <a:t>週未満：流産</a:t>
            </a:r>
            <a:br>
              <a:rPr lang="en-US" altLang="ja-JP" dirty="0"/>
            </a:br>
            <a:r>
              <a:rPr lang="ja-JP" altLang="en-US" dirty="0"/>
              <a:t>超音波ドプラーでの心音聴取</a:t>
            </a:r>
            <a:r>
              <a:rPr lang="en-US" altLang="ja-JP" dirty="0"/>
              <a:t>9</a:t>
            </a:r>
            <a:r>
              <a:rPr lang="ja-JP" altLang="en-US" dirty="0"/>
              <a:t>～１２週</a:t>
            </a:r>
          </a:p>
        </p:txBody>
      </p:sp>
      <p:pic>
        <p:nvPicPr>
          <p:cNvPr id="2" name="コンテンツ プレースホルダー 1">
            <a:extLst>
              <a:ext uri="{FF2B5EF4-FFF2-40B4-BE49-F238E27FC236}">
                <a16:creationId xmlns:a16="http://schemas.microsoft.com/office/drawing/2014/main" id="{D18AA27E-2FD5-E661-43D6-C2549007E26D}"/>
              </a:ext>
            </a:extLst>
          </p:cNvPr>
          <p:cNvPicPr>
            <a:picLocks noGrp="1"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>
            <p:ph idx="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5810" y="-3851275"/>
            <a:ext cx="9948863" cy="3513138"/>
          </a:xfrm>
        </p:spPr>
      </p:pic>
    </p:spTree>
    <p:extLst>
      <p:ext uri="{BB962C8B-B14F-4D97-AF65-F5344CB8AC3E}">
        <p14:creationId xmlns:p14="http://schemas.microsoft.com/office/powerpoint/2010/main" val="3930930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38EE5F-B47A-3DFB-59B6-476D31518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461" y="-860029"/>
            <a:ext cx="9950103" cy="1507376"/>
          </a:xfrm>
        </p:spPr>
        <p:txBody>
          <a:bodyPr/>
          <a:lstStyle/>
          <a:p>
            <a:pPr algn="ctr"/>
            <a:r>
              <a:rPr kumimoji="1" lang="ja-JP" altLang="en-US" dirty="0"/>
              <a:t>妊娠による母体の変化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5D5DF90-DF7B-4320-D19B-0BE5B2596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662" y="587386"/>
            <a:ext cx="11924675" cy="5523875"/>
          </a:xfrm>
        </p:spPr>
        <p:txBody>
          <a:bodyPr/>
          <a:lstStyle/>
          <a:p>
            <a:r>
              <a:rPr kumimoji="1" lang="ja-JP" altLang="en-US" sz="2400" dirty="0"/>
              <a:t>代謝：胎盤から分泌されるインスリン拮抗ホルモン➡</a:t>
            </a:r>
            <a:endParaRPr kumimoji="1" lang="en-US" altLang="ja-JP" sz="2400" dirty="0"/>
          </a:p>
          <a:p>
            <a:pPr marL="0" indent="0">
              <a:buNone/>
            </a:pPr>
            <a:r>
              <a:rPr kumimoji="1" lang="ja-JP" altLang="en-US" sz="2400" dirty="0"/>
              <a:t>　　　　</a:t>
            </a:r>
            <a:r>
              <a:rPr kumimoji="1" lang="ja-JP" altLang="en-US" sz="2400" b="1" dirty="0"/>
              <a:t>インスリン抵抗性↑➡血糖値↑</a:t>
            </a:r>
            <a:endParaRPr kumimoji="1" lang="en-US" altLang="ja-JP" sz="2400" b="1" dirty="0"/>
          </a:p>
          <a:p>
            <a:r>
              <a:rPr kumimoji="1" lang="ja-JP" altLang="en-US" sz="2400" dirty="0"/>
              <a:t>内分泌：</a:t>
            </a:r>
            <a:r>
              <a:rPr kumimoji="1" lang="ja-JP" altLang="en-US" sz="2400" b="1" dirty="0"/>
              <a:t>胎盤より</a:t>
            </a:r>
            <a:r>
              <a:rPr kumimoji="1" lang="en-US" altLang="ja-JP" sz="2400" b="1" dirty="0" err="1"/>
              <a:t>hCG</a:t>
            </a:r>
            <a:r>
              <a:rPr kumimoji="1" lang="ja-JP" altLang="en-US" sz="2400" b="1" dirty="0"/>
              <a:t>ヒト絨毛性ゴナドトロピン（妊娠初期）：妊娠検査薬</a:t>
            </a:r>
            <a:endParaRPr kumimoji="1" lang="en-US" altLang="ja-JP" sz="2400" b="1" dirty="0"/>
          </a:p>
          <a:p>
            <a:pPr marL="0" indent="0">
              <a:buNone/>
            </a:pPr>
            <a:r>
              <a:rPr kumimoji="1" lang="ja-JP" altLang="en-US" sz="2400" b="1" dirty="0"/>
              <a:t>　</a:t>
            </a:r>
            <a:r>
              <a:rPr kumimoji="1" lang="en-US" altLang="ja-JP" sz="2400" b="1" dirty="0" err="1"/>
              <a:t>hPL</a:t>
            </a:r>
            <a:r>
              <a:rPr kumimoji="1" lang="ja-JP" altLang="en-US" sz="2400" b="1" dirty="0"/>
              <a:t>ヒト胎盤性ラクトーゲン</a:t>
            </a:r>
            <a:r>
              <a:rPr kumimoji="1" lang="en-US" altLang="ja-JP" sz="2400" b="1" dirty="0"/>
              <a:t>(</a:t>
            </a:r>
            <a:r>
              <a:rPr kumimoji="1" lang="ja-JP" altLang="en-US" sz="2400" b="1" dirty="0"/>
              <a:t>妊娠後期）プロゲステロン（</a:t>
            </a:r>
            <a:r>
              <a:rPr kumimoji="1" lang="en-US" altLang="ja-JP" sz="2400" b="1" dirty="0"/>
              <a:t>9</a:t>
            </a:r>
            <a:r>
              <a:rPr kumimoji="1" lang="ja-JP" altLang="en-US" sz="2400" b="1" dirty="0"/>
              <a:t>週～</a:t>
            </a:r>
            <a:r>
              <a:rPr kumimoji="1" lang="en-US" altLang="ja-JP" sz="2400" b="1" dirty="0"/>
              <a:t>10</a:t>
            </a:r>
            <a:r>
              <a:rPr kumimoji="1" lang="ja-JP" altLang="en-US" sz="2400" b="1" dirty="0"/>
              <a:t>週より）</a:t>
            </a:r>
            <a:endParaRPr kumimoji="1" lang="en-US" altLang="ja-JP" sz="2400" b="1" dirty="0"/>
          </a:p>
          <a:p>
            <a:r>
              <a:rPr kumimoji="1" lang="ja-JP" altLang="en-US" sz="2400" dirty="0"/>
              <a:t>循環器：末梢血管抵抗↓➡</a:t>
            </a:r>
            <a:r>
              <a:rPr kumimoji="1" lang="ja-JP" altLang="en-US" sz="2400" b="1" dirty="0"/>
              <a:t>拡張期血圧低下</a:t>
            </a:r>
            <a:r>
              <a:rPr kumimoji="1" lang="ja-JP" altLang="en-US" sz="2400" dirty="0"/>
              <a:t>（脈圧↑）</a:t>
            </a:r>
            <a:endParaRPr kumimoji="1" lang="en-US" altLang="ja-JP" sz="2400" dirty="0"/>
          </a:p>
          <a:p>
            <a:r>
              <a:rPr kumimoji="1" lang="ja-JP" altLang="en-US" sz="2400" dirty="0"/>
              <a:t>消化器：プロゲステロン➡</a:t>
            </a:r>
            <a:r>
              <a:rPr kumimoji="1" lang="ja-JP" altLang="en-US" sz="2400" b="1" dirty="0"/>
              <a:t>蠕動運動↓</a:t>
            </a:r>
            <a:endParaRPr kumimoji="1" lang="en-US" altLang="ja-JP" sz="2400" b="1" dirty="0"/>
          </a:p>
          <a:p>
            <a:r>
              <a:rPr kumimoji="1" lang="ja-JP" altLang="en-US" sz="2400" dirty="0"/>
              <a:t>腎：</a:t>
            </a:r>
            <a:r>
              <a:rPr kumimoji="1" lang="ja-JP" altLang="en-US" sz="2400" b="1" dirty="0"/>
              <a:t>尿糖</a:t>
            </a:r>
            <a:r>
              <a:rPr kumimoji="1" lang="ja-JP" altLang="en-US" sz="2400" dirty="0"/>
              <a:t>がしばしば陽性←糸球体ろ過量↑➡糖の近位尿細管からの再吸収が追いつかず</a:t>
            </a:r>
            <a:endParaRPr kumimoji="1" lang="en-US" altLang="ja-JP" sz="2400" dirty="0"/>
          </a:p>
          <a:p>
            <a:r>
              <a:rPr kumimoji="1" lang="ja-JP" altLang="en-US" sz="2400" dirty="0"/>
              <a:t>皮膚：かゆみ（妊娠線）</a:t>
            </a:r>
            <a:endParaRPr kumimoji="1" lang="en-US" altLang="ja-JP" sz="2400" dirty="0"/>
          </a:p>
          <a:p>
            <a:r>
              <a:rPr kumimoji="1" lang="ja-JP" altLang="en-US" sz="2400" dirty="0"/>
              <a:t>外陰</a:t>
            </a:r>
            <a:r>
              <a:rPr kumimoji="1" lang="ja-JP" altLang="en-US" sz="2400" b="1" dirty="0"/>
              <a:t>：皮脂腺、汗腺の働き</a:t>
            </a:r>
            <a:r>
              <a:rPr kumimoji="1" lang="ja-JP" altLang="en-US" sz="2400" dirty="0"/>
              <a:t>↑（分泌物↑）</a:t>
            </a:r>
          </a:p>
        </p:txBody>
      </p:sp>
    </p:spTree>
    <p:extLst>
      <p:ext uri="{BB962C8B-B14F-4D97-AF65-F5344CB8AC3E}">
        <p14:creationId xmlns:p14="http://schemas.microsoft.com/office/powerpoint/2010/main" val="387429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2608B9A4-C2EA-6E07-9A99-D9DD6CF2D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60" y="0"/>
            <a:ext cx="119278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86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2AEFEF3C-B191-7CB1-C08C-5263D46AE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5273" y="-107585"/>
            <a:ext cx="9950103" cy="1487398"/>
          </a:xfrm>
        </p:spPr>
        <p:txBody>
          <a:bodyPr/>
          <a:lstStyle/>
          <a:p>
            <a:r>
              <a:rPr lang="ja-JP" altLang="en-US" dirty="0"/>
              <a:t>不妊定義：不妊期間が</a:t>
            </a:r>
            <a:r>
              <a:rPr lang="en-US" altLang="ja-JP" dirty="0"/>
              <a:t>1</a:t>
            </a:r>
            <a:r>
              <a:rPr lang="ja-JP" altLang="en-US" dirty="0"/>
              <a:t>年以上（</a:t>
            </a:r>
            <a:r>
              <a:rPr lang="en-US" altLang="ja-JP" dirty="0"/>
              <a:t>WHO)</a:t>
            </a:r>
            <a:br>
              <a:rPr lang="en-US" altLang="ja-JP" dirty="0"/>
            </a:br>
            <a:endParaRPr lang="ja-JP" altLang="en-US" dirty="0"/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7F57535F-17C5-6074-7062-157417321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91094" y="6000850"/>
            <a:ext cx="20082394" cy="4527498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1400" dirty="0">
                <a:hlinkClick r:id="rId2"/>
              </a:rPr>
              <a:t>不妊症につながる女性疾患とは？（１）－約６割を占める女性不妊のリスク低減には、月経不順、性感染症、子宮内膜症等への早期対応が重要－　</a:t>
            </a:r>
            <a:r>
              <a:rPr lang="en-US" altLang="ja-JP" sz="1400" dirty="0">
                <a:hlinkClick r:id="rId2"/>
              </a:rPr>
              <a:t>|</a:t>
            </a:r>
            <a:r>
              <a:rPr lang="ja-JP" altLang="en-US" sz="1400" dirty="0">
                <a:hlinkClick r:id="rId2"/>
              </a:rPr>
              <a:t>ニッセイ基礎研究所 </a:t>
            </a:r>
            <a:r>
              <a:rPr lang="en-US" altLang="ja-JP" sz="1400" dirty="0">
                <a:hlinkClick r:id="rId2"/>
              </a:rPr>
              <a:t>(nli-research.co.jp)</a:t>
            </a:r>
            <a:endParaRPr lang="ja-JP" altLang="en-US" sz="1400" dirty="0"/>
          </a:p>
          <a:p>
            <a:pPr marL="0" indent="0">
              <a:buNone/>
            </a:pPr>
            <a:endParaRPr lang="ja-JP" altLang="en-US" dirty="0"/>
          </a:p>
        </p:txBody>
      </p:sp>
      <p:pic>
        <p:nvPicPr>
          <p:cNvPr id="8194" name="Picture 2" descr=" ">
            <a:extLst>
              <a:ext uri="{FF2B5EF4-FFF2-40B4-BE49-F238E27FC236}">
                <a16:creationId xmlns:a16="http://schemas.microsoft.com/office/drawing/2014/main" id="{6CB93072-416E-8BCA-F939-826781108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45" y="1081644"/>
            <a:ext cx="11996709" cy="500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645120"/>
      </p:ext>
    </p:extLst>
  </p:cSld>
  <p:clrMapOvr>
    <a:masterClrMapping/>
  </p:clrMapOvr>
</p:sld>
</file>

<file path=ppt/theme/theme1.xml><?xml version="1.0" encoding="utf-8"?>
<a:theme xmlns:a="http://schemas.openxmlformats.org/drawingml/2006/main" name="BlocksVTI">
  <a:themeElements>
    <a:clrScheme name="AnalogousFromRegularSeedRightStep">
      <a:dk1>
        <a:srgbClr val="000000"/>
      </a:dk1>
      <a:lt1>
        <a:srgbClr val="FFFFFF"/>
      </a:lt1>
      <a:dk2>
        <a:srgbClr val="223A3D"/>
      </a:dk2>
      <a:lt2>
        <a:srgbClr val="E2E8E8"/>
      </a:lt2>
      <a:accent1>
        <a:srgbClr val="E73429"/>
      </a:accent1>
      <a:accent2>
        <a:srgbClr val="D57117"/>
      </a:accent2>
      <a:accent3>
        <a:srgbClr val="B4A420"/>
      </a:accent3>
      <a:accent4>
        <a:srgbClr val="80B113"/>
      </a:accent4>
      <a:accent5>
        <a:srgbClr val="4AB821"/>
      </a:accent5>
      <a:accent6>
        <a:srgbClr val="14BC2C"/>
      </a:accent6>
      <a:hlink>
        <a:srgbClr val="329096"/>
      </a:hlink>
      <a:folHlink>
        <a:srgbClr val="7F7F7F"/>
      </a:folHlink>
    </a:clrScheme>
    <a:fontScheme name="Avenir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sVTI" id="{31656FE6-20D8-4105-85EA-706EC9332BE9}" vid="{039DFFC9-9B25-4063-9235-B287A446F50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4FC9DE092D8151438BD8CEFCB450D3EE" ma:contentTypeVersion="14" ma:contentTypeDescription="新しいドキュメントを作成します。" ma:contentTypeScope="" ma:versionID="2d70e4f4f734a60ee2ee9a5c6e9b73ee">
  <xsd:schema xmlns:xsd="http://www.w3.org/2001/XMLSchema" xmlns:xs="http://www.w3.org/2001/XMLSchema" xmlns:p="http://schemas.microsoft.com/office/2006/metadata/properties" xmlns:ns3="258b6005-9a0a-4fab-bf07-10bf73f0764f" xmlns:ns4="c343a79b-5ddd-4f83-b5ae-5b41a6566970" targetNamespace="http://schemas.microsoft.com/office/2006/metadata/properties" ma:root="true" ma:fieldsID="7300ccd4970b0f66893d6aedebd4c1bc" ns3:_="" ns4:_="">
    <xsd:import namespace="258b6005-9a0a-4fab-bf07-10bf73f0764f"/>
    <xsd:import namespace="c343a79b-5ddd-4f83-b5ae-5b41a656697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8b6005-9a0a-4fab-bf07-10bf73f076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3a79b-5ddd-4f83-b5ae-5b41a656697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58b6005-9a0a-4fab-bf07-10bf73f0764f" xsi:nil="true"/>
  </documentManagement>
</p:properties>
</file>

<file path=customXml/itemProps1.xml><?xml version="1.0" encoding="utf-8"?>
<ds:datastoreItem xmlns:ds="http://schemas.openxmlformats.org/officeDocument/2006/customXml" ds:itemID="{C0DD2859-44B6-4CF0-9E78-3D64842DD3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8b6005-9a0a-4fab-bf07-10bf73f0764f"/>
    <ds:schemaRef ds:uri="c343a79b-5ddd-4f83-b5ae-5b41a65669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D6967F-97BD-49A0-875C-84CFBDDDF0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BFFE2F-7251-4F2B-8993-AEC7BDACED98}">
  <ds:schemaRefs>
    <ds:schemaRef ds:uri="c343a79b-5ddd-4f83-b5ae-5b41a6566970"/>
    <ds:schemaRef ds:uri="http://purl.org/dc/dcmitype/"/>
    <ds:schemaRef ds:uri="http://www.w3.org/XML/1998/namespace"/>
    <ds:schemaRef ds:uri="258b6005-9a0a-4fab-bf07-10bf73f0764f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346</Words>
  <Application>Microsoft Office PowerPoint</Application>
  <PresentationFormat>ワイド画面</PresentationFormat>
  <Paragraphs>20</Paragraphs>
  <Slides>13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7" baseType="lpstr">
      <vt:lpstr>Meiryo</vt:lpstr>
      <vt:lpstr>Arial</vt:lpstr>
      <vt:lpstr>Century</vt:lpstr>
      <vt:lpstr>BlocksVTI</vt:lpstr>
      <vt:lpstr>妊娠の生理と異常 </vt:lpstr>
      <vt:lpstr>卵子受精能：24時間　精子受精能：72時間　着床7日目</vt:lpstr>
      <vt:lpstr>PowerPoint プレゼンテーション</vt:lpstr>
      <vt:lpstr>PowerPoint プレゼンテーション</vt:lpstr>
      <vt:lpstr>PowerPoint プレゼンテーション</vt:lpstr>
      <vt:lpstr>妊娠悪阻：8週ピーク　hCG  最終月経の第1日目＝0日 ０～９週：胎芽期　１０週～：胎児期 ２２週生命限界　22週未満：流産 超音波ドプラーでの心音聴取9～１２週</vt:lpstr>
      <vt:lpstr>妊娠による母体の変化</vt:lpstr>
      <vt:lpstr>PowerPoint プレゼンテーション</vt:lpstr>
      <vt:lpstr>不妊定義：不妊期間が1年以上（WHO) </vt:lpstr>
      <vt:lpstr>PowerPoint プレゼンテーション</vt:lpstr>
      <vt:lpstr>妊娠高血圧症候群　定義　140/90以上</vt:lpstr>
      <vt:lpstr>妊娠糖尿病 妊娠糖尿病の新しい考え方と治療｜愛知県稲沢市の消化器内科、糖尿病内科、内科ならおおこうち内科クリニック (okochi-cl.com)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妊娠の生理と異常</dc:title>
  <dc:creator>三平 宮川</dc:creator>
  <cp:lastModifiedBy>三平 宮川</cp:lastModifiedBy>
  <cp:revision>20</cp:revision>
  <cp:lastPrinted>2023-11-08T23:39:59Z</cp:lastPrinted>
  <dcterms:created xsi:type="dcterms:W3CDTF">2023-10-27T22:01:14Z</dcterms:created>
  <dcterms:modified xsi:type="dcterms:W3CDTF">2023-11-08T23:41:59Z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0x0101004FC9DE092D8151438BD8CEFCB450D3EE</vt:lpwstr>
  </property>
</Properties>
</file>