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58" r:id="rId5"/>
    <p:sldId id="261" r:id="rId6"/>
    <p:sldId id="262" r:id="rId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9" autoAdjust="0"/>
    <p:restoredTop sz="94660"/>
  </p:normalViewPr>
  <p:slideViewPr>
    <p:cSldViewPr snapToGrid="0">
      <p:cViewPr>
        <p:scale>
          <a:sx n="60" d="100"/>
          <a:sy n="60" d="100"/>
        </p:scale>
        <p:origin x="393"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161528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184343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425571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39477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282509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1671191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1164146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324764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198178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426276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E8BA00C-A706-4310-958B-90D634661D87}" type="datetimeFigureOut">
              <a:rPr kumimoji="1" lang="ja-JP" altLang="en-US" smtClean="0"/>
              <a:t>2020/9/27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4249743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BA00C-A706-4310-958B-90D634661D87}" type="datetimeFigureOut">
              <a:rPr kumimoji="1" lang="ja-JP" altLang="en-US" smtClean="0"/>
              <a:t>2020/9/27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5C624-1612-46EB-9733-39992B0F0FD8}" type="slidenum">
              <a:rPr kumimoji="1" lang="ja-JP" altLang="en-US" smtClean="0"/>
              <a:t>‹#›</a:t>
            </a:fld>
            <a:endParaRPr kumimoji="1" lang="ja-JP" altLang="en-US"/>
          </a:p>
        </p:txBody>
      </p:sp>
    </p:spTree>
    <p:extLst>
      <p:ext uri="{BB962C8B-B14F-4D97-AF65-F5344CB8AC3E}">
        <p14:creationId xmlns:p14="http://schemas.microsoft.com/office/powerpoint/2010/main" val="610756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4.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5.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6.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318" y="0"/>
            <a:ext cx="11648660" cy="1547565"/>
          </a:xfrm>
        </p:spPr>
        <p:txBody>
          <a:bodyPr>
            <a:normAutofit/>
          </a:bodyPr>
          <a:lstStyle/>
          <a:p>
            <a:pPr algn="ctr"/>
            <a:r>
              <a:rPr lang="ja-JP" altLang="en-US" sz="5300" dirty="0">
                <a:latin typeface="ＭＳ ゴシック" panose="020B0609070205080204" pitchFamily="49" charset="-128"/>
                <a:ea typeface="ＭＳ ゴシック" panose="020B0609070205080204" pitchFamily="49" charset="-128"/>
              </a:rPr>
              <a:t>児童・生徒の突然死</a:t>
            </a:r>
            <a:r>
              <a:rPr lang="ja-JP" altLang="en-US" sz="5300" dirty="0"/>
              <a:t>　</a:t>
            </a:r>
            <a:r>
              <a:rPr lang="en-US" altLang="ja-JP" sz="5300" dirty="0" smtClean="0"/>
              <a:t/>
            </a:r>
            <a:br>
              <a:rPr lang="en-US" altLang="ja-JP" sz="5300" dirty="0" smtClean="0"/>
            </a:br>
            <a:r>
              <a:rPr lang="ja-JP" altLang="en-US" dirty="0"/>
              <a:t>　</a:t>
            </a:r>
            <a:r>
              <a:rPr lang="ja-JP" altLang="en-US" dirty="0" smtClean="0"/>
              <a:t>　　　　　　</a:t>
            </a:r>
            <a:r>
              <a:rPr lang="en-US" altLang="ja-JP" sz="2200" dirty="0" smtClean="0">
                <a:latin typeface="ＭＳ ゴシック" panose="020B0609070205080204" pitchFamily="49" charset="-128"/>
                <a:ea typeface="ＭＳ ゴシック" panose="020B0609070205080204" pitchFamily="49" charset="-128"/>
              </a:rPr>
              <a:t>2017</a:t>
            </a:r>
            <a:r>
              <a:rPr lang="ja-JP" altLang="en-US" sz="2200" dirty="0">
                <a:latin typeface="ＭＳ ゴシック" panose="020B0609070205080204" pitchFamily="49" charset="-128"/>
                <a:ea typeface="ＭＳ ゴシック" panose="020B0609070205080204" pitchFamily="49" charset="-128"/>
              </a:rPr>
              <a:t>年日本スポーツ振興センター</a:t>
            </a:r>
            <a:endParaRPr kumimoji="1" lang="ja-JP" altLang="en-US" sz="2200"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41985923"/>
              </p:ext>
            </p:extLst>
          </p:nvPr>
        </p:nvGraphicFramePr>
        <p:xfrm>
          <a:off x="63608" y="1415334"/>
          <a:ext cx="12070080" cy="5831235"/>
        </p:xfrm>
        <a:graphic>
          <a:graphicData uri="http://schemas.openxmlformats.org/drawingml/2006/table">
            <a:tbl>
              <a:tblPr/>
              <a:tblGrid>
                <a:gridCol w="1207008">
                  <a:extLst>
                    <a:ext uri="{9D8B030D-6E8A-4147-A177-3AD203B41FA5}">
                      <a16:colId xmlns:a16="http://schemas.microsoft.com/office/drawing/2014/main" val="1023813323"/>
                    </a:ext>
                  </a:extLst>
                </a:gridCol>
                <a:gridCol w="1207008">
                  <a:extLst>
                    <a:ext uri="{9D8B030D-6E8A-4147-A177-3AD203B41FA5}">
                      <a16:colId xmlns:a16="http://schemas.microsoft.com/office/drawing/2014/main" val="1118806533"/>
                    </a:ext>
                  </a:extLst>
                </a:gridCol>
                <a:gridCol w="1207008">
                  <a:extLst>
                    <a:ext uri="{9D8B030D-6E8A-4147-A177-3AD203B41FA5}">
                      <a16:colId xmlns:a16="http://schemas.microsoft.com/office/drawing/2014/main" val="1228935815"/>
                    </a:ext>
                  </a:extLst>
                </a:gridCol>
                <a:gridCol w="1207008">
                  <a:extLst>
                    <a:ext uri="{9D8B030D-6E8A-4147-A177-3AD203B41FA5}">
                      <a16:colId xmlns:a16="http://schemas.microsoft.com/office/drawing/2014/main" val="1918245308"/>
                    </a:ext>
                  </a:extLst>
                </a:gridCol>
                <a:gridCol w="1207008">
                  <a:extLst>
                    <a:ext uri="{9D8B030D-6E8A-4147-A177-3AD203B41FA5}">
                      <a16:colId xmlns:a16="http://schemas.microsoft.com/office/drawing/2014/main" val="3433237238"/>
                    </a:ext>
                  </a:extLst>
                </a:gridCol>
                <a:gridCol w="1207008">
                  <a:extLst>
                    <a:ext uri="{9D8B030D-6E8A-4147-A177-3AD203B41FA5}">
                      <a16:colId xmlns:a16="http://schemas.microsoft.com/office/drawing/2014/main" val="433072828"/>
                    </a:ext>
                  </a:extLst>
                </a:gridCol>
                <a:gridCol w="1207008">
                  <a:extLst>
                    <a:ext uri="{9D8B030D-6E8A-4147-A177-3AD203B41FA5}">
                      <a16:colId xmlns:a16="http://schemas.microsoft.com/office/drawing/2014/main" val="2944488122"/>
                    </a:ext>
                  </a:extLst>
                </a:gridCol>
                <a:gridCol w="1207008">
                  <a:extLst>
                    <a:ext uri="{9D8B030D-6E8A-4147-A177-3AD203B41FA5}">
                      <a16:colId xmlns:a16="http://schemas.microsoft.com/office/drawing/2014/main" val="2824535112"/>
                    </a:ext>
                  </a:extLst>
                </a:gridCol>
                <a:gridCol w="1207008">
                  <a:extLst>
                    <a:ext uri="{9D8B030D-6E8A-4147-A177-3AD203B41FA5}">
                      <a16:colId xmlns:a16="http://schemas.microsoft.com/office/drawing/2014/main" val="4253458916"/>
                    </a:ext>
                  </a:extLst>
                </a:gridCol>
                <a:gridCol w="1207008">
                  <a:extLst>
                    <a:ext uri="{9D8B030D-6E8A-4147-A177-3AD203B41FA5}">
                      <a16:colId xmlns:a16="http://schemas.microsoft.com/office/drawing/2014/main" val="1203976503"/>
                    </a:ext>
                  </a:extLst>
                </a:gridCol>
              </a:tblGrid>
              <a:tr h="941665">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死因別</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小学校</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中学校</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高等学校</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特別支援</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幼保</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総計</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94507250"/>
                  </a:ext>
                </a:extLst>
              </a:tr>
              <a:tr h="751560">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高専</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小</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中</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高</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2732819"/>
                  </a:ext>
                </a:extLst>
              </a:tr>
              <a:tr h="751560">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突然死</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心臓</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449557"/>
                  </a:ext>
                </a:extLst>
              </a:tr>
              <a:tr h="941665">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中枢神経</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671901"/>
                  </a:ext>
                </a:extLst>
              </a:tr>
              <a:tr h="751560">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大血管</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549402"/>
                  </a:ext>
                </a:extLst>
              </a:tr>
              <a:tr h="751560">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rPr>
                        <a:t>小計</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a:solidFill>
                            <a:srgbClr val="000000"/>
                          </a:solidFill>
                          <a:effectLst/>
                          <a:latin typeface="游ゴシック" panose="020B0400000000000000" pitchFamily="50" charset="-128"/>
                          <a:ea typeface="游ゴシック" panose="020B0400000000000000" pitchFamily="50" charset="-128"/>
                        </a:rPr>
                        <a:t>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800" b="1" i="0" u="none" strike="noStrike" baseline="0" dirty="0">
                          <a:solidFill>
                            <a:srgbClr val="000000"/>
                          </a:solidFill>
                          <a:effectLst/>
                          <a:latin typeface="游ゴシック" panose="020B0400000000000000" pitchFamily="50" charset="-128"/>
                          <a:ea typeface="游ゴシック" panose="020B0400000000000000" pitchFamily="50" charset="-128"/>
                        </a:rPr>
                        <a:t>25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57014"/>
                  </a:ext>
                </a:extLst>
              </a:tr>
              <a:tr h="941665">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2800" b="1"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85299120"/>
                  </a:ext>
                </a:extLst>
              </a:tr>
            </a:tbl>
          </a:graphicData>
        </a:graphic>
      </p:graphicFrame>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9610" y="318715"/>
            <a:ext cx="304800" cy="304800"/>
          </a:xfrm>
          <a:prstGeom prst="rect">
            <a:avLst/>
          </a:prstGeom>
        </p:spPr>
      </p:pic>
      <p:pic>
        <p:nvPicPr>
          <p:cNvPr id="7" name="オーディオ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70079153"/>
      </p:ext>
    </p:extLst>
  </p:cSld>
  <p:clrMapOvr>
    <a:masterClrMapping/>
  </p:clrMapOvr>
  <mc:AlternateContent xmlns:mc="http://schemas.openxmlformats.org/markup-compatibility/2006">
    <mc:Choice xmlns:p14="http://schemas.microsoft.com/office/powerpoint/2010/main" Requires="p14">
      <p:transition spd="slow" p14:dur="2000" advTm="39573"/>
    </mc:Choice>
    <mc:Fallback>
      <p:transition spd="slow" advTm="3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550"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543" objId="5"/>
        <p14:stopEvt time="39573"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74590" y="0"/>
            <a:ext cx="11279588" cy="1325563"/>
          </a:xfrm>
        </p:spPr>
        <p:txBody>
          <a:bodyPr/>
          <a:lstStyle/>
          <a:p>
            <a:r>
              <a:rPr lang="ja-JP" altLang="ja-JP" dirty="0">
                <a:latin typeface="ＭＳ ゴシック" panose="020B0609070205080204" pitchFamily="49" charset="-128"/>
                <a:ea typeface="ＭＳ ゴシック" panose="020B0609070205080204" pitchFamily="49" charset="-128"/>
              </a:rPr>
              <a:t>小児にみられるスポーツに関連</a:t>
            </a:r>
            <a:r>
              <a:rPr lang="ja-JP" altLang="ja-JP" dirty="0" smtClean="0">
                <a:latin typeface="ＭＳ ゴシック" panose="020B0609070205080204" pitchFamily="49" charset="-128"/>
                <a:ea typeface="ＭＳ ゴシック" panose="020B0609070205080204" pitchFamily="49" charset="-128"/>
              </a:rPr>
              <a:t>した突然死</a:t>
            </a:r>
            <a:r>
              <a:rPr lang="ja-JP" altLang="en-US" dirty="0" smtClean="0">
                <a:latin typeface="ＭＳ ゴシック" panose="020B0609070205080204" pitchFamily="49" charset="-128"/>
                <a:ea typeface="ＭＳ ゴシック" panose="020B0609070205080204" pitchFamily="49" charset="-128"/>
              </a:rPr>
              <a:t>をおこしうる心疾患</a:t>
            </a:r>
            <a:endParaRPr kumimoji="1" lang="ja-JP" altLang="en-US" dirty="0">
              <a:latin typeface="ＭＳ ゴシック" panose="020B0609070205080204" pitchFamily="49" charset="-128"/>
              <a:ea typeface="ＭＳ ゴシック" panose="020B0609070205080204" pitchFamily="49" charset="-128"/>
            </a:endParaRPr>
          </a:p>
        </p:txBody>
      </p:sp>
      <p:sp>
        <p:nvSpPr>
          <p:cNvPr id="5" name="コンテンツ プレースホルダー 4"/>
          <p:cNvSpPr>
            <a:spLocks noGrp="1"/>
          </p:cNvSpPr>
          <p:nvPr>
            <p:ph idx="1"/>
          </p:nvPr>
        </p:nvSpPr>
        <p:spPr>
          <a:xfrm>
            <a:off x="145774" y="1182440"/>
            <a:ext cx="12046226" cy="5532436"/>
          </a:xfrm>
        </p:spPr>
        <p:txBody>
          <a:bodyPr>
            <a:noAutofit/>
          </a:bodyPr>
          <a:lstStyle/>
          <a:p>
            <a:r>
              <a:rPr lang="ja-JP" altLang="en-US" sz="3200" dirty="0" smtClean="0">
                <a:latin typeface="ＭＳ ゴシック" panose="020B0609070205080204" pitchFamily="49" charset="-128"/>
                <a:ea typeface="ＭＳ ゴシック" panose="020B0609070205080204" pitchFamily="49" charset="-128"/>
              </a:rPr>
              <a:t>心臓病：</a:t>
            </a:r>
            <a:endParaRPr lang="en-US" altLang="ja-JP" sz="3200" dirty="0" smtClean="0">
              <a:latin typeface="ＭＳ ゴシック" panose="020B0609070205080204" pitchFamily="49" charset="-128"/>
              <a:ea typeface="ＭＳ ゴシック" panose="020B0609070205080204" pitchFamily="49" charset="-128"/>
            </a:endParaRPr>
          </a:p>
          <a:p>
            <a:pPr marL="0" indent="0">
              <a:buNone/>
            </a:pPr>
            <a:r>
              <a:rPr lang="ja-JP" altLang="en-US" sz="3200" dirty="0" smtClean="0">
                <a:latin typeface="ＭＳ ゴシック" panose="020B0609070205080204" pitchFamily="49" charset="-128"/>
                <a:ea typeface="ＭＳ ゴシック" panose="020B0609070205080204" pitchFamily="49" charset="-128"/>
              </a:rPr>
              <a:t>生まれつきの心臓病：</a:t>
            </a:r>
            <a:r>
              <a:rPr lang="ja-JP" altLang="ja-JP" sz="3200" dirty="0" smtClean="0">
                <a:latin typeface="ＭＳ ゴシック" panose="020B0609070205080204" pitchFamily="49" charset="-128"/>
                <a:ea typeface="ＭＳ ゴシック" panose="020B0609070205080204" pitchFamily="49" charset="-128"/>
              </a:rPr>
              <a:t>チアノーゼ</a:t>
            </a:r>
            <a:r>
              <a:rPr lang="ja-JP" altLang="ja-JP" sz="3200" dirty="0">
                <a:latin typeface="ＭＳ ゴシック" panose="020B0609070205080204" pitchFamily="49" charset="-128"/>
                <a:ea typeface="ＭＳ ゴシック" panose="020B0609070205080204" pitchFamily="49" charset="-128"/>
              </a:rPr>
              <a:t>を伴う複雑</a:t>
            </a:r>
            <a:r>
              <a:rPr lang="ja-JP" altLang="ja-JP" sz="3200" dirty="0" smtClean="0">
                <a:latin typeface="ＭＳ ゴシック" panose="020B0609070205080204" pitchFamily="49" charset="-128"/>
                <a:ea typeface="ＭＳ ゴシック" panose="020B0609070205080204" pitchFamily="49" charset="-128"/>
              </a:rPr>
              <a:t>な先天性</a:t>
            </a:r>
            <a:r>
              <a:rPr lang="ja-JP" altLang="ja-JP" sz="3200" dirty="0">
                <a:latin typeface="ＭＳ ゴシック" panose="020B0609070205080204" pitchFamily="49" charset="-128"/>
                <a:ea typeface="ＭＳ ゴシック" panose="020B0609070205080204" pitchFamily="49" charset="-128"/>
              </a:rPr>
              <a:t>心</a:t>
            </a:r>
            <a:r>
              <a:rPr lang="ja-JP" altLang="ja-JP" sz="3200" dirty="0" smtClean="0">
                <a:latin typeface="ＭＳ ゴシック" panose="020B0609070205080204" pitchFamily="49" charset="-128"/>
                <a:ea typeface="ＭＳ ゴシック" panose="020B0609070205080204" pitchFamily="49" charset="-128"/>
              </a:rPr>
              <a:t>疾患</a:t>
            </a:r>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強度</a:t>
            </a:r>
            <a:r>
              <a:rPr lang="ja-JP" altLang="ja-JP" sz="3200" dirty="0">
                <a:latin typeface="ＭＳ ゴシック" panose="020B0609070205080204" pitchFamily="49" charset="-128"/>
                <a:ea typeface="ＭＳ ゴシック" panose="020B0609070205080204" pitchFamily="49" charset="-128"/>
              </a:rPr>
              <a:t>の左室流出路狭窄を伴う先天性心</a:t>
            </a:r>
            <a:r>
              <a:rPr lang="ja-JP" altLang="ja-JP" sz="3200" dirty="0" smtClean="0">
                <a:latin typeface="ＭＳ ゴシック" panose="020B0609070205080204" pitchFamily="49" charset="-128"/>
                <a:ea typeface="ＭＳ ゴシック" panose="020B0609070205080204" pitchFamily="49" charset="-128"/>
              </a:rPr>
              <a:t>疾患</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中等度</a:t>
            </a:r>
            <a:r>
              <a:rPr lang="ja-JP" altLang="ja-JP" sz="3200" dirty="0">
                <a:latin typeface="ＭＳ ゴシック" panose="020B0609070205080204" pitchFamily="49" charset="-128"/>
                <a:ea typeface="ＭＳ ゴシック" panose="020B0609070205080204" pitchFamily="49" charset="-128"/>
              </a:rPr>
              <a:t>以上の大動脈弁</a:t>
            </a:r>
            <a:r>
              <a:rPr lang="ja-JP" altLang="ja-JP" sz="3200" dirty="0" smtClean="0">
                <a:latin typeface="ＭＳ ゴシック" panose="020B0609070205080204" pitchFamily="49" charset="-128"/>
                <a:ea typeface="ＭＳ ゴシック" panose="020B0609070205080204" pitchFamily="49" charset="-128"/>
              </a:rPr>
              <a:t>狭窄症</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心筋症</a:t>
            </a:r>
            <a:r>
              <a:rPr lang="ja-JP" altLang="ja-JP" sz="3200" dirty="0">
                <a:latin typeface="ＭＳ ゴシック" panose="020B0609070205080204" pitchFamily="49" charset="-128"/>
                <a:ea typeface="ＭＳ ゴシック" panose="020B0609070205080204" pitchFamily="49" charset="-128"/>
              </a:rPr>
              <a:t>（特に</a:t>
            </a:r>
            <a:r>
              <a:rPr lang="ja-JP" altLang="ja-JP" sz="3200" dirty="0" smtClean="0">
                <a:latin typeface="ＭＳ ゴシック" panose="020B0609070205080204" pitchFamily="49" charset="-128"/>
                <a:ea typeface="ＭＳ ゴシック" panose="020B0609070205080204" pitchFamily="49" charset="-128"/>
              </a:rPr>
              <a:t>閉塞性肥</a:t>
            </a:r>
            <a:r>
              <a:rPr lang="ja-JP" altLang="ja-JP" sz="3200" dirty="0">
                <a:latin typeface="ＭＳ ゴシック" panose="020B0609070205080204" pitchFamily="49" charset="-128"/>
                <a:ea typeface="ＭＳ ゴシック" panose="020B0609070205080204" pitchFamily="49" charset="-128"/>
              </a:rPr>
              <a:t>大型心筋症</a:t>
            </a:r>
            <a:r>
              <a:rPr lang="ja-JP" altLang="ja-JP" sz="3200" dirty="0" smtClean="0">
                <a:latin typeface="ＭＳ ゴシック" panose="020B0609070205080204" pitchFamily="49" charset="-128"/>
                <a:ea typeface="ＭＳ ゴシック" panose="020B0609070205080204" pitchFamily="49" charset="-128"/>
              </a:rPr>
              <a:t>）</a:t>
            </a:r>
            <a:endParaRPr lang="en-US" altLang="ja-JP" sz="3200" dirty="0" smtClean="0">
              <a:latin typeface="ＭＳ ゴシック" panose="020B0609070205080204" pitchFamily="49" charset="-128"/>
              <a:ea typeface="ＭＳ ゴシック" panose="020B0609070205080204" pitchFamily="49" charset="-128"/>
            </a:endParaRPr>
          </a:p>
          <a:p>
            <a:pPr marL="0" indent="0">
              <a:buNone/>
            </a:pPr>
            <a:r>
              <a:rPr lang="ja-JP" altLang="en-US" sz="3200" dirty="0" smtClean="0">
                <a:latin typeface="ＭＳ ゴシック" panose="020B0609070205080204" pitchFamily="49" charset="-128"/>
                <a:ea typeface="ＭＳ ゴシック" panose="020B0609070205080204" pitchFamily="49" charset="-128"/>
              </a:rPr>
              <a:t>その他：</a:t>
            </a:r>
            <a:r>
              <a:rPr lang="ja-JP" altLang="ja-JP" sz="3200" dirty="0" smtClean="0">
                <a:latin typeface="ＭＳ ゴシック" panose="020B0609070205080204" pitchFamily="49" charset="-128"/>
                <a:ea typeface="ＭＳ ゴシック" panose="020B0609070205080204" pitchFamily="49" charset="-128"/>
              </a:rPr>
              <a:t>冠動脈瘤</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先天性および後天性の冠動脈狭窄</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心筋炎</a:t>
            </a:r>
            <a:endParaRPr lang="en-US" altLang="ja-JP" sz="3200" dirty="0" smtClean="0">
              <a:latin typeface="ＭＳ ゴシック" panose="020B0609070205080204" pitchFamily="49" charset="-128"/>
              <a:ea typeface="ＭＳ ゴシック" panose="020B0609070205080204" pitchFamily="49" charset="-128"/>
            </a:endParaRPr>
          </a:p>
          <a:p>
            <a:pPr marL="0" indent="0">
              <a:buNone/>
            </a:pPr>
            <a:r>
              <a:rPr lang="ja-JP" altLang="ja-JP" sz="3200" dirty="0" smtClean="0">
                <a:latin typeface="ＭＳ ゴシック" panose="020B0609070205080204" pitchFamily="49" charset="-128"/>
                <a:ea typeface="ＭＳ ゴシック" panose="020B0609070205080204" pitchFamily="49" charset="-128"/>
              </a:rPr>
              <a:t>および肺高血圧症など</a:t>
            </a:r>
            <a:endParaRPr lang="en-US" altLang="ja-JP" sz="3200" dirty="0">
              <a:latin typeface="ＭＳ ゴシック" panose="020B0609070205080204" pitchFamily="49" charset="-128"/>
              <a:ea typeface="ＭＳ ゴシック" panose="020B0609070205080204" pitchFamily="49" charset="-128"/>
            </a:endParaRPr>
          </a:p>
          <a:p>
            <a:pPr marL="0" indent="0">
              <a:buNone/>
            </a:pPr>
            <a:r>
              <a:rPr lang="ja-JP" altLang="en-US" sz="3200" dirty="0" smtClean="0">
                <a:latin typeface="ＭＳ ゴシック" panose="020B0609070205080204" pitchFamily="49" charset="-128"/>
                <a:ea typeface="ＭＳ ゴシック" panose="020B0609070205080204" pitchFamily="49" charset="-128"/>
              </a:rPr>
              <a:t>不整脈：心臓健診などで発見される致死性の不整脈</a:t>
            </a:r>
            <a:endParaRPr lang="en-US" altLang="ja-JP" sz="3200" dirty="0" smtClean="0">
              <a:latin typeface="ＭＳ ゴシック" panose="020B0609070205080204" pitchFamily="49" charset="-128"/>
              <a:ea typeface="ＭＳ ゴシック" panose="020B0609070205080204" pitchFamily="49" charset="-128"/>
            </a:endParaRPr>
          </a:p>
          <a:p>
            <a:pPr marL="0" indent="0">
              <a:buNone/>
            </a:pP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多源性心室期外収縮（カテコラミン感受性多型心室頻拍）</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連結期の短い（とくに</a:t>
            </a:r>
            <a:r>
              <a:rPr lang="en-US" altLang="ja-JP" sz="3200" dirty="0" smtClean="0">
                <a:latin typeface="ＭＳ ゴシック" panose="020B0609070205080204" pitchFamily="49" charset="-128"/>
                <a:ea typeface="ＭＳ ゴシック" panose="020B0609070205080204" pitchFamily="49" charset="-128"/>
              </a:rPr>
              <a:t>R on T</a:t>
            </a:r>
            <a:r>
              <a:rPr lang="ja-JP" altLang="ja-JP" sz="3200" dirty="0" smtClean="0">
                <a:latin typeface="ＭＳ ゴシック" panose="020B0609070205080204" pitchFamily="49" charset="-128"/>
                <a:ea typeface="ＭＳ ゴシック" panose="020B0609070205080204" pitchFamily="49" charset="-128"/>
              </a:rPr>
              <a:t>型）心室期外収縮</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発作性心室頻拍</a:t>
            </a:r>
            <a:r>
              <a:rPr lang="ja-JP" altLang="en-US" sz="3200" dirty="0" smtClean="0">
                <a:latin typeface="ＭＳ ゴシック" panose="020B0609070205080204" pitchFamily="49" charset="-128"/>
                <a:ea typeface="ＭＳ ゴシック" panose="020B0609070205080204" pitchFamily="49" charset="-128"/>
              </a:rPr>
              <a:t>、</a:t>
            </a:r>
            <a:r>
              <a:rPr lang="en-US" altLang="ja-JP" sz="3200" dirty="0" smtClean="0">
                <a:latin typeface="ＭＳ ゴシック" panose="020B0609070205080204" pitchFamily="49" charset="-128"/>
                <a:ea typeface="ＭＳ ゴシック" panose="020B0609070205080204" pitchFamily="49" charset="-128"/>
              </a:rPr>
              <a:t>QT</a:t>
            </a:r>
            <a:r>
              <a:rPr lang="ja-JP" altLang="ja-JP" sz="3200" dirty="0" smtClean="0">
                <a:latin typeface="ＭＳ ゴシック" panose="020B0609070205080204" pitchFamily="49" charset="-128"/>
                <a:ea typeface="ＭＳ ゴシック" panose="020B0609070205080204" pitchFamily="49" charset="-128"/>
              </a:rPr>
              <a:t>延長症候群</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運動により悪化 する </a:t>
            </a:r>
            <a:r>
              <a:rPr lang="en-US" altLang="ja-JP" sz="3200" dirty="0" smtClean="0">
                <a:latin typeface="ＭＳ ゴシック" panose="020B0609070205080204" pitchFamily="49" charset="-128"/>
                <a:ea typeface="ＭＳ ゴシック" panose="020B0609070205080204" pitchFamily="49" charset="-128"/>
              </a:rPr>
              <a:t>2 </a:t>
            </a:r>
            <a:r>
              <a:rPr lang="ja-JP" altLang="ja-JP" sz="3200" dirty="0" smtClean="0">
                <a:latin typeface="ＭＳ ゴシック" panose="020B0609070205080204" pitchFamily="49" charset="-128"/>
                <a:ea typeface="ＭＳ ゴシック" panose="020B0609070205080204" pitchFamily="49" charset="-128"/>
              </a:rPr>
              <a:t>度房室ブロック</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完全房室ブロック</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洞機能不全 症候群</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一部の</a:t>
            </a:r>
            <a:r>
              <a:rPr lang="en-US" altLang="ja-JP" sz="3200" dirty="0" smtClean="0">
                <a:latin typeface="ＭＳ ゴシック" panose="020B0609070205080204" pitchFamily="49" charset="-128"/>
                <a:ea typeface="ＭＳ ゴシック" panose="020B0609070205080204" pitchFamily="49" charset="-128"/>
              </a:rPr>
              <a:t>WPW</a:t>
            </a:r>
            <a:r>
              <a:rPr lang="ja-JP" altLang="ja-JP" sz="3200" dirty="0" smtClean="0">
                <a:latin typeface="ＭＳ ゴシック" panose="020B0609070205080204" pitchFamily="49" charset="-128"/>
                <a:ea typeface="ＭＳ ゴシック" panose="020B0609070205080204" pitchFamily="49" charset="-128"/>
              </a:rPr>
              <a:t>症候群など</a:t>
            </a:r>
            <a:endParaRPr lang="ja-JP" altLang="en-US" sz="3200" dirty="0" smtClean="0">
              <a:latin typeface="ＭＳ ゴシック" panose="020B0609070205080204" pitchFamily="49" charset="-128"/>
              <a:ea typeface="ＭＳ ゴシック" panose="020B0609070205080204" pitchFamily="49" charset="-128"/>
            </a:endParaRPr>
          </a:p>
          <a:p>
            <a:pPr marL="0" indent="0">
              <a:buNone/>
            </a:pPr>
            <a:endParaRPr lang="en-US" altLang="ja-JP" sz="3200" dirty="0" smtClean="0">
              <a:latin typeface="ＭＳ ゴシック" panose="020B0609070205080204" pitchFamily="49" charset="-128"/>
              <a:ea typeface="ＭＳ ゴシック" panose="020B0609070205080204" pitchFamily="49" charset="-128"/>
            </a:endParaRPr>
          </a:p>
          <a:p>
            <a:pPr marL="0" indent="0">
              <a:buNone/>
            </a:pPr>
            <a:endParaRPr lang="en-US" altLang="ja-JP" sz="3200" dirty="0" smtClean="0">
              <a:latin typeface="ＭＳ ゴシック" panose="020B0609070205080204" pitchFamily="49" charset="-128"/>
              <a:ea typeface="ＭＳ ゴシック" panose="020B0609070205080204" pitchFamily="49" charset="-128"/>
            </a:endParaRPr>
          </a:p>
          <a:p>
            <a:pPr marL="0" indent="0">
              <a:buNone/>
            </a:pPr>
            <a:r>
              <a:rPr lang="ja-JP" altLang="en-US" sz="3200" dirty="0">
                <a:latin typeface="ＭＳ ゴシック" panose="020B0609070205080204" pitchFamily="49" charset="-128"/>
                <a:ea typeface="ＭＳ ゴシック" panose="020B0609070205080204" pitchFamily="49" charset="-128"/>
              </a:rPr>
              <a:t>　</a:t>
            </a:r>
            <a:endParaRPr lang="en-US" altLang="ja-JP" sz="3200" dirty="0" smtClean="0">
              <a:latin typeface="ＭＳ ゴシック" panose="020B0609070205080204" pitchFamily="49" charset="-128"/>
              <a:ea typeface="ＭＳ ゴシック" panose="020B0609070205080204" pitchFamily="49" charset="-128"/>
            </a:endParaRPr>
          </a:p>
        </p:txBody>
      </p:sp>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3600" y="3276600"/>
            <a:ext cx="304800" cy="304800"/>
          </a:xfrm>
          <a:prstGeom prst="rect">
            <a:avLst/>
          </a:prstGeom>
        </p:spPr>
      </p:pic>
      <p:pic>
        <p:nvPicPr>
          <p:cNvPr id="7" name="録音されたサウンド">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724231"/>
            <a:ext cx="304800" cy="304800"/>
          </a:xfrm>
          <a:prstGeom prst="rect">
            <a:avLst/>
          </a:prstGeom>
        </p:spPr>
      </p:pic>
      <p:pic>
        <p:nvPicPr>
          <p:cNvPr id="8" name="オーディオ 7">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346706525"/>
      </p:ext>
    </p:extLst>
  </p:cSld>
  <p:clrMapOvr>
    <a:masterClrMapping/>
  </p:clrMapOvr>
  <mc:AlternateContent xmlns:mc="http://schemas.openxmlformats.org/markup-compatibility/2006">
    <mc:Choice xmlns:p14="http://schemas.microsoft.com/office/powerpoint/2010/main" Requires="p14">
      <p:transition spd="slow" p14:dur="2000" advTm="43034"/>
    </mc:Choice>
    <mc:Fallback>
      <p:transition spd="slow" advTm="4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97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7516"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7"/>
                </p:tgtEl>
              </p:cMediaNode>
            </p:audio>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6949" objId="7"/>
        <p14:stopEvt time="43034"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0"/>
            <a:ext cx="10515600" cy="1325563"/>
          </a:xfrm>
        </p:spPr>
        <p:txBody>
          <a:bodyPr/>
          <a:lstStyle/>
          <a:p>
            <a:pPr algn="ctr"/>
            <a:r>
              <a:rPr kumimoji="1" lang="ja-JP" altLang="en-US" dirty="0" smtClean="0">
                <a:latin typeface="ＭＳ ゴシック" panose="020B0609070205080204" pitchFamily="49" charset="-128"/>
                <a:ea typeface="ＭＳ ゴシック" panose="020B0609070205080204" pitchFamily="49" charset="-128"/>
              </a:rPr>
              <a:t>突然死の予防</a:t>
            </a:r>
            <a:endParaRPr kumimoji="1" lang="ja-JP" altLang="en-US"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0" y="1031846"/>
            <a:ext cx="12192000" cy="5826153"/>
          </a:xfrm>
        </p:spPr>
        <p:txBody>
          <a:bodyPr>
            <a:normAutofit/>
          </a:bodyPr>
          <a:lstStyle/>
          <a:p>
            <a:r>
              <a:rPr lang="ja-JP" altLang="en-US" dirty="0" smtClean="0">
                <a:latin typeface="ＭＳ ゴシック" panose="020B0609070205080204" pitchFamily="49" charset="-128"/>
                <a:ea typeface="ＭＳ ゴシック" panose="020B0609070205080204" pitchFamily="49" charset="-128"/>
              </a:rPr>
              <a:t>リスクのある児童・生徒</a:t>
            </a:r>
            <a:r>
              <a:rPr lang="ja-JP" altLang="ja-JP" dirty="0" smtClean="0">
                <a:latin typeface="ＭＳ ゴシック" panose="020B0609070205080204" pitchFamily="49" charset="-128"/>
                <a:ea typeface="ＭＳ ゴシック" panose="020B0609070205080204" pitchFamily="49" charset="-128"/>
              </a:rPr>
              <a:t>の</a:t>
            </a:r>
            <a:r>
              <a:rPr lang="ja-JP" altLang="ja-JP" dirty="0">
                <a:latin typeface="ＭＳ ゴシック" panose="020B0609070205080204" pitchFamily="49" charset="-128"/>
                <a:ea typeface="ＭＳ ゴシック" panose="020B0609070205080204" pitchFamily="49" charset="-128"/>
              </a:rPr>
              <a:t>把握と平時からの備えが</a:t>
            </a:r>
            <a:r>
              <a:rPr lang="ja-JP" altLang="ja-JP" dirty="0" smtClean="0">
                <a:latin typeface="ＭＳ ゴシック" panose="020B0609070205080204" pitchFamily="49" charset="-128"/>
                <a:ea typeface="ＭＳ ゴシック" panose="020B0609070205080204" pitchFamily="49" charset="-128"/>
              </a:rPr>
              <a:t>重要</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en-US" dirty="0" smtClean="0"/>
              <a:t>：</a:t>
            </a:r>
            <a:r>
              <a:rPr lang="ja-JP" altLang="en-US" b="1" dirty="0" smtClean="0"/>
              <a:t>心臓健診</a:t>
            </a:r>
            <a:r>
              <a:rPr lang="ja-JP" altLang="en-US" dirty="0" smtClean="0"/>
              <a:t>はリスクのある児童・生徒の把握に重要。</a:t>
            </a:r>
            <a:r>
              <a:rPr lang="ja-JP" altLang="ja-JP" dirty="0" smtClean="0"/>
              <a:t>患児の持つ基礎疾患 と急変時対処法を</a:t>
            </a:r>
            <a:r>
              <a:rPr lang="ja-JP" altLang="en-US" dirty="0" smtClean="0"/>
              <a:t>教</a:t>
            </a:r>
            <a:r>
              <a:rPr lang="ja-JP" altLang="ja-JP" dirty="0" smtClean="0"/>
              <a:t>職員に周知し</a:t>
            </a:r>
            <a:r>
              <a:rPr lang="ja-JP" altLang="en-US" dirty="0" smtClean="0"/>
              <a:t>、</a:t>
            </a:r>
            <a:r>
              <a:rPr lang="ja-JP" altLang="ja-JP" dirty="0" smtClean="0"/>
              <a:t>病名</a:t>
            </a:r>
            <a:r>
              <a:rPr lang="ja-JP" altLang="en-US" dirty="0" smtClean="0"/>
              <a:t>、</a:t>
            </a:r>
            <a:r>
              <a:rPr lang="ja-JP" altLang="ja-JP" dirty="0" smtClean="0"/>
              <a:t>既往歴</a:t>
            </a:r>
            <a:r>
              <a:rPr lang="ja-JP" altLang="en-US" dirty="0" smtClean="0"/>
              <a:t>、</a:t>
            </a:r>
            <a:r>
              <a:rPr lang="ja-JP" altLang="ja-JP" dirty="0" smtClean="0"/>
              <a:t>服薬内容</a:t>
            </a:r>
            <a:r>
              <a:rPr lang="ja-JP" altLang="en-US" dirty="0" smtClean="0"/>
              <a:t>、</a:t>
            </a:r>
            <a:r>
              <a:rPr lang="ja-JP" altLang="ja-JP" dirty="0" smtClean="0"/>
              <a:t> 禁忌薬</a:t>
            </a:r>
            <a:r>
              <a:rPr lang="ja-JP" altLang="en-US" dirty="0" smtClean="0"/>
              <a:t>、</a:t>
            </a:r>
            <a:r>
              <a:rPr lang="ja-JP" altLang="ja-JP" dirty="0" smtClean="0"/>
              <a:t>主治医</a:t>
            </a:r>
            <a:r>
              <a:rPr lang="ja-JP" altLang="en-US" dirty="0" smtClean="0"/>
              <a:t>、</a:t>
            </a:r>
            <a:r>
              <a:rPr lang="ja-JP" altLang="ja-JP" dirty="0" smtClean="0"/>
              <a:t>保護者などの情報をいつでも医療機関 に提供できるようにしておく</a:t>
            </a:r>
            <a:r>
              <a:rPr lang="ja-JP" altLang="en-US" dirty="0" smtClean="0"/>
              <a:t>。</a:t>
            </a:r>
            <a:endParaRPr lang="en-US" altLang="ja-JP" dirty="0" smtClean="0"/>
          </a:p>
          <a:p>
            <a:pPr marL="0" indent="0">
              <a:buNone/>
            </a:pPr>
            <a:endParaRPr lang="en-US" altLang="ja-JP" dirty="0" smtClean="0"/>
          </a:p>
          <a:p>
            <a:pPr marL="0" indent="0">
              <a:buNone/>
            </a:pPr>
            <a:r>
              <a:rPr lang="ja-JP" altLang="en-US" dirty="0" smtClean="0">
                <a:latin typeface="ＭＳ ゴシック" panose="020B0609070205080204" pitchFamily="49" charset="-128"/>
                <a:ea typeface="ＭＳ ゴシック" panose="020B0609070205080204" pitchFamily="49" charset="-128"/>
              </a:rPr>
              <a:t>リスクのある児童・生徒</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en-US" dirty="0" smtClean="0"/>
              <a:t>：</a:t>
            </a:r>
            <a:r>
              <a:rPr lang="ja-JP" altLang="ja-JP" dirty="0" smtClean="0"/>
              <a:t>主治医と相談の うえで適切などの程度の運動強度までは行うことができるのかを決定しておくことが必要である．また，その情 報を</a:t>
            </a:r>
            <a:r>
              <a:rPr lang="ja-JP" altLang="ja-JP" dirty="0" smtClean="0">
                <a:latin typeface="ＭＳ ゴシック" panose="020B0609070205080204" pitchFamily="49" charset="-128"/>
                <a:ea typeface="ＭＳ ゴシック" panose="020B0609070205080204" pitchFamily="49" charset="-128"/>
              </a:rPr>
              <a:t>「学校生活管理指導表」</a:t>
            </a:r>
            <a:r>
              <a:rPr lang="ja-JP" altLang="ja-JP" dirty="0" smtClean="0"/>
              <a:t>などを用いて</a:t>
            </a:r>
            <a:r>
              <a:rPr lang="ja-JP" altLang="en-US" dirty="0" smtClean="0"/>
              <a:t>、</a:t>
            </a:r>
            <a:r>
              <a:rPr lang="ja-JP" altLang="ja-JP" dirty="0" smtClean="0"/>
              <a:t>学校</a:t>
            </a:r>
            <a:r>
              <a:rPr lang="ja-JP" altLang="en-US" dirty="0" smtClean="0"/>
              <a:t>、</a:t>
            </a:r>
            <a:r>
              <a:rPr lang="ja-JP" altLang="ja-JP" dirty="0" smtClean="0"/>
              <a:t>保護者</a:t>
            </a:r>
            <a:r>
              <a:rPr lang="ja-JP" altLang="en-US" dirty="0" smtClean="0"/>
              <a:t>、</a:t>
            </a:r>
            <a:r>
              <a:rPr lang="ja-JP" altLang="ja-JP" dirty="0" smtClean="0"/>
              <a:t>医療機関相互で共有</a:t>
            </a:r>
            <a:r>
              <a:rPr lang="ja-JP" altLang="en-US" dirty="0" smtClean="0"/>
              <a:t>する。</a:t>
            </a:r>
            <a:endParaRPr lang="en-US" altLang="ja-JP" dirty="0"/>
          </a:p>
          <a:p>
            <a:pPr marL="0" indent="0">
              <a:buNone/>
            </a:pPr>
            <a:endParaRPr lang="en-US" altLang="ja-JP" dirty="0" smtClean="0"/>
          </a:p>
          <a:p>
            <a:pPr marL="0" indent="0">
              <a:buNone/>
            </a:pPr>
            <a:r>
              <a:rPr lang="en-US" altLang="ja-JP" dirty="0" smtClean="0"/>
              <a:t>·</a:t>
            </a:r>
            <a:r>
              <a:rPr lang="ja-JP" altLang="ja-JP" dirty="0" smtClean="0"/>
              <a:t>児童</a:t>
            </a:r>
            <a:r>
              <a:rPr lang="ja-JP" altLang="en-US" dirty="0" smtClean="0"/>
              <a:t>・</a:t>
            </a:r>
            <a:r>
              <a:rPr lang="ja-JP" altLang="ja-JP" dirty="0" smtClean="0"/>
              <a:t>生徒への救命法教育</a:t>
            </a:r>
            <a:r>
              <a:rPr lang="ja-JP" altLang="en-US" dirty="0" smtClean="0"/>
              <a:t>、</a:t>
            </a:r>
            <a:r>
              <a:rPr lang="en-US" altLang="ja-JP" dirty="0" smtClean="0">
                <a:latin typeface="ＭＳ ゴシック" panose="020B0609070205080204" pitchFamily="49" charset="-128"/>
                <a:ea typeface="ＭＳ ゴシック" panose="020B0609070205080204" pitchFamily="49" charset="-128"/>
              </a:rPr>
              <a:t>AED</a:t>
            </a:r>
            <a:r>
              <a:rPr lang="ja-JP" altLang="ja-JP" dirty="0" smtClean="0">
                <a:latin typeface="ＭＳ ゴシック" panose="020B0609070205080204" pitchFamily="49" charset="-128"/>
                <a:ea typeface="ＭＳ ゴシック" panose="020B0609070205080204" pitchFamily="49" charset="-128"/>
              </a:rPr>
              <a:t>の設置と設置場所の周知</a:t>
            </a:r>
            <a:r>
              <a:rPr lang="ja-JP" altLang="ja-JP" dirty="0" smtClean="0"/>
              <a:t>も極めて重要である．</a:t>
            </a:r>
            <a:endParaRPr kumimoji="1" lang="ja-JP" altLang="en-US" dirty="0"/>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7186" y="2791570"/>
            <a:ext cx="304800" cy="304800"/>
          </a:xfrm>
          <a:prstGeom prst="rect">
            <a:avLst/>
          </a:prstGeom>
        </p:spPr>
      </p:pic>
      <p:pic>
        <p:nvPicPr>
          <p:cNvPr id="5" name="オーディオ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020870756"/>
      </p:ext>
    </p:extLst>
  </p:cSld>
  <p:clrMapOvr>
    <a:masterClrMapping/>
  </p:clrMapOvr>
  <mc:AlternateContent xmlns:mc="http://schemas.openxmlformats.org/markup-compatibility/2006">
    <mc:Choice xmlns:p14="http://schemas.microsoft.com/office/powerpoint/2010/main" Requires="p14">
      <p:transition spd="slow" p14:dur="2000" advTm="54751"/>
    </mc:Choice>
    <mc:Fallback>
      <p:transition spd="slow" advTm="54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364"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035" objId="4"/>
        <p14:stopEvt time="54751"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5400" dirty="0" smtClean="0">
                <a:latin typeface="ＭＳ ゴシック" panose="020B0609070205080204" pitchFamily="49" charset="-128"/>
                <a:ea typeface="ＭＳ ゴシック" panose="020B0609070205080204" pitchFamily="49" charset="-128"/>
              </a:rPr>
              <a:t>心臓振盪</a:t>
            </a:r>
            <a:endParaRPr kumimoji="1" lang="ja-JP" altLang="en-US" sz="54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119270" y="2028701"/>
            <a:ext cx="10677939" cy="4351338"/>
          </a:xfrm>
        </p:spPr>
        <p:txBody>
          <a:bodyPr>
            <a:normAutofit/>
          </a:bodyPr>
          <a:lstStyle/>
          <a:p>
            <a:r>
              <a:rPr lang="ja-JP" altLang="ja-JP" dirty="0">
                <a:latin typeface="ＭＳ ゴシック" panose="020B0609070205080204" pitchFamily="49" charset="-128"/>
                <a:ea typeface="ＭＳ ゴシック" panose="020B0609070205080204" pitchFamily="49" charset="-128"/>
              </a:rPr>
              <a:t>小児は胸壁が薄く</a:t>
            </a:r>
            <a:r>
              <a:rPr lang="ja-JP" altLang="ja-JP" dirty="0" smtClean="0">
                <a:latin typeface="ＭＳ ゴシック" panose="020B0609070205080204" pitchFamily="49" charset="-128"/>
                <a:ea typeface="ＭＳ ゴシック" panose="020B0609070205080204" pitchFamily="49" charset="-128"/>
              </a:rPr>
              <a:t>柔らかい</a:t>
            </a:r>
            <a:r>
              <a:rPr lang="ja-JP" altLang="en-US" dirty="0">
                <a:latin typeface="ＭＳ ゴシック" panose="020B0609070205080204" pitchFamily="49" charset="-128"/>
                <a:ea typeface="ＭＳ ゴシック" panose="020B0609070205080204" pitchFamily="49" charset="-128"/>
              </a:rPr>
              <a:t>⇒</a:t>
            </a:r>
            <a:r>
              <a:rPr lang="ja-JP" altLang="ja-JP" dirty="0" smtClean="0">
                <a:latin typeface="ＭＳ ゴシック" panose="020B0609070205080204" pitchFamily="49" charset="-128"/>
                <a:ea typeface="ＭＳ ゴシック" panose="020B0609070205080204" pitchFamily="49" charset="-128"/>
              </a:rPr>
              <a:t> </a:t>
            </a:r>
            <a:r>
              <a:rPr lang="ja-JP" altLang="ja-JP" dirty="0">
                <a:latin typeface="ＭＳ ゴシック" panose="020B0609070205080204" pitchFamily="49" charset="-128"/>
                <a:ea typeface="ＭＳ ゴシック" panose="020B0609070205080204" pitchFamily="49" charset="-128"/>
              </a:rPr>
              <a:t>成人に</a:t>
            </a:r>
            <a:r>
              <a:rPr lang="ja-JP" altLang="ja-JP" dirty="0" smtClean="0">
                <a:latin typeface="ＭＳ ゴシック" panose="020B0609070205080204" pitchFamily="49" charset="-128"/>
                <a:ea typeface="ＭＳ ゴシック" panose="020B0609070205080204" pitchFamily="49" charset="-128"/>
              </a:rPr>
              <a:t>比して</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ja-JP" dirty="0" smtClean="0">
                <a:latin typeface="ＭＳ ゴシック" panose="020B0609070205080204" pitchFamily="49" charset="-128"/>
                <a:ea typeface="ＭＳ ゴシック" panose="020B0609070205080204" pitchFamily="49" charset="-128"/>
              </a:rPr>
              <a:t>高い</a:t>
            </a:r>
            <a:r>
              <a:rPr lang="ja-JP" altLang="ja-JP" dirty="0">
                <a:latin typeface="ＭＳ ゴシック" panose="020B0609070205080204" pitchFamily="49" charset="-128"/>
                <a:ea typeface="ＭＳ ゴシック" panose="020B0609070205080204" pitchFamily="49" charset="-128"/>
              </a:rPr>
              <a:t>心臓震盪のリスクを有して</a:t>
            </a:r>
            <a:r>
              <a:rPr lang="ja-JP" altLang="ja-JP" dirty="0" smtClean="0">
                <a:latin typeface="ＭＳ ゴシック" panose="020B0609070205080204" pitchFamily="49" charset="-128"/>
                <a:ea typeface="ＭＳ ゴシック" panose="020B0609070205080204" pitchFamily="49" charset="-128"/>
              </a:rPr>
              <a:t>いる</a:t>
            </a:r>
            <a:r>
              <a:rPr lang="ja-JP" altLang="en-US" dirty="0" smtClean="0">
                <a:latin typeface="ＭＳ ゴシック" panose="020B0609070205080204" pitchFamily="49" charset="-128"/>
                <a:ea typeface="ＭＳ ゴシック" panose="020B0609070205080204" pitchFamily="49" charset="-128"/>
              </a:rPr>
              <a:t>。</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en-US" dirty="0">
                <a:latin typeface="ＭＳ ゴシック" panose="020B0609070205080204" pitchFamily="49" charset="-128"/>
                <a:ea typeface="ＭＳ ゴシック" panose="020B0609070205080204" pitchFamily="49" charset="-128"/>
              </a:rPr>
              <a:t>：</a:t>
            </a:r>
            <a:r>
              <a:rPr lang="ja-JP" altLang="ja-JP" dirty="0" smtClean="0">
                <a:latin typeface="ＭＳ ゴシック" panose="020B0609070205080204" pitchFamily="49" charset="-128"/>
                <a:ea typeface="ＭＳ ゴシック" panose="020B0609070205080204" pitchFamily="49" charset="-128"/>
              </a:rPr>
              <a:t>心筋 </a:t>
            </a:r>
            <a:r>
              <a:rPr lang="ja-JP" altLang="ja-JP" dirty="0">
                <a:latin typeface="ＭＳ ゴシック" panose="020B0609070205080204" pitchFamily="49" charset="-128"/>
                <a:ea typeface="ＭＳ ゴシック" panose="020B0609070205080204" pitchFamily="49" charset="-128"/>
              </a:rPr>
              <a:t>再分極の受攻期に胸壁に衝撃を受けた時</a:t>
            </a:r>
            <a:r>
              <a:rPr lang="ja-JP" altLang="ja-JP" dirty="0" smtClean="0">
                <a:latin typeface="ＭＳ ゴシック" panose="020B0609070205080204" pitchFamily="49" charset="-128"/>
                <a:ea typeface="ＭＳ ゴシック" panose="020B0609070205080204" pitchFamily="49" charset="-128"/>
              </a:rPr>
              <a:t>に</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ja-JP" dirty="0" smtClean="0">
                <a:latin typeface="ＭＳ ゴシック" panose="020B0609070205080204" pitchFamily="49" charset="-128"/>
                <a:ea typeface="ＭＳ ゴシック" panose="020B0609070205080204" pitchFamily="49" charset="-128"/>
              </a:rPr>
              <a:t>心室細動</a:t>
            </a:r>
            <a:r>
              <a:rPr lang="ja-JP" altLang="ja-JP" dirty="0">
                <a:latin typeface="ＭＳ ゴシック" panose="020B0609070205080204" pitchFamily="49" charset="-128"/>
                <a:ea typeface="ＭＳ ゴシック" panose="020B0609070205080204" pitchFamily="49" charset="-128"/>
              </a:rPr>
              <a:t>を</a:t>
            </a:r>
            <a:r>
              <a:rPr lang="ja-JP" altLang="ja-JP" dirty="0" smtClean="0">
                <a:latin typeface="ＭＳ ゴシック" panose="020B0609070205080204" pitchFamily="49" charset="-128"/>
                <a:ea typeface="ＭＳ ゴシック" panose="020B0609070205080204" pitchFamily="49" charset="-128"/>
              </a:rPr>
              <a:t>生じる</a:t>
            </a:r>
            <a:r>
              <a:rPr lang="ja-JP" altLang="ja-JP" dirty="0">
                <a:latin typeface="ＭＳ ゴシック" panose="020B0609070205080204" pitchFamily="49" charset="-128"/>
                <a:ea typeface="ＭＳ ゴシック" panose="020B0609070205080204" pitchFamily="49" charset="-128"/>
              </a:rPr>
              <a:t>ものである．比較的弱い衝撃</a:t>
            </a:r>
            <a:r>
              <a:rPr lang="ja-JP" altLang="ja-JP" dirty="0" smtClean="0">
                <a:latin typeface="ＭＳ ゴシック" panose="020B0609070205080204" pitchFamily="49" charset="-128"/>
                <a:ea typeface="ＭＳ ゴシック" panose="020B0609070205080204" pitchFamily="49" charset="-128"/>
              </a:rPr>
              <a:t>で</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ja-JP" dirty="0" smtClean="0">
                <a:latin typeface="ＭＳ ゴシック" panose="020B0609070205080204" pitchFamily="49" charset="-128"/>
                <a:ea typeface="ＭＳ ゴシック" panose="020B0609070205080204" pitchFamily="49" charset="-128"/>
              </a:rPr>
              <a:t>も</a:t>
            </a:r>
            <a:r>
              <a:rPr lang="ja-JP" altLang="ja-JP" dirty="0">
                <a:latin typeface="ＭＳ ゴシック" panose="020B0609070205080204" pitchFamily="49" charset="-128"/>
                <a:ea typeface="ＭＳ ゴシック" panose="020B0609070205080204" pitchFamily="49" charset="-128"/>
              </a:rPr>
              <a:t>発症することがあ </a:t>
            </a:r>
            <a:r>
              <a:rPr lang="ja-JP" altLang="ja-JP" dirty="0" smtClean="0">
                <a:latin typeface="ＭＳ ゴシック" panose="020B0609070205080204" pitchFamily="49" charset="-128"/>
                <a:ea typeface="ＭＳ ゴシック" panose="020B0609070205080204" pitchFamily="49" charset="-128"/>
              </a:rPr>
              <a:t>り</a:t>
            </a:r>
            <a:r>
              <a:rPr lang="ja-JP" altLang="en-US" dirty="0" smtClean="0">
                <a:latin typeface="ＭＳ ゴシック" panose="020B0609070205080204" pitchFamily="49" charset="-128"/>
                <a:ea typeface="ＭＳ ゴシック" panose="020B0609070205080204" pitchFamily="49" charset="-128"/>
              </a:rPr>
              <a:t>、</a:t>
            </a:r>
            <a:r>
              <a:rPr lang="ja-JP" altLang="ja-JP" dirty="0" smtClean="0">
                <a:latin typeface="ＭＳ ゴシック" panose="020B0609070205080204" pitchFamily="49" charset="-128"/>
                <a:ea typeface="ＭＳ ゴシック" panose="020B0609070205080204" pitchFamily="49" charset="-128"/>
              </a:rPr>
              <a:t>野球</a:t>
            </a:r>
            <a:r>
              <a:rPr lang="ja-JP" altLang="ja-JP" dirty="0">
                <a:latin typeface="ＭＳ ゴシック" panose="020B0609070205080204" pitchFamily="49" charset="-128"/>
                <a:ea typeface="ＭＳ ゴシック" panose="020B0609070205080204" pitchFamily="49" charset="-128"/>
              </a:rPr>
              <a:t>ボール，</a:t>
            </a:r>
            <a:r>
              <a:rPr lang="ja-JP" altLang="ja-JP" dirty="0" smtClean="0">
                <a:latin typeface="ＭＳ ゴシック" panose="020B0609070205080204" pitchFamily="49" charset="-128"/>
                <a:ea typeface="ＭＳ ゴシック" panose="020B0609070205080204" pitchFamily="49" charset="-128"/>
              </a:rPr>
              <a:t>ホッケー</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ja-JP" dirty="0" smtClean="0">
                <a:latin typeface="ＭＳ ゴシック" panose="020B0609070205080204" pitchFamily="49" charset="-128"/>
                <a:ea typeface="ＭＳ ゴシック" panose="020B0609070205080204" pitchFamily="49" charset="-128"/>
              </a:rPr>
              <a:t>パックなど</a:t>
            </a:r>
            <a:r>
              <a:rPr lang="ja-JP" altLang="ja-JP" dirty="0">
                <a:latin typeface="ＭＳ ゴシック" panose="020B0609070205080204" pitchFamily="49" charset="-128"/>
                <a:ea typeface="ＭＳ ゴシック" panose="020B0609070205080204" pitchFamily="49" charset="-128"/>
              </a:rPr>
              <a:t>による</a:t>
            </a:r>
            <a:r>
              <a:rPr lang="ja-JP" altLang="ja-JP" dirty="0" smtClean="0">
                <a:latin typeface="ＭＳ ゴシック" panose="020B0609070205080204" pitchFamily="49" charset="-128"/>
                <a:ea typeface="ＭＳ ゴシック" panose="020B0609070205080204" pitchFamily="49" charset="-128"/>
              </a:rPr>
              <a:t>打撃</a:t>
            </a:r>
            <a:r>
              <a:rPr lang="ja-JP" altLang="en-US" dirty="0" smtClean="0">
                <a:latin typeface="ＭＳ ゴシック" panose="020B0609070205080204" pitchFamily="49" charset="-128"/>
                <a:ea typeface="ＭＳ ゴシック" panose="020B0609070205080204" pitchFamily="49" charset="-128"/>
              </a:rPr>
              <a:t>、</a:t>
            </a:r>
            <a:r>
              <a:rPr lang="ja-JP" altLang="ja-JP" dirty="0" smtClean="0">
                <a:latin typeface="ＭＳ ゴシック" panose="020B0609070205080204" pitchFamily="49" charset="-128"/>
                <a:ea typeface="ＭＳ ゴシック" panose="020B0609070205080204" pitchFamily="49" charset="-128"/>
              </a:rPr>
              <a:t>他の選手</a:t>
            </a:r>
            <a:r>
              <a:rPr lang="ja-JP" altLang="ja-JP" dirty="0">
                <a:latin typeface="ＭＳ ゴシック" panose="020B0609070205080204" pitchFamily="49" charset="-128"/>
                <a:ea typeface="ＭＳ ゴシック" panose="020B0609070205080204" pitchFamily="49" charset="-128"/>
              </a:rPr>
              <a:t>との衝突</a:t>
            </a:r>
            <a:r>
              <a:rPr lang="ja-JP" altLang="ja-JP" dirty="0" smtClean="0">
                <a:latin typeface="ＭＳ ゴシック" panose="020B0609070205080204" pitchFamily="49" charset="-128"/>
                <a:ea typeface="ＭＳ ゴシック" panose="020B0609070205080204" pitchFamily="49" charset="-128"/>
              </a:rPr>
              <a:t>など</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ja-JP" dirty="0" smtClean="0">
                <a:latin typeface="ＭＳ ゴシック" panose="020B0609070205080204" pitchFamily="49" charset="-128"/>
                <a:ea typeface="ＭＳ ゴシック" panose="020B0609070205080204" pitchFamily="49" charset="-128"/>
              </a:rPr>
              <a:t>に</a:t>
            </a:r>
            <a:r>
              <a:rPr lang="ja-JP" altLang="ja-JP" dirty="0">
                <a:latin typeface="ＭＳ ゴシック" panose="020B0609070205080204" pitchFamily="49" charset="-128"/>
                <a:ea typeface="ＭＳ ゴシック" panose="020B0609070205080204" pitchFamily="49" charset="-128"/>
              </a:rPr>
              <a:t>よって</a:t>
            </a:r>
            <a:r>
              <a:rPr lang="ja-JP" altLang="ja-JP" dirty="0" smtClean="0">
                <a:latin typeface="ＭＳ ゴシック" panose="020B0609070205080204" pitchFamily="49" charset="-128"/>
                <a:ea typeface="ＭＳ ゴシック" panose="020B0609070205080204" pitchFamily="49" charset="-128"/>
              </a:rPr>
              <a:t>も生じえる</a:t>
            </a:r>
            <a:r>
              <a:rPr lang="ja-JP" altLang="en-US" dirty="0" smtClean="0">
                <a:latin typeface="ＭＳ ゴシック" panose="020B0609070205080204" pitchFamily="49" charset="-128"/>
                <a:ea typeface="ＭＳ ゴシック" panose="020B0609070205080204" pitchFamily="49" charset="-128"/>
              </a:rPr>
              <a:t>。⇒防具（右図参照）</a:t>
            </a:r>
            <a:endParaRPr lang="en-US" altLang="ja-JP" dirty="0" smtClean="0">
              <a:latin typeface="ＭＳ ゴシック" panose="020B0609070205080204" pitchFamily="49" charset="-128"/>
              <a:ea typeface="ＭＳ ゴシック" panose="020B0609070205080204" pitchFamily="49" charset="-128"/>
            </a:endParaRPr>
          </a:p>
          <a:p>
            <a:pPr marL="0" indent="0">
              <a:buNone/>
            </a:pPr>
            <a:r>
              <a:rPr lang="ja-JP" altLang="ja-JP" dirty="0" smtClean="0"/>
              <a:t> </a:t>
            </a:r>
            <a:endParaRPr kumimoji="1" lang="ja-JP" altLang="en-US" dirty="0"/>
          </a:p>
        </p:txBody>
      </p:sp>
      <p:pic>
        <p:nvPicPr>
          <p:cNvPr id="4098" name="Picture 2" descr="ミズノ 野球 ソフトボール胸部保護パッド 155cm未満 2YB100-09 取寄 野球用品ベースボールタウン - 通販 - PayPayモール"/>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975" y="1677481"/>
            <a:ext cx="4400550" cy="4400551"/>
          </a:xfrm>
          <a:prstGeom prst="rect">
            <a:avLst/>
          </a:prstGeom>
          <a:noFill/>
          <a:extLst>
            <a:ext uri="{909E8E84-426E-40DD-AFC4-6F175D3DCCD1}">
              <a14:hiddenFill xmlns:a14="http://schemas.microsoft.com/office/drawing/2010/main">
                <a:solidFill>
                  <a:srgbClr val="FFFFFF"/>
                </a:solidFill>
              </a14:hiddenFill>
            </a:ext>
          </a:extLst>
        </p:spPr>
      </p:pic>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8762" y="1070674"/>
            <a:ext cx="304800" cy="304800"/>
          </a:xfrm>
          <a:prstGeom prst="rect">
            <a:avLst/>
          </a:prstGeom>
        </p:spPr>
      </p:pic>
      <p:pic>
        <p:nvPicPr>
          <p:cNvPr id="5" name="オーディオ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144361499"/>
      </p:ext>
    </p:extLst>
  </p:cSld>
  <p:clrMapOvr>
    <a:masterClrMapping/>
  </p:clrMapOvr>
  <mc:AlternateContent xmlns:mc="http://schemas.openxmlformats.org/markup-compatibility/2006">
    <mc:Choice xmlns:p14="http://schemas.microsoft.com/office/powerpoint/2010/main" Requires="p14">
      <p:transition spd="slow" p14:dur="2000" advTm="35789"/>
    </mc:Choice>
    <mc:Fallback>
      <p:transition spd="slow" advTm="3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17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074" objId="4"/>
        <p14:stopEvt time="35789"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6395" y="151074"/>
            <a:ext cx="10515600" cy="1325563"/>
          </a:xfrm>
        </p:spPr>
        <p:txBody>
          <a:bodyPr>
            <a:normAutofit/>
          </a:bodyPr>
          <a:lstStyle/>
          <a:p>
            <a:pPr algn="ctr"/>
            <a:r>
              <a:rPr kumimoji="1" lang="ja-JP" altLang="en-US" sz="4800" b="1" dirty="0" smtClean="0">
                <a:latin typeface="ＭＳ ゴシック" panose="020B0609070205080204" pitchFamily="49" charset="-128"/>
                <a:ea typeface="ＭＳ ゴシック" panose="020B0609070205080204" pitchFamily="49" charset="-128"/>
              </a:rPr>
              <a:t>スポーツとアレルギー</a:t>
            </a:r>
            <a:endParaRPr kumimoji="1" lang="ja-JP" altLang="en-US" sz="4800" b="1"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249141" y="1304015"/>
            <a:ext cx="12014421" cy="7347004"/>
          </a:xfrm>
        </p:spPr>
        <p:txBody>
          <a:bodyPr>
            <a:normAutofit fontScale="85000" lnSpcReduction="20000"/>
          </a:bodyPr>
          <a:lstStyle/>
          <a:p>
            <a:r>
              <a:rPr lang="ja-JP" altLang="ja-JP" sz="4000" dirty="0">
                <a:latin typeface="ＭＳ ゴシック" panose="020B0609070205080204" pitchFamily="49" charset="-128"/>
                <a:ea typeface="ＭＳ ゴシック" panose="020B0609070205080204" pitchFamily="49" charset="-128"/>
              </a:rPr>
              <a:t>運動誘発性</a:t>
            </a:r>
            <a:r>
              <a:rPr lang="ja-JP" altLang="ja-JP" sz="4000" dirty="0" smtClean="0">
                <a:latin typeface="ＭＳ ゴシック" panose="020B0609070205080204" pitchFamily="49" charset="-128"/>
                <a:ea typeface="ＭＳ ゴシック" panose="020B0609070205080204" pitchFamily="49" charset="-128"/>
              </a:rPr>
              <a:t>喘息</a:t>
            </a:r>
            <a:r>
              <a:rPr lang="ja-JP" altLang="en-US" sz="4000" dirty="0" smtClean="0">
                <a:latin typeface="ＭＳ ゴシック" panose="020B0609070205080204" pitchFamily="49" charset="-128"/>
                <a:ea typeface="ＭＳ ゴシック" panose="020B0609070205080204" pitchFamily="49" charset="-128"/>
              </a:rPr>
              <a:t>：</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en-US" sz="4000" dirty="0">
                <a:latin typeface="ＭＳ ゴシック" panose="020B0609070205080204" pitchFamily="49" charset="-128"/>
                <a:ea typeface="ＭＳ ゴシック" panose="020B0609070205080204" pitchFamily="49" charset="-128"/>
              </a:rPr>
              <a:t>　</a:t>
            </a: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運動誘発性喘息は気管支喘息児の約半数</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発症しやすいスポーツ</a:t>
            </a:r>
            <a:r>
              <a:rPr lang="ja-JP" altLang="en-US" sz="4000" dirty="0">
                <a:latin typeface="ＭＳ ゴシック" panose="020B0609070205080204" pitchFamily="49" charset="-128"/>
                <a:ea typeface="ＭＳ ゴシック" panose="020B0609070205080204" pitchFamily="49" charset="-128"/>
              </a:rPr>
              <a:t>：</a:t>
            </a:r>
            <a:r>
              <a:rPr lang="ja-JP" altLang="ja-JP" sz="4000" dirty="0" smtClean="0">
                <a:latin typeface="ＭＳ ゴシック" panose="020B0609070205080204" pitchFamily="49" charset="-128"/>
                <a:ea typeface="ＭＳ ゴシック" panose="020B0609070205080204" pitchFamily="49" charset="-128"/>
              </a:rPr>
              <a:t>長距離走</a:t>
            </a:r>
            <a:r>
              <a:rPr lang="ja-JP" altLang="en-US" sz="4000" dirty="0" smtClean="0">
                <a:latin typeface="ＭＳ ゴシック" panose="020B0609070205080204" pitchFamily="49" charset="-128"/>
                <a:ea typeface="ＭＳ ゴシック" panose="020B0609070205080204" pitchFamily="49" charset="-128"/>
              </a:rPr>
              <a:t>、</a:t>
            </a:r>
            <a:r>
              <a:rPr lang="ja-JP" altLang="ja-JP" sz="4000" dirty="0" smtClean="0">
                <a:latin typeface="ＭＳ ゴシック" panose="020B0609070205080204" pitchFamily="49" charset="-128"/>
                <a:ea typeface="ＭＳ ゴシック" panose="020B0609070205080204" pitchFamily="49" charset="-128"/>
              </a:rPr>
              <a:t>サッカー</a:t>
            </a:r>
            <a:r>
              <a:rPr lang="ja-JP" altLang="en-US" sz="4000" dirty="0" smtClean="0">
                <a:latin typeface="ＭＳ ゴシック" panose="020B0609070205080204" pitchFamily="49" charset="-128"/>
                <a:ea typeface="ＭＳ ゴシック" panose="020B0609070205080204" pitchFamily="49" charset="-128"/>
              </a:rPr>
              <a:t>、</a:t>
            </a:r>
            <a:r>
              <a:rPr lang="ja-JP" altLang="ja-JP" sz="4000" dirty="0" smtClean="0">
                <a:latin typeface="ＭＳ ゴシック" panose="020B0609070205080204" pitchFamily="49" charset="-128"/>
                <a:ea typeface="ＭＳ ゴシック" panose="020B0609070205080204" pitchFamily="49" charset="-128"/>
              </a:rPr>
              <a:t>自転車など</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ja-JP" sz="4000" dirty="0" smtClean="0">
                <a:latin typeface="ＭＳ ゴシック" panose="020B0609070205080204" pitchFamily="49" charset="-128"/>
                <a:ea typeface="ＭＳ ゴシック" panose="020B0609070205080204" pitchFamily="49" charset="-128"/>
              </a:rPr>
              <a:t> </a:t>
            </a:r>
            <a:r>
              <a:rPr lang="ja-JP" altLang="en-US" sz="4000" dirty="0" smtClean="0">
                <a:latin typeface="ＭＳ ゴシック" panose="020B0609070205080204" pitchFamily="49" charset="-128"/>
                <a:ea typeface="ＭＳ ゴシック" panose="020B0609070205080204" pitchFamily="49" charset="-128"/>
              </a:rPr>
              <a:t>　起きにくいスポーツ：</a:t>
            </a:r>
            <a:r>
              <a:rPr lang="ja-JP" altLang="ja-JP" sz="4000" dirty="0" smtClean="0">
                <a:latin typeface="ＭＳ ゴシック" panose="020B0609070205080204" pitchFamily="49" charset="-128"/>
                <a:ea typeface="ＭＳ ゴシック" panose="020B0609070205080204" pitchFamily="49" charset="-128"/>
              </a:rPr>
              <a:t>水泳</a:t>
            </a:r>
            <a:r>
              <a:rPr lang="ja-JP" altLang="en-US" sz="4000" dirty="0" smtClean="0">
                <a:latin typeface="ＭＳ ゴシック" panose="020B0609070205080204" pitchFamily="49" charset="-128"/>
                <a:ea typeface="ＭＳ ゴシック" panose="020B0609070205080204" pitchFamily="49" charset="-128"/>
              </a:rPr>
              <a:t>、</a:t>
            </a:r>
            <a:r>
              <a:rPr lang="ja-JP" altLang="ja-JP" sz="4000" dirty="0" smtClean="0">
                <a:latin typeface="ＭＳ ゴシック" panose="020B0609070205080204" pitchFamily="49" charset="-128"/>
                <a:ea typeface="ＭＳ ゴシック" panose="020B0609070205080204" pitchFamily="49" charset="-128"/>
              </a:rPr>
              <a:t>剣道など</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en-US" sz="4000" dirty="0" smtClean="0">
                <a:latin typeface="ＭＳ ゴシック" panose="020B0609070205080204" pitchFamily="49" charset="-128"/>
                <a:ea typeface="ＭＳ ゴシック" panose="020B0609070205080204" pitchFamily="49" charset="-128"/>
              </a:rPr>
              <a:t>予防：</a:t>
            </a:r>
            <a:r>
              <a:rPr lang="ja-JP" altLang="ja-JP" sz="4000" dirty="0" smtClean="0">
                <a:latin typeface="ＭＳ ゴシック" panose="020B0609070205080204" pitchFamily="49" charset="-128"/>
                <a:ea typeface="ＭＳ ゴシック" panose="020B0609070205080204" pitchFamily="49" charset="-128"/>
              </a:rPr>
              <a:t>運動前のステロイドや抗アレルギー薬 の吸入が予防に有用</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endParaRPr lang="en-US" altLang="ja-JP" sz="4000" dirty="0" smtClean="0">
              <a:latin typeface="ＭＳ ゴシック" panose="020B0609070205080204" pitchFamily="49" charset="-128"/>
              <a:ea typeface="ＭＳ ゴシック" panose="020B0609070205080204" pitchFamily="49" charset="-128"/>
            </a:endParaRPr>
          </a:p>
          <a:p>
            <a:r>
              <a:rPr lang="ja-JP" altLang="ja-JP" sz="4000" dirty="0">
                <a:latin typeface="ＭＳ ゴシック" panose="020B0609070205080204" pitchFamily="49" charset="-128"/>
                <a:ea typeface="ＭＳ ゴシック" panose="020B0609070205080204" pitchFamily="49" charset="-128"/>
              </a:rPr>
              <a:t>食物依存性運動誘発性</a:t>
            </a:r>
            <a:r>
              <a:rPr lang="ja-JP" altLang="ja-JP" sz="4000" dirty="0" smtClean="0">
                <a:latin typeface="ＭＳ ゴシック" panose="020B0609070205080204" pitchFamily="49" charset="-128"/>
                <a:ea typeface="ＭＳ ゴシック" panose="020B0609070205080204" pitchFamily="49" charset="-128"/>
              </a:rPr>
              <a:t>アナフィラキシー</a:t>
            </a:r>
            <a:r>
              <a:rPr lang="ja-JP" altLang="en-US" sz="4000" dirty="0" smtClean="0">
                <a:latin typeface="ＭＳ ゴシック" panose="020B0609070205080204" pitchFamily="49" charset="-128"/>
                <a:ea typeface="ＭＳ ゴシック" panose="020B0609070205080204" pitchFamily="49" charset="-128"/>
              </a:rPr>
              <a:t>：</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ja-JP" sz="4000" dirty="0" smtClean="0">
                <a:latin typeface="ＭＳ ゴシック" panose="020B0609070205080204" pitchFamily="49" charset="-128"/>
                <a:ea typeface="ＭＳ ゴシック" panose="020B0609070205080204" pitchFamily="49" charset="-128"/>
              </a:rPr>
              <a:t> </a:t>
            </a:r>
            <a:r>
              <a:rPr lang="ja-JP" altLang="ja-JP" sz="4000" dirty="0">
                <a:latin typeface="ＭＳ ゴシック" panose="020B0609070205080204" pitchFamily="49" charset="-128"/>
                <a:ea typeface="ＭＳ ゴシック" panose="020B0609070205080204" pitchFamily="49" charset="-128"/>
              </a:rPr>
              <a:t>　アレルゲン性食物を摂取した後の運動で生じる</a:t>
            </a:r>
            <a:r>
              <a:rPr lang="ja-JP" altLang="ja-JP" sz="4000" dirty="0" smtClean="0">
                <a:latin typeface="ＭＳ ゴシック" panose="020B0609070205080204" pitchFamily="49" charset="-128"/>
                <a:ea typeface="ＭＳ ゴシック" panose="020B0609070205080204" pitchFamily="49" charset="-128"/>
              </a:rPr>
              <a:t>アナフィラキシー</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en-US" sz="4000" dirty="0">
                <a:latin typeface="ＭＳ ゴシック" panose="020B0609070205080204" pitchFamily="49" charset="-128"/>
                <a:ea typeface="ＭＳ ゴシック" panose="020B0609070205080204" pitchFamily="49" charset="-128"/>
              </a:rPr>
              <a:t>　</a:t>
            </a:r>
            <a:r>
              <a:rPr lang="ja-JP" altLang="en-US" sz="4000" dirty="0" smtClean="0">
                <a:latin typeface="ＭＳ ゴシック" panose="020B0609070205080204" pitchFamily="49" charset="-128"/>
                <a:ea typeface="ＭＳ ゴシック" panose="020B0609070205080204" pitchFamily="49" charset="-128"/>
              </a:rPr>
              <a:t>　⇒エピペン注射</a:t>
            </a:r>
            <a:endParaRPr lang="en-US" altLang="ja-JP" sz="4000" dirty="0" smtClean="0">
              <a:latin typeface="ＭＳ ゴシック" panose="020B0609070205080204" pitchFamily="49" charset="-128"/>
              <a:ea typeface="ＭＳ ゴシック" panose="020B0609070205080204" pitchFamily="49" charset="-128"/>
            </a:endParaRPr>
          </a:p>
          <a:p>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en-US" sz="4000" dirty="0" smtClean="0">
                <a:latin typeface="ＭＳ ゴシック" panose="020B0609070205080204" pitchFamily="49" charset="-128"/>
                <a:ea typeface="ＭＳ ゴシック" panose="020B0609070205080204" pitchFamily="49" charset="-128"/>
              </a:rPr>
              <a:t>　</a:t>
            </a:r>
            <a:endParaRPr lang="en-US" altLang="ja-JP" sz="4000" dirty="0" smtClean="0">
              <a:latin typeface="ＭＳ ゴシック" panose="020B0609070205080204" pitchFamily="49" charset="-128"/>
              <a:ea typeface="ＭＳ ゴシック" panose="020B0609070205080204" pitchFamily="49" charset="-128"/>
            </a:endParaRPr>
          </a:p>
          <a:p>
            <a:endParaRPr lang="en-US" altLang="ja-JP" dirty="0" smtClean="0"/>
          </a:p>
          <a:p>
            <a:pPr marL="0" indent="0">
              <a:buNone/>
            </a:pPr>
            <a:r>
              <a:rPr lang="ja-JP" altLang="ja-JP" dirty="0" smtClean="0"/>
              <a:t> </a:t>
            </a:r>
            <a:r>
              <a:rPr lang="ja-JP" altLang="ja-JP" dirty="0"/>
              <a:t>　</a:t>
            </a:r>
            <a:endParaRPr kumimoji="1" lang="ja-JP" altLang="en-US" dirty="0"/>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5578" y="813855"/>
            <a:ext cx="304800" cy="304800"/>
          </a:xfrm>
          <a:prstGeom prst="rect">
            <a:avLst/>
          </a:prstGeom>
        </p:spPr>
      </p:pic>
      <p:pic>
        <p:nvPicPr>
          <p:cNvPr id="5" name="オーディオ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902971402"/>
      </p:ext>
    </p:extLst>
  </p:cSld>
  <p:clrMapOvr>
    <a:masterClrMapping/>
  </p:clrMapOvr>
  <mc:AlternateContent xmlns:mc="http://schemas.openxmlformats.org/markup-compatibility/2006">
    <mc:Choice xmlns:p14="http://schemas.microsoft.com/office/powerpoint/2010/main" Requires="p14">
      <p:transition spd="slow" p14:dur="2000" advTm="55515"/>
    </mc:Choice>
    <mc:Fallback>
      <p:transition spd="slow" advTm="55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39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565" objId="4"/>
        <p14:stopEvt time="55515"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930" y="-270344"/>
            <a:ext cx="10515600" cy="1325563"/>
          </a:xfrm>
        </p:spPr>
        <p:txBody>
          <a:bodyPr>
            <a:normAutofit/>
          </a:bodyPr>
          <a:lstStyle/>
          <a:p>
            <a:pPr algn="ctr"/>
            <a:r>
              <a:rPr kumimoji="1" lang="ja-JP" altLang="en-US" sz="4800" dirty="0" smtClean="0">
                <a:latin typeface="ＭＳ ゴシック" panose="020B0609070205080204" pitchFamily="49" charset="-128"/>
                <a:ea typeface="ＭＳ ゴシック" panose="020B0609070205080204" pitchFamily="49" charset="-128"/>
              </a:rPr>
              <a:t>子どもの慢性の内科的障害</a:t>
            </a:r>
            <a:endParaRPr kumimoji="1" lang="ja-JP" altLang="en-US" sz="48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0" y="850790"/>
            <a:ext cx="12192000" cy="6007209"/>
          </a:xfrm>
        </p:spPr>
        <p:txBody>
          <a:bodyPr>
            <a:normAutofit fontScale="92500" lnSpcReduction="10000"/>
          </a:bodyPr>
          <a:lstStyle/>
          <a:p>
            <a:r>
              <a:rPr lang="ja-JP" altLang="ja-JP" sz="3600" dirty="0">
                <a:latin typeface="ＭＳ ゴシック" panose="020B0609070205080204" pitchFamily="49" charset="-128"/>
                <a:ea typeface="ＭＳ ゴシック" panose="020B0609070205080204" pitchFamily="49" charset="-128"/>
              </a:rPr>
              <a:t>オーバートレーニング 　過剰なトレーニングにより競技成績が長期にわたり</a:t>
            </a:r>
            <a:r>
              <a:rPr lang="ja-JP" altLang="ja-JP" sz="3600" dirty="0" smtClean="0">
                <a:latin typeface="ＭＳ ゴシック" panose="020B0609070205080204" pitchFamily="49" charset="-128"/>
                <a:ea typeface="ＭＳ ゴシック" panose="020B0609070205080204" pitchFamily="49" charset="-128"/>
              </a:rPr>
              <a:t>低下</a:t>
            </a:r>
            <a:r>
              <a:rPr lang="ja-JP" altLang="ja-JP" sz="3600" dirty="0">
                <a:latin typeface="ＭＳ ゴシック" panose="020B0609070205080204" pitchFamily="49" charset="-128"/>
                <a:ea typeface="ＭＳ ゴシック" panose="020B0609070205080204" pitchFamily="49" charset="-128"/>
              </a:rPr>
              <a:t>する</a:t>
            </a:r>
            <a:r>
              <a:rPr lang="ja-JP" altLang="ja-JP" sz="3600" dirty="0" smtClean="0">
                <a:latin typeface="ＭＳ ゴシック" panose="020B0609070205080204" pitchFamily="49" charset="-128"/>
                <a:ea typeface="ＭＳ ゴシック" panose="020B0609070205080204" pitchFamily="49" charset="-128"/>
              </a:rPr>
              <a:t>状態</a:t>
            </a:r>
            <a:r>
              <a:rPr lang="ja-JP" altLang="en-US" sz="3600" dirty="0" smtClean="0">
                <a:latin typeface="ＭＳ ゴシック" panose="020B0609070205080204" pitchFamily="49" charset="-128"/>
                <a:ea typeface="ＭＳ ゴシック" panose="020B0609070205080204" pitchFamily="49" charset="-128"/>
              </a:rPr>
              <a:t>。</a:t>
            </a:r>
            <a:endParaRPr lang="en-US" altLang="ja-JP" sz="3600" dirty="0" smtClean="0">
              <a:latin typeface="ＭＳ ゴシック" panose="020B0609070205080204" pitchFamily="49" charset="-128"/>
              <a:ea typeface="ＭＳ ゴシック" panose="020B0609070205080204" pitchFamily="49" charset="-128"/>
            </a:endParaRPr>
          </a:p>
          <a:p>
            <a:pPr marL="0" indent="0">
              <a:buNone/>
            </a:pPr>
            <a:r>
              <a:rPr lang="ja-JP" altLang="en-US" sz="3600" dirty="0">
                <a:latin typeface="ＭＳ ゴシック" panose="020B0609070205080204" pitchFamily="49" charset="-128"/>
                <a:ea typeface="ＭＳ ゴシック" panose="020B0609070205080204" pitchFamily="49" charset="-128"/>
              </a:rPr>
              <a:t>　</a:t>
            </a:r>
            <a:r>
              <a:rPr lang="ja-JP" altLang="ja-JP" sz="3600" dirty="0" smtClean="0">
                <a:latin typeface="ＭＳ ゴシック" panose="020B0609070205080204" pitchFamily="49" charset="-128"/>
                <a:ea typeface="ＭＳ ゴシック" panose="020B0609070205080204" pitchFamily="49" charset="-128"/>
              </a:rPr>
              <a:t>不眠</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興奮</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食欲減退</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体重減少</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頭痛</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動悸</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発熱</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発汗異常</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月経</a:t>
            </a:r>
            <a:r>
              <a:rPr lang="ja-JP" altLang="ja-JP" sz="3600" dirty="0">
                <a:latin typeface="ＭＳ ゴシック" panose="020B0609070205080204" pitchFamily="49" charset="-128"/>
                <a:ea typeface="ＭＳ ゴシック" panose="020B0609070205080204" pitchFamily="49" charset="-128"/>
              </a:rPr>
              <a:t>異常などの</a:t>
            </a:r>
            <a:r>
              <a:rPr lang="ja-JP" altLang="ja-JP" sz="3600" dirty="0" smtClean="0">
                <a:latin typeface="ＭＳ ゴシック" panose="020B0609070205080204" pitchFamily="49" charset="-128"/>
                <a:ea typeface="ＭＳ ゴシック" panose="020B0609070205080204" pitchFamily="49" charset="-128"/>
              </a:rPr>
              <a:t>症状</a:t>
            </a:r>
            <a:r>
              <a:rPr lang="ja-JP" altLang="en-US" sz="3600" dirty="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治療</a:t>
            </a:r>
            <a:r>
              <a:rPr lang="ja-JP" altLang="ja-JP" sz="3600" dirty="0">
                <a:latin typeface="ＭＳ ゴシック" panose="020B0609070205080204" pitchFamily="49" charset="-128"/>
                <a:ea typeface="ＭＳ ゴシック" panose="020B0609070205080204" pitchFamily="49" charset="-128"/>
              </a:rPr>
              <a:t>は休養することに</a:t>
            </a:r>
            <a:r>
              <a:rPr lang="ja-JP" altLang="ja-JP" sz="3600" dirty="0" smtClean="0">
                <a:latin typeface="ＭＳ ゴシック" panose="020B0609070205080204" pitchFamily="49" charset="-128"/>
                <a:ea typeface="ＭＳ ゴシック" panose="020B0609070205080204" pitchFamily="49" charset="-128"/>
              </a:rPr>
              <a:t>尽きる</a:t>
            </a:r>
            <a:r>
              <a:rPr lang="ja-JP" altLang="en-US" sz="3600" dirty="0">
                <a:latin typeface="ＭＳ ゴシック" panose="020B0609070205080204" pitchFamily="49" charset="-128"/>
                <a:ea typeface="ＭＳ ゴシック" panose="020B0609070205080204" pitchFamily="49" charset="-128"/>
              </a:rPr>
              <a:t>。</a:t>
            </a:r>
            <a:endParaRPr lang="en-US" altLang="ja-JP" sz="3600" dirty="0" smtClean="0">
              <a:latin typeface="ＭＳ ゴシック" panose="020B0609070205080204" pitchFamily="49" charset="-128"/>
              <a:ea typeface="ＭＳ ゴシック" panose="020B0609070205080204" pitchFamily="49" charset="-128"/>
            </a:endParaRPr>
          </a:p>
          <a:p>
            <a:r>
              <a:rPr lang="ja-JP" altLang="ja-JP" sz="3600" dirty="0">
                <a:latin typeface="ＭＳ ゴシック" panose="020B0609070205080204" pitchFamily="49" charset="-128"/>
                <a:ea typeface="ＭＳ ゴシック" panose="020B0609070205080204" pitchFamily="49" charset="-128"/>
              </a:rPr>
              <a:t>スポーツ貧血 　スポーツが原因で生じる</a:t>
            </a:r>
            <a:r>
              <a:rPr lang="ja-JP" altLang="ja-JP" sz="3600" dirty="0" smtClean="0">
                <a:latin typeface="ＭＳ ゴシック" panose="020B0609070205080204" pitchFamily="49" charset="-128"/>
                <a:ea typeface="ＭＳ ゴシック" panose="020B0609070205080204" pitchFamily="49" charset="-128"/>
              </a:rPr>
              <a:t>貧血</a:t>
            </a:r>
            <a:r>
              <a:rPr lang="ja-JP" altLang="en-US" sz="3600" dirty="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一般</a:t>
            </a:r>
            <a:r>
              <a:rPr lang="ja-JP" altLang="ja-JP" sz="3600" dirty="0">
                <a:latin typeface="ＭＳ ゴシック" panose="020B0609070205080204" pitchFamily="49" charset="-128"/>
                <a:ea typeface="ＭＳ ゴシック" panose="020B0609070205080204" pitchFamily="49" charset="-128"/>
              </a:rPr>
              <a:t>には鉄</a:t>
            </a:r>
            <a:r>
              <a:rPr lang="ja-JP" altLang="ja-JP" sz="3600" dirty="0" smtClean="0">
                <a:latin typeface="ＭＳ ゴシック" panose="020B0609070205080204" pitchFamily="49" charset="-128"/>
                <a:ea typeface="ＭＳ ゴシック" panose="020B0609070205080204" pitchFamily="49" charset="-128"/>
              </a:rPr>
              <a:t>欠乏性</a:t>
            </a:r>
            <a:r>
              <a:rPr lang="ja-JP" altLang="ja-JP" sz="3600" dirty="0">
                <a:latin typeface="ＭＳ ゴシック" panose="020B0609070205080204" pitchFamily="49" charset="-128"/>
                <a:ea typeface="ＭＳ ゴシック" panose="020B0609070205080204" pitchFamily="49" charset="-128"/>
              </a:rPr>
              <a:t>貧血であることが多い．</a:t>
            </a:r>
            <a:r>
              <a:rPr lang="en-US" altLang="ja-JP" sz="3600" dirty="0">
                <a:latin typeface="ＭＳ ゴシック" panose="020B0609070205080204" pitchFamily="49" charset="-128"/>
                <a:ea typeface="ＭＳ ゴシック" panose="020B0609070205080204" pitchFamily="49" charset="-128"/>
              </a:rPr>
              <a:t>10</a:t>
            </a:r>
            <a:r>
              <a:rPr lang="ja-JP" altLang="ja-JP" sz="3600" dirty="0">
                <a:latin typeface="ＭＳ ゴシック" panose="020B0609070205080204" pitchFamily="49" charset="-128"/>
                <a:ea typeface="ＭＳ ゴシック" panose="020B0609070205080204" pitchFamily="49" charset="-128"/>
              </a:rPr>
              <a:t>歳以降</a:t>
            </a:r>
            <a:r>
              <a:rPr lang="ja-JP" altLang="ja-JP" sz="3600" dirty="0" smtClean="0">
                <a:latin typeface="ＭＳ ゴシック" panose="020B0609070205080204" pitchFamily="49" charset="-128"/>
                <a:ea typeface="ＭＳ ゴシック" panose="020B0609070205080204" pitchFamily="49" charset="-128"/>
              </a:rPr>
              <a:t>の</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運動</a:t>
            </a:r>
            <a:r>
              <a:rPr lang="ja-JP" altLang="ja-JP" sz="3600" dirty="0">
                <a:latin typeface="ＭＳ ゴシック" panose="020B0609070205080204" pitchFamily="49" charset="-128"/>
                <a:ea typeface="ＭＳ ゴシック" panose="020B0609070205080204" pitchFamily="49" charset="-128"/>
              </a:rPr>
              <a:t>能力の</a:t>
            </a:r>
            <a:r>
              <a:rPr lang="ja-JP" altLang="ja-JP" sz="3600" dirty="0" smtClean="0">
                <a:latin typeface="ＭＳ ゴシック" panose="020B0609070205080204" pitchFamily="49" charset="-128"/>
                <a:ea typeface="ＭＳ ゴシック" panose="020B0609070205080204" pitchFamily="49" charset="-128"/>
              </a:rPr>
              <a:t>高い子ども</a:t>
            </a:r>
            <a:r>
              <a:rPr lang="ja-JP" altLang="ja-JP" sz="3600" dirty="0">
                <a:latin typeface="ＭＳ ゴシック" panose="020B0609070205080204" pitchFamily="49" charset="-128"/>
                <a:ea typeface="ＭＳ ゴシック" panose="020B0609070205080204" pitchFamily="49" charset="-128"/>
              </a:rPr>
              <a:t>に</a:t>
            </a:r>
            <a:r>
              <a:rPr lang="ja-JP" altLang="ja-JP" sz="3600" dirty="0" smtClean="0">
                <a:latin typeface="ＭＳ ゴシック" panose="020B0609070205080204" pitchFamily="49" charset="-128"/>
                <a:ea typeface="ＭＳ ゴシック" panose="020B0609070205080204" pitchFamily="49" charset="-128"/>
              </a:rPr>
              <a:t>多い</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不適切</a:t>
            </a:r>
            <a:r>
              <a:rPr lang="ja-JP" altLang="ja-JP" sz="3600" dirty="0">
                <a:latin typeface="ＭＳ ゴシック" panose="020B0609070205080204" pitchFamily="49" charset="-128"/>
                <a:ea typeface="ＭＳ ゴシック" panose="020B0609070205080204" pitchFamily="49" charset="-128"/>
              </a:rPr>
              <a:t>な</a:t>
            </a:r>
            <a:r>
              <a:rPr lang="ja-JP" altLang="ja-JP" sz="3600" dirty="0" smtClean="0">
                <a:latin typeface="ＭＳ ゴシック" panose="020B0609070205080204" pitchFamily="49" charset="-128"/>
                <a:ea typeface="ＭＳ ゴシック" panose="020B0609070205080204" pitchFamily="49" charset="-128"/>
              </a:rPr>
              <a:t>トレーニング</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不適切</a:t>
            </a:r>
            <a:r>
              <a:rPr lang="ja-JP" altLang="ja-JP" sz="3600" dirty="0">
                <a:latin typeface="ＭＳ ゴシック" panose="020B0609070205080204" pitchFamily="49" charset="-128"/>
                <a:ea typeface="ＭＳ ゴシック" panose="020B0609070205080204" pitchFamily="49" charset="-128"/>
              </a:rPr>
              <a:t>な食生活 により発症</a:t>
            </a:r>
            <a:r>
              <a:rPr lang="ja-JP" altLang="ja-JP" sz="3600" dirty="0" smtClean="0">
                <a:latin typeface="ＭＳ ゴシック" panose="020B0609070205080204" pitchFamily="49" charset="-128"/>
                <a:ea typeface="ＭＳ ゴシック" panose="020B0609070205080204" pitchFamily="49" charset="-128"/>
              </a:rPr>
              <a:t>しやすい</a:t>
            </a:r>
            <a:r>
              <a:rPr lang="ja-JP" altLang="en-US" sz="3600" dirty="0" smtClean="0">
                <a:latin typeface="ＭＳ ゴシック" panose="020B0609070205080204" pitchFamily="49" charset="-128"/>
                <a:ea typeface="ＭＳ ゴシック" panose="020B0609070205080204" pitchFamily="49" charset="-128"/>
              </a:rPr>
              <a:t>。</a:t>
            </a:r>
            <a:endParaRPr lang="en-US" altLang="ja-JP" sz="3600" dirty="0" smtClean="0">
              <a:latin typeface="ＭＳ ゴシック" panose="020B0609070205080204" pitchFamily="49" charset="-128"/>
              <a:ea typeface="ＭＳ ゴシック" panose="020B0609070205080204" pitchFamily="49" charset="-128"/>
            </a:endParaRPr>
          </a:p>
          <a:p>
            <a:pPr marL="0" indent="0">
              <a:buNone/>
            </a:pPr>
            <a:r>
              <a:rPr lang="ja-JP" altLang="en-US" sz="3600" dirty="0" smtClean="0">
                <a:latin typeface="ＭＳ ゴシック" panose="020B0609070205080204" pitchFamily="49" charset="-128"/>
                <a:ea typeface="ＭＳ ゴシック" panose="020B0609070205080204" pitchFamily="49" charset="-128"/>
              </a:rPr>
              <a:t>　</a:t>
            </a:r>
            <a:r>
              <a:rPr lang="ja-JP" altLang="ja-JP" sz="3600" dirty="0" smtClean="0">
                <a:latin typeface="ＭＳ ゴシック" panose="020B0609070205080204" pitchFamily="49" charset="-128"/>
                <a:ea typeface="ＭＳ ゴシック" panose="020B0609070205080204" pitchFamily="49" charset="-128"/>
              </a:rPr>
              <a:t>摂食異常</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月経異常</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smtClean="0">
                <a:latin typeface="ＭＳ ゴシック" panose="020B0609070205080204" pitchFamily="49" charset="-128"/>
                <a:ea typeface="ＭＳ ゴシック" panose="020B0609070205080204" pitchFamily="49" charset="-128"/>
              </a:rPr>
              <a:t>骨粗鬆症</a:t>
            </a:r>
            <a:r>
              <a:rPr lang="ja-JP" altLang="ja-JP" sz="3600" dirty="0">
                <a:latin typeface="ＭＳ ゴシック" panose="020B0609070205080204" pitchFamily="49" charset="-128"/>
                <a:ea typeface="ＭＳ ゴシック" panose="020B0609070205080204" pitchFamily="49" charset="-128"/>
              </a:rPr>
              <a:t>を伴うことが</a:t>
            </a:r>
            <a:r>
              <a:rPr lang="ja-JP" altLang="ja-JP" sz="3600" dirty="0" smtClean="0">
                <a:latin typeface="ＭＳ ゴシック" panose="020B0609070205080204" pitchFamily="49" charset="-128"/>
                <a:ea typeface="ＭＳ ゴシック" panose="020B0609070205080204" pitchFamily="49" charset="-128"/>
              </a:rPr>
              <a:t>あり</a:t>
            </a:r>
            <a:r>
              <a:rPr lang="ja-JP" altLang="en-US" sz="3600" dirty="0" smtClean="0">
                <a:latin typeface="ＭＳ ゴシック" panose="020B0609070205080204" pitchFamily="49" charset="-128"/>
                <a:ea typeface="ＭＳ ゴシック" panose="020B0609070205080204" pitchFamily="49" charset="-128"/>
              </a:rPr>
              <a:t>、</a:t>
            </a:r>
            <a:r>
              <a:rPr lang="ja-JP" altLang="ja-JP" sz="3600" dirty="0" err="1" smtClean="0">
                <a:latin typeface="ＭＳ ゴシック" panose="020B0609070205080204" pitchFamily="49" charset="-128"/>
                <a:ea typeface="ＭＳ ゴシック" panose="020B0609070205080204" pitchFamily="49" charset="-128"/>
              </a:rPr>
              <a:t>こ</a:t>
            </a:r>
            <a:endParaRPr lang="en-US" altLang="ja-JP" sz="3600" dirty="0" smtClean="0">
              <a:latin typeface="ＭＳ ゴシック" panose="020B0609070205080204" pitchFamily="49" charset="-128"/>
              <a:ea typeface="ＭＳ ゴシック" panose="020B0609070205080204" pitchFamily="49" charset="-128"/>
            </a:endParaRPr>
          </a:p>
          <a:p>
            <a:pPr marL="0" indent="0">
              <a:buNone/>
            </a:pPr>
            <a:r>
              <a:rPr lang="ja-JP" altLang="en-US" sz="3600" dirty="0">
                <a:latin typeface="ＭＳ ゴシック" panose="020B0609070205080204" pitchFamily="49" charset="-128"/>
                <a:ea typeface="ＭＳ ゴシック" panose="020B0609070205080204" pitchFamily="49" charset="-128"/>
              </a:rPr>
              <a:t>　</a:t>
            </a:r>
            <a:r>
              <a:rPr lang="ja-JP" altLang="ja-JP" sz="3600" dirty="0" smtClean="0">
                <a:latin typeface="ＭＳ ゴシック" panose="020B0609070205080204" pitchFamily="49" charset="-128"/>
                <a:ea typeface="ＭＳ ゴシック" panose="020B0609070205080204" pitchFamily="49" charset="-128"/>
              </a:rPr>
              <a:t>れを「女性競技者の三徴」という</a:t>
            </a:r>
            <a:r>
              <a:rPr lang="ja-JP" altLang="en-US" sz="3600" dirty="0" smtClean="0">
                <a:latin typeface="ＭＳ ゴシック" panose="020B0609070205080204" pitchFamily="49" charset="-128"/>
                <a:ea typeface="ＭＳ ゴシック" panose="020B0609070205080204" pitchFamily="49" charset="-128"/>
              </a:rPr>
              <a:t>。</a:t>
            </a:r>
            <a:endParaRPr lang="en-US" altLang="ja-JP" sz="3600" dirty="0" smtClean="0">
              <a:latin typeface="ＭＳ ゴシック" panose="020B0609070205080204" pitchFamily="49" charset="-128"/>
              <a:ea typeface="ＭＳ ゴシック" panose="020B0609070205080204" pitchFamily="49" charset="-128"/>
            </a:endParaRPr>
          </a:p>
          <a:p>
            <a:pPr marL="0" indent="0">
              <a:buNone/>
            </a:pPr>
            <a:endParaRPr lang="en-US" altLang="ja-JP" sz="3600" dirty="0">
              <a:latin typeface="ＭＳ ゴシック" panose="020B0609070205080204" pitchFamily="49" charset="-128"/>
              <a:ea typeface="ＭＳ ゴシック" panose="020B0609070205080204" pitchFamily="49" charset="-128"/>
            </a:endParaRPr>
          </a:p>
          <a:p>
            <a:pPr marL="0" indent="0">
              <a:buNone/>
            </a:pPr>
            <a:r>
              <a:rPr lang="ja-JP" altLang="en-US" sz="3600" dirty="0" smtClean="0">
                <a:latin typeface="ＭＳ ゴシック" panose="020B0609070205080204" pitchFamily="49" charset="-128"/>
                <a:ea typeface="ＭＳ ゴシック" panose="020B0609070205080204" pitchFamily="49" charset="-128"/>
              </a:rPr>
              <a:t>　</a:t>
            </a:r>
            <a:endParaRPr lang="ja-JP" altLang="en-US" sz="3600" dirty="0">
              <a:latin typeface="ＭＳ ゴシック" panose="020B0609070205080204" pitchFamily="49" charset="-128"/>
              <a:ea typeface="ＭＳ ゴシック" panose="020B0609070205080204" pitchFamily="49"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8320" y="5415501"/>
            <a:ext cx="304800" cy="304800"/>
          </a:xfrm>
          <a:prstGeom prst="rect">
            <a:avLst/>
          </a:prstGeom>
        </p:spPr>
      </p:pic>
      <p:pic>
        <p:nvPicPr>
          <p:cNvPr id="5" name="オーディオ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122213065"/>
      </p:ext>
    </p:extLst>
  </p:cSld>
  <p:clrMapOvr>
    <a:masterClrMapping/>
  </p:clrMapOvr>
  <mc:AlternateContent xmlns:mc="http://schemas.openxmlformats.org/markup-compatibility/2006">
    <mc:Choice xmlns:p14="http://schemas.microsoft.com/office/powerpoint/2010/main" Requires="p14">
      <p:transition spd="slow" p14:dur="2000" advTm="60661"/>
    </mc:Choice>
    <mc:Fallback>
      <p:transition spd="slow" advTm="6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6185"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022" objId="4"/>
        <p14:stopEvt time="60228" objId="4"/>
      </p14:showEvtLst>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688</Words>
  <Application>Microsoft Office PowerPoint</Application>
  <PresentationFormat>ワイド画面</PresentationFormat>
  <Paragraphs>110</Paragraphs>
  <Slides>6</Slides>
  <Notes>0</Notes>
  <HiddenSlides>0</HiddenSlides>
  <MMClips>13</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6</vt:i4>
      </vt:variant>
    </vt:vector>
  </HeadingPairs>
  <TitlesOfParts>
    <vt:vector size="11" baseType="lpstr">
      <vt:lpstr>ＭＳ ゴシック</vt:lpstr>
      <vt:lpstr>游ゴシック</vt:lpstr>
      <vt:lpstr>游ゴシック Light</vt:lpstr>
      <vt:lpstr>Arial</vt:lpstr>
      <vt:lpstr>Office テーマ</vt:lpstr>
      <vt:lpstr>児童・生徒の突然死　 　　　　　　　2017年日本スポーツ振興センター</vt:lpstr>
      <vt:lpstr>小児にみられるスポーツに関連した突然死をおこしうる心疾患</vt:lpstr>
      <vt:lpstr>突然死の予防</vt:lpstr>
      <vt:lpstr>心臓振盪</vt:lpstr>
      <vt:lpstr>スポーツとアレルギー</vt:lpstr>
      <vt:lpstr>子どもの慢性の内科的障害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児童・せ</dc:title>
  <dc:creator>宮川　三平</dc:creator>
  <cp:lastModifiedBy>宮川　三平</cp:lastModifiedBy>
  <cp:revision>19</cp:revision>
  <dcterms:created xsi:type="dcterms:W3CDTF">2020-09-27T01:08:43Z</dcterms:created>
  <dcterms:modified xsi:type="dcterms:W3CDTF">2020-09-27T05:56:54Z</dcterms:modified>
</cp:coreProperties>
</file>