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4"/>
  </p:sldMasterIdLst>
  <p:sldIdLst>
    <p:sldId id="256" r:id="rId5"/>
    <p:sldId id="257" r:id="rId6"/>
    <p:sldId id="258" r:id="rId7"/>
    <p:sldId id="259" r:id="rId8"/>
    <p:sldId id="260" r:id="rId9"/>
    <p:sldId id="267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08E294-8DCD-44E9-ADB8-D3FED49FC4DB}" v="2" dt="2023-11-30T04:29:45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三平 宮川" userId="1690ca559faca767" providerId="LiveId" clId="{1208E294-8DCD-44E9-ADB8-D3FED49FC4DB}"/>
    <pc:docChg chg="undo custSel addSld modSld sldOrd">
      <pc:chgData name="三平 宮川" userId="1690ca559faca767" providerId="LiveId" clId="{1208E294-8DCD-44E9-ADB8-D3FED49FC4DB}" dt="2023-11-30T04:46:42.486" v="981" actId="14100"/>
      <pc:docMkLst>
        <pc:docMk/>
      </pc:docMkLst>
      <pc:sldChg chg="modSp mod">
        <pc:chgData name="三平 宮川" userId="1690ca559faca767" providerId="LiveId" clId="{1208E294-8DCD-44E9-ADB8-D3FED49FC4DB}" dt="2023-11-30T04:36:12.635" v="866" actId="27636"/>
        <pc:sldMkLst>
          <pc:docMk/>
          <pc:sldMk cId="4167047438" sldId="257"/>
        </pc:sldMkLst>
        <pc:spChg chg="mod">
          <ac:chgData name="三平 宮川" userId="1690ca559faca767" providerId="LiveId" clId="{1208E294-8DCD-44E9-ADB8-D3FED49FC4DB}" dt="2023-11-30T04:36:12.635" v="866" actId="27636"/>
          <ac:spMkLst>
            <pc:docMk/>
            <pc:sldMk cId="4167047438" sldId="257"/>
            <ac:spMk id="34" creationId="{E595EBF3-C868-1653-ED4C-E7A2639A6E1C}"/>
          </ac:spMkLst>
        </pc:spChg>
      </pc:sldChg>
      <pc:sldChg chg="modSp mod">
        <pc:chgData name="三平 宮川" userId="1690ca559faca767" providerId="LiveId" clId="{1208E294-8DCD-44E9-ADB8-D3FED49FC4DB}" dt="2023-11-30T04:30:21.570" v="837" actId="20577"/>
        <pc:sldMkLst>
          <pc:docMk/>
          <pc:sldMk cId="1797607353" sldId="258"/>
        </pc:sldMkLst>
        <pc:spChg chg="mod">
          <ac:chgData name="三平 宮川" userId="1690ca559faca767" providerId="LiveId" clId="{1208E294-8DCD-44E9-ADB8-D3FED49FC4DB}" dt="2023-11-30T04:30:21.570" v="837" actId="20577"/>
          <ac:spMkLst>
            <pc:docMk/>
            <pc:sldMk cId="1797607353" sldId="258"/>
            <ac:spMk id="3" creationId="{9F4C9563-630B-49B9-95E9-A57D7DC1AF22}"/>
          </ac:spMkLst>
        </pc:spChg>
      </pc:sldChg>
      <pc:sldChg chg="modSp mod">
        <pc:chgData name="三平 宮川" userId="1690ca559faca767" providerId="LiveId" clId="{1208E294-8DCD-44E9-ADB8-D3FED49FC4DB}" dt="2023-11-30T04:36:28.118" v="867" actId="1076"/>
        <pc:sldMkLst>
          <pc:docMk/>
          <pc:sldMk cId="858054219" sldId="259"/>
        </pc:sldMkLst>
        <pc:spChg chg="mod">
          <ac:chgData name="三平 宮川" userId="1690ca559faca767" providerId="LiveId" clId="{1208E294-8DCD-44E9-ADB8-D3FED49FC4DB}" dt="2023-11-30T04:36:28.118" v="867" actId="1076"/>
          <ac:spMkLst>
            <pc:docMk/>
            <pc:sldMk cId="858054219" sldId="259"/>
            <ac:spMk id="2" creationId="{3F7D456D-E548-906C-9EB0-1AE1B3F76113}"/>
          </ac:spMkLst>
        </pc:spChg>
      </pc:sldChg>
      <pc:sldChg chg="ord">
        <pc:chgData name="三平 宮川" userId="1690ca559faca767" providerId="LiveId" clId="{1208E294-8DCD-44E9-ADB8-D3FED49FC4DB}" dt="2023-11-30T04:30:54.208" v="839"/>
        <pc:sldMkLst>
          <pc:docMk/>
          <pc:sldMk cId="410012760" sldId="260"/>
        </pc:sldMkLst>
      </pc:sldChg>
      <pc:sldChg chg="modSp mod">
        <pc:chgData name="三平 宮川" userId="1690ca559faca767" providerId="LiveId" clId="{1208E294-8DCD-44E9-ADB8-D3FED49FC4DB}" dt="2023-11-30T04:46:42.486" v="981" actId="14100"/>
        <pc:sldMkLst>
          <pc:docMk/>
          <pc:sldMk cId="2442178835" sldId="265"/>
        </pc:sldMkLst>
        <pc:spChg chg="mod">
          <ac:chgData name="三平 宮川" userId="1690ca559faca767" providerId="LiveId" clId="{1208E294-8DCD-44E9-ADB8-D3FED49FC4DB}" dt="2023-11-30T04:46:42.486" v="981" actId="14100"/>
          <ac:spMkLst>
            <pc:docMk/>
            <pc:sldMk cId="2442178835" sldId="265"/>
            <ac:spMk id="11" creationId="{CADE8990-F443-2DA3-E349-770A289D423F}"/>
          </ac:spMkLst>
        </pc:spChg>
      </pc:sldChg>
      <pc:sldChg chg="modSp new mod">
        <pc:chgData name="三平 宮川" userId="1690ca559faca767" providerId="LiveId" clId="{1208E294-8DCD-44E9-ADB8-D3FED49FC4DB}" dt="2023-11-30T04:13:21.658" v="564" actId="20577"/>
        <pc:sldMkLst>
          <pc:docMk/>
          <pc:sldMk cId="4234558428" sldId="267"/>
        </pc:sldMkLst>
        <pc:spChg chg="mod">
          <ac:chgData name="三平 宮川" userId="1690ca559faca767" providerId="LiveId" clId="{1208E294-8DCD-44E9-ADB8-D3FED49FC4DB}" dt="2023-11-30T04:10:34.339" v="556" actId="1076"/>
          <ac:spMkLst>
            <pc:docMk/>
            <pc:sldMk cId="4234558428" sldId="267"/>
            <ac:spMk id="2" creationId="{07A161EC-5E0E-7D5B-58CD-A7B7A3AB90D4}"/>
          </ac:spMkLst>
        </pc:spChg>
        <pc:spChg chg="mod">
          <ac:chgData name="三平 宮川" userId="1690ca559faca767" providerId="LiveId" clId="{1208E294-8DCD-44E9-ADB8-D3FED49FC4DB}" dt="2023-11-30T04:13:21.658" v="564" actId="20577"/>
          <ac:spMkLst>
            <pc:docMk/>
            <pc:sldMk cId="4234558428" sldId="267"/>
            <ac:spMk id="3" creationId="{2DF5C250-390A-F766-BCCA-2339FBB72A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04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4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3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6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57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6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8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9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8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6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11/30/2023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12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36" r:id="rId6"/>
    <p:sldLayoutId id="2147483732" r:id="rId7"/>
    <p:sldLayoutId id="2147483733" r:id="rId8"/>
    <p:sldLayoutId id="2147483734" r:id="rId9"/>
    <p:sldLayoutId id="2147483735" r:id="rId10"/>
    <p:sldLayoutId id="214748373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fe-science-edu.net/HTMLoutput/resp/%E3%82%B5%E3%83%BC%E3%83%95%E3%82%A1%E3%82%AF%E3%82%BF%E3%83%B3%E3%83%88%EF%BC%88%EF%BC%96%E7%B4%9A%EF%BC%89/%E5%91%BC%E5%90%B8/%E3%82%B5%E3%83%BC%E3%83%95%E3%82%A1%E3%82%AF%E3%82%BF%E3%83%B3%E3%83%88/%E3%82%B5%E3%83%BC%E3%83%95%E3%82%A1%E3%82%AF%E3%82%BF%E3%83%B3%E3%83%88%E3%81%AE%E4%BD%9C%E7%94%A8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E192E3E-68A9-4F36-936C-1C8D0B9EF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FCE46DFF-F12A-E5DE-7C53-614D1F52F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11" y="6504669"/>
            <a:ext cx="8888461" cy="70664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ja-JP" altLang="ja-JP" sz="4800" kern="100" dirty="0">
                <a:effectLst/>
                <a:latin typeface="Century" panose="020406040505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新生児の生理と異常</a:t>
            </a:r>
            <a:br>
              <a:rPr lang="ja-JP" altLang="ja-JP" sz="18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</a:br>
            <a:endParaRPr lang="en-US" altLang="ja-JP" sz="48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6" name="Picture 1" descr="ネオン 3D サークル アート">
            <a:extLst>
              <a:ext uri="{FF2B5EF4-FFF2-40B4-BE49-F238E27FC236}">
                <a16:creationId xmlns:a16="http://schemas.microsoft.com/office/drawing/2014/main" id="{295FA414-3370-6899-5BDF-1C82C5FAB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072" b="4873"/>
          <a:stretch/>
        </p:blipFill>
        <p:spPr>
          <a:xfrm>
            <a:off x="0" y="-4237"/>
            <a:ext cx="12192002" cy="514801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50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27389-D24E-B605-8D03-9D3C03AD1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087" y="-704696"/>
            <a:ext cx="9950103" cy="1507376"/>
          </a:xfrm>
        </p:spPr>
        <p:txBody>
          <a:bodyPr/>
          <a:lstStyle/>
          <a:p>
            <a:r>
              <a:rPr kumimoji="1" lang="ja-JP" altLang="en-US" dirty="0"/>
              <a:t>新生児マススクリーニング</a:t>
            </a:r>
          </a:p>
        </p:txBody>
      </p:sp>
      <p:pic>
        <p:nvPicPr>
          <p:cNvPr id="2050" name="Picture 2" descr="新生児マススクリーニングの手順">
            <a:extLst>
              <a:ext uri="{FF2B5EF4-FFF2-40B4-BE49-F238E27FC236}">
                <a16:creationId xmlns:a16="http://schemas.microsoft.com/office/drawing/2014/main" id="{C465A3B7-ABCF-1DFB-E204-C4B985905CC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689" y="695325"/>
            <a:ext cx="6019801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F31DAA4-BEE6-87D1-45A2-4C863FC9DD59}"/>
              </a:ext>
            </a:extLst>
          </p:cNvPr>
          <p:cNvSpPr txBox="1"/>
          <p:nvPr/>
        </p:nvSpPr>
        <p:spPr>
          <a:xfrm>
            <a:off x="0" y="6396708"/>
            <a:ext cx="659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https://www.nagasaki-clinic.com/mass_screening/</a:t>
            </a:r>
            <a:endParaRPr lang="ja-JP" altLang="en-US" dirty="0"/>
          </a:p>
        </p:txBody>
      </p:sp>
      <p:pic>
        <p:nvPicPr>
          <p:cNvPr id="2052" name="Picture 4" descr="画像">
            <a:extLst>
              <a:ext uri="{FF2B5EF4-FFF2-40B4-BE49-F238E27FC236}">
                <a16:creationId xmlns:a16="http://schemas.microsoft.com/office/drawing/2014/main" id="{F3C8A098-49EE-437D-1389-2030A0413F6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230" y="802681"/>
            <a:ext cx="6190770" cy="585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747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CBC54F7-B65F-DBD5-409E-D1A31CF1E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44" y="691563"/>
            <a:ext cx="12032556" cy="602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タイトル 10">
            <a:extLst>
              <a:ext uri="{FF2B5EF4-FFF2-40B4-BE49-F238E27FC236}">
                <a16:creationId xmlns:a16="http://schemas.microsoft.com/office/drawing/2014/main" id="{CADE8990-F443-2DA3-E349-770A289D4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54" y="-753688"/>
            <a:ext cx="11234057" cy="1507376"/>
          </a:xfrm>
        </p:spPr>
        <p:txBody>
          <a:bodyPr/>
          <a:lstStyle/>
          <a:p>
            <a:pPr algn="ctr"/>
            <a:r>
              <a:rPr lang="ja-JP" altLang="en-US" dirty="0"/>
              <a:t>母子感染</a:t>
            </a:r>
            <a:r>
              <a:rPr lang="ja-JP" altLang="en-US" sz="1800" dirty="0"/>
              <a:t>（出生後１～２時間以内に抗菌剤点眼：淋菌の予防　胎指には、抗菌作用あり）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2E166C43-0F46-F7FF-E28A-69E8C7068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949730"/>
            <a:ext cx="9950103" cy="4991100"/>
          </a:xfrm>
        </p:spPr>
        <p:txBody>
          <a:bodyPr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2178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2327AC-96E6-4B8A-3DC6-08F3E8984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469" y="-662692"/>
            <a:ext cx="9950103" cy="1507376"/>
          </a:xfrm>
        </p:spPr>
        <p:txBody>
          <a:bodyPr/>
          <a:lstStyle/>
          <a:p>
            <a:pPr algn="ctr"/>
            <a:r>
              <a:rPr lang="ja-JP" altLang="en-US" sz="36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母乳不足のサイン</a:t>
            </a:r>
            <a:endParaRPr kumimoji="1" lang="ja-JP" altLang="en-US" sz="36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CD015B-F8F5-4C6B-03BE-08D85F551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906" y="1313131"/>
            <a:ext cx="12069055" cy="3513514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1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．母乳をあげても機嫌がよくならずすぐに泣く</a:t>
            </a:r>
            <a:br>
              <a:rPr lang="ja-JP" altLang="en-US" sz="3200" dirty="0"/>
            </a:b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2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．いつまでも乳首に吸い付いて離さない</a:t>
            </a:r>
            <a:br>
              <a:rPr lang="ja-JP" altLang="en-US" sz="3200" dirty="0"/>
            </a:b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3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．お小水が</a:t>
            </a: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1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日に</a:t>
            </a: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5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回以下、あるいはお通じが数日出ない</a:t>
            </a:r>
            <a:br>
              <a:rPr lang="ja-JP" altLang="en-US" sz="3200" dirty="0"/>
            </a:b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4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．授乳と授乳の間隔が</a:t>
            </a: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1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時間くらいで短く、すぐにおっぱいを欲しがる</a:t>
            </a:r>
            <a:br>
              <a:rPr lang="ja-JP" altLang="en-US" sz="3200" dirty="0"/>
            </a:br>
            <a:r>
              <a:rPr lang="en-US" altLang="ja-JP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5</a:t>
            </a:r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．体重が増えない・増え方が遅い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5284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0901EA4-6CA0-4A64-939C-F76E88D15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D59B081-9380-C692-B946-18FB2E03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018" y="163482"/>
            <a:ext cx="5224982" cy="1507375"/>
          </a:xfrm>
        </p:spPr>
        <p:txBody>
          <a:bodyPr>
            <a:normAutofit/>
          </a:bodyPr>
          <a:lstStyle/>
          <a:p>
            <a:r>
              <a:rPr lang="ja-JP" altLang="ja-JP" kern="100" dirty="0">
                <a:effectLst/>
                <a:ea typeface="メイリオ" panose="020B0604030504040204" pitchFamily="50" charset="-128"/>
                <a:cs typeface="Times New Roman" panose="02020603050405020304" pitchFamily="18" charset="0"/>
              </a:rPr>
              <a:t>早期新生児の生理的経過</a:t>
            </a:r>
            <a:endParaRPr kumimoji="1" lang="ja-JP" altLang="en-US" dirty="0"/>
          </a:p>
        </p:txBody>
      </p:sp>
      <p:sp>
        <p:nvSpPr>
          <p:cNvPr id="34" name="コンテンツ プレースホルダー 2">
            <a:extLst>
              <a:ext uri="{FF2B5EF4-FFF2-40B4-BE49-F238E27FC236}">
                <a16:creationId xmlns:a16="http://schemas.microsoft.com/office/drawing/2014/main" id="{E595EBF3-C868-1653-ED4C-E7A2639A6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7316"/>
            <a:ext cx="6967018" cy="3513514"/>
          </a:xfrm>
        </p:spPr>
        <p:txBody>
          <a:bodyPr>
            <a:normAutofit fontScale="77500" lnSpcReduction="20000"/>
          </a:bodyPr>
          <a:lstStyle/>
          <a:p>
            <a:r>
              <a:rPr lang="ja-JP" altLang="en-US" sz="2400" dirty="0"/>
              <a:t>生理的体重減少：</a:t>
            </a:r>
            <a:r>
              <a:rPr lang="en-US" altLang="ja-JP" sz="2400" dirty="0"/>
              <a:t> in(</a:t>
            </a:r>
            <a:r>
              <a:rPr lang="ja-JP" altLang="en-US" sz="2400" dirty="0"/>
              <a:t>哺乳量）</a:t>
            </a:r>
            <a:r>
              <a:rPr lang="en-US" altLang="ja-JP" sz="2400" dirty="0"/>
              <a:t>&lt;out</a:t>
            </a:r>
            <a:r>
              <a:rPr lang="ja-JP" altLang="en-US" sz="2400" dirty="0"/>
              <a:t>（お小水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　　　、お通じ）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　　出生後数日より体重の４～１０％未満　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　　</a:t>
            </a:r>
            <a:r>
              <a:rPr lang="en-US" altLang="ja-JP" sz="2400" dirty="0"/>
              <a:t>1</a:t>
            </a:r>
            <a:r>
              <a:rPr lang="ja-JP" altLang="en-US" sz="2400" dirty="0"/>
              <a:t>週間で元に戻ります</a:t>
            </a:r>
            <a:endParaRPr lang="en-US" altLang="ja-JP" sz="2400" dirty="0"/>
          </a:p>
          <a:p>
            <a:pPr marL="0" indent="0">
              <a:buNone/>
            </a:pPr>
            <a:endParaRPr lang="en-US" altLang="ja-JP" sz="2400" dirty="0"/>
          </a:p>
          <a:p>
            <a:r>
              <a:rPr lang="ja-JP" altLang="en-US" sz="2400" dirty="0"/>
              <a:t>生理的黄疸：多血➡溶血➡出生後数日で、始まり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　４～</a:t>
            </a:r>
            <a:r>
              <a:rPr lang="en-US" altLang="ja-JP" sz="2400" dirty="0"/>
              <a:t>5</a:t>
            </a:r>
            <a:r>
              <a:rPr lang="ja-JP" altLang="en-US" sz="2400" dirty="0"/>
              <a:t>日がピーク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（</a:t>
            </a:r>
            <a:r>
              <a:rPr lang="ja-JP" altLang="en-US" sz="2400" b="0" i="0" dirty="0">
                <a:solidFill>
                  <a:srgbClr val="040C28"/>
                </a:solidFill>
                <a:effectLst/>
                <a:latin typeface="Google Sans"/>
              </a:rPr>
              <a:t>顔面から始まり胸部，腰部，四肢末端へと広がります）</a:t>
            </a:r>
            <a:endParaRPr lang="en-US" altLang="ja-JP" sz="2400" dirty="0"/>
          </a:p>
          <a:p>
            <a:pPr marL="0" indent="0">
              <a:buNone/>
            </a:pPr>
            <a:endParaRPr lang="en-US" altLang="ja-JP" sz="2400" dirty="0"/>
          </a:p>
          <a:p>
            <a:endParaRPr lang="en-US" altLang="ja-JP" sz="200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E3B2BA1-50FC-4574-838F-AB0B5B93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3268" y="3431554"/>
            <a:ext cx="3488732" cy="3432751"/>
          </a:xfrm>
          <a:custGeom>
            <a:avLst/>
            <a:gdLst>
              <a:gd name="connsiteX0" fmla="*/ 3488731 w 3488732"/>
              <a:gd name="connsiteY0" fmla="*/ 0 h 3432751"/>
              <a:gd name="connsiteX1" fmla="*/ 3488732 w 3488732"/>
              <a:gd name="connsiteY1" fmla="*/ 0 h 3432751"/>
              <a:gd name="connsiteX2" fmla="*/ 3488732 w 3488732"/>
              <a:gd name="connsiteY2" fmla="*/ 3432751 h 3432751"/>
              <a:gd name="connsiteX3" fmla="*/ 0 w 3488732"/>
              <a:gd name="connsiteY3" fmla="*/ 3432751 h 3432751"/>
              <a:gd name="connsiteX4" fmla="*/ 0 w 3488732"/>
              <a:gd name="connsiteY4" fmla="*/ 3431630 h 3432751"/>
              <a:gd name="connsiteX5" fmla="*/ 80 w 3488732"/>
              <a:gd name="connsiteY5" fmla="*/ 3431628 h 3432751"/>
              <a:gd name="connsiteX6" fmla="*/ 7516 w 3488732"/>
              <a:gd name="connsiteY6" fmla="*/ 3431628 h 3432751"/>
              <a:gd name="connsiteX7" fmla="*/ 7516 w 3488732"/>
              <a:gd name="connsiteY7" fmla="*/ 3431443 h 3432751"/>
              <a:gd name="connsiteX8" fmla="*/ 179530 w 3488732"/>
              <a:gd name="connsiteY8" fmla="*/ 3427154 h 3432751"/>
              <a:gd name="connsiteX9" fmla="*/ 3484471 w 3488732"/>
              <a:gd name="connsiteY9" fmla="*/ 162232 h 3432751"/>
              <a:gd name="connsiteX10" fmla="*/ 3488328 w 3488732"/>
              <a:gd name="connsiteY10" fmla="*/ 6924 h 3432751"/>
              <a:gd name="connsiteX11" fmla="*/ 3488731 w 3488732"/>
              <a:gd name="connsiteY11" fmla="*/ 6924 h 343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88732" h="3432751">
                <a:moveTo>
                  <a:pt x="3488731" y="0"/>
                </a:moveTo>
                <a:lnTo>
                  <a:pt x="3488732" y="0"/>
                </a:lnTo>
                <a:lnTo>
                  <a:pt x="3488732" y="3432751"/>
                </a:lnTo>
                <a:lnTo>
                  <a:pt x="0" y="3432751"/>
                </a:lnTo>
                <a:lnTo>
                  <a:pt x="0" y="3431630"/>
                </a:lnTo>
                <a:lnTo>
                  <a:pt x="80" y="3431628"/>
                </a:lnTo>
                <a:lnTo>
                  <a:pt x="7516" y="3431628"/>
                </a:lnTo>
                <a:lnTo>
                  <a:pt x="7516" y="3431443"/>
                </a:lnTo>
                <a:lnTo>
                  <a:pt x="179530" y="3427154"/>
                </a:lnTo>
                <a:cubicBezTo>
                  <a:pt x="1965266" y="3337873"/>
                  <a:pt x="3396747" y="1924247"/>
                  <a:pt x="3484471" y="162232"/>
                </a:cubicBezTo>
                <a:lnTo>
                  <a:pt x="3488328" y="6924"/>
                </a:lnTo>
                <a:lnTo>
                  <a:pt x="3488731" y="692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8" name="Picture 17" descr="ドキュメント内のグラフとペン">
            <a:extLst>
              <a:ext uri="{FF2B5EF4-FFF2-40B4-BE49-F238E27FC236}">
                <a16:creationId xmlns:a16="http://schemas.microsoft.com/office/drawing/2014/main" id="{2E8F9F2A-AA69-9C8A-AB1C-83E01A408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52" r="17732" b="1"/>
          <a:stretch/>
        </p:blipFill>
        <p:spPr>
          <a:xfrm>
            <a:off x="6967018" y="10"/>
            <a:ext cx="5224982" cy="6863174"/>
          </a:xfrm>
          <a:custGeom>
            <a:avLst/>
            <a:gdLst/>
            <a:ahLst/>
            <a:cxnLst/>
            <a:rect l="l" t="t" r="r" b="b"/>
            <a:pathLst>
              <a:path w="5224982" h="6846790">
                <a:moveTo>
                  <a:pt x="0" y="0"/>
                </a:moveTo>
                <a:lnTo>
                  <a:pt x="5224981" y="0"/>
                </a:lnTo>
                <a:lnTo>
                  <a:pt x="5224981" y="3414038"/>
                </a:lnTo>
                <a:lnTo>
                  <a:pt x="5224982" y="3414038"/>
                </a:lnTo>
                <a:lnTo>
                  <a:pt x="5224981" y="3414080"/>
                </a:lnTo>
                <a:lnTo>
                  <a:pt x="5224981" y="3430264"/>
                </a:lnTo>
                <a:lnTo>
                  <a:pt x="5224578" y="3430264"/>
                </a:lnTo>
                <a:lnTo>
                  <a:pt x="5220721" y="3585201"/>
                </a:lnTo>
                <a:cubicBezTo>
                  <a:pt x="5132997" y="5343007"/>
                  <a:pt x="3701516" y="6753257"/>
                  <a:pt x="1915780" y="6842324"/>
                </a:cubicBezTo>
                <a:lnTo>
                  <a:pt x="1743766" y="6846603"/>
                </a:lnTo>
                <a:lnTo>
                  <a:pt x="1743766" y="6846788"/>
                </a:lnTo>
                <a:lnTo>
                  <a:pt x="1736330" y="6846788"/>
                </a:lnTo>
                <a:lnTo>
                  <a:pt x="1736250" y="6846790"/>
                </a:lnTo>
                <a:lnTo>
                  <a:pt x="1736250" y="6846788"/>
                </a:lnTo>
                <a:lnTo>
                  <a:pt x="0" y="68467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704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DD4BEF-C4E0-E497-1FD2-878AF0371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840" y="-309227"/>
            <a:ext cx="9950103" cy="1507376"/>
          </a:xfrm>
        </p:spPr>
        <p:txBody>
          <a:bodyPr/>
          <a:lstStyle/>
          <a:p>
            <a:pPr algn="ctr"/>
            <a:r>
              <a:rPr kumimoji="1" lang="ja-JP" altLang="en-US" dirty="0"/>
              <a:t>早産児　と低出生体重児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4C9563-630B-49B9-95E9-A57D7DC1A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785" y="2427316"/>
            <a:ext cx="11992215" cy="3513514"/>
          </a:xfrm>
        </p:spPr>
        <p:txBody>
          <a:bodyPr/>
          <a:lstStyle/>
          <a:p>
            <a:r>
              <a:rPr kumimoji="1" lang="ja-JP" altLang="en-US" dirty="0"/>
              <a:t>早産児：在胎</a:t>
            </a:r>
            <a:r>
              <a:rPr kumimoji="1" lang="en-US" altLang="ja-JP" dirty="0"/>
              <a:t>22</a:t>
            </a:r>
            <a:r>
              <a:rPr kumimoji="1" lang="ja-JP" altLang="en-US" dirty="0"/>
              <a:t>週</a:t>
            </a:r>
            <a:r>
              <a:rPr kumimoji="1" lang="en-US" altLang="ja-JP" dirty="0"/>
              <a:t>0</a:t>
            </a:r>
            <a:r>
              <a:rPr kumimoji="1" lang="ja-JP" altLang="en-US" dirty="0"/>
              <a:t>日～</a:t>
            </a:r>
            <a:r>
              <a:rPr kumimoji="1" lang="en-US" altLang="ja-JP" dirty="0"/>
              <a:t>36</a:t>
            </a:r>
            <a:r>
              <a:rPr kumimoji="1" lang="ja-JP" altLang="en-US" dirty="0"/>
              <a:t>週</a:t>
            </a:r>
            <a:r>
              <a:rPr kumimoji="1" lang="en-US" altLang="ja-JP" dirty="0"/>
              <a:t>6</a:t>
            </a:r>
            <a:r>
              <a:rPr kumimoji="1" lang="ja-JP" altLang="en-US" dirty="0"/>
              <a:t>日にて出生：サーファクタント（表面活性物質）が足らない➡肺の拡張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                                                      </a:t>
            </a:r>
            <a:r>
              <a:rPr kumimoji="1" lang="ja-JP" altLang="en-US" dirty="0"/>
              <a:t>不全（新生児呼吸窮迫症候群）をおこしやすい</a:t>
            </a:r>
            <a:endParaRPr kumimoji="1" lang="en-US" altLang="ja-JP" dirty="0"/>
          </a:p>
          <a:p>
            <a:r>
              <a:rPr kumimoji="1" lang="ja-JP" altLang="en-US" dirty="0"/>
              <a:t>低出生体重児</a:t>
            </a:r>
            <a:r>
              <a:rPr kumimoji="1" lang="en-US" altLang="ja-JP" dirty="0"/>
              <a:t>:</a:t>
            </a:r>
            <a:endParaRPr kumimoji="1" lang="en-US" altLang="ja-JP" u="sng" dirty="0"/>
          </a:p>
          <a:p>
            <a:pPr marL="0" indent="0">
              <a:buNone/>
            </a:pPr>
            <a:r>
              <a:rPr kumimoji="1" lang="en-US" altLang="ja-JP" dirty="0"/>
              <a:t>             </a:t>
            </a:r>
            <a:r>
              <a:rPr kumimoji="1" lang="ja-JP" altLang="en-US" dirty="0"/>
              <a:t>出生時体重</a:t>
            </a:r>
            <a:r>
              <a:rPr kumimoji="1" lang="en-US" altLang="ja-JP" dirty="0"/>
              <a:t>2,500</a:t>
            </a:r>
            <a:r>
              <a:rPr kumimoji="1" lang="ja-JP" altLang="en-US" dirty="0"/>
              <a:t>ｇ未満　極低出生体重児：</a:t>
            </a:r>
            <a:r>
              <a:rPr kumimoji="1" lang="en-US" altLang="ja-JP" dirty="0"/>
              <a:t>1,500g</a:t>
            </a:r>
            <a:r>
              <a:rPr kumimoji="1" lang="ja-JP" altLang="en-US" dirty="0"/>
              <a:t>未満　 超低出生体重児　</a:t>
            </a:r>
            <a:r>
              <a:rPr kumimoji="1" lang="en-US" altLang="ja-JP" dirty="0"/>
              <a:t>1,000g</a:t>
            </a:r>
            <a:r>
              <a:rPr kumimoji="1" lang="ja-JP" altLang="en-US" dirty="0"/>
              <a:t>未満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</a:t>
            </a:r>
            <a:r>
              <a:rPr kumimoji="1" lang="ja-JP" altLang="en-US" b="1" u="sng" dirty="0"/>
              <a:t>高ビリルビン血症</a:t>
            </a:r>
            <a:r>
              <a:rPr kumimoji="1" lang="ja-JP" altLang="en-US" u="sng" dirty="0"/>
              <a:t>おこしやすい　体重当たりの体表面積が、大きい⇒</a:t>
            </a:r>
            <a:r>
              <a:rPr kumimoji="1" lang="ja-JP" altLang="en-US" b="1" u="sng" dirty="0"/>
              <a:t>低体温</a:t>
            </a:r>
            <a:r>
              <a:rPr kumimoji="1" lang="ja-JP" altLang="en-US" u="sng" dirty="0"/>
              <a:t>　</a:t>
            </a:r>
            <a:r>
              <a:rPr kumimoji="1" lang="ja-JP" altLang="en-US" b="1" u="sng" dirty="0"/>
              <a:t>低血糖</a:t>
            </a:r>
            <a:r>
              <a:rPr kumimoji="1" lang="ja-JP" altLang="en-US" dirty="0"/>
              <a:t>　　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従って、清拭は、暖かいタオルで（体表面積が正常児に比して　熱放散が多い＝低体温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となりやすいため）</a:t>
            </a:r>
          </a:p>
        </p:txBody>
      </p:sp>
    </p:spTree>
    <p:extLst>
      <p:ext uri="{BB962C8B-B14F-4D97-AF65-F5344CB8AC3E}">
        <p14:creationId xmlns:p14="http://schemas.microsoft.com/office/powerpoint/2010/main" val="1797607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7D456D-E548-906C-9EB0-1AE1B3F76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98" y="-250076"/>
            <a:ext cx="9950103" cy="1507376"/>
          </a:xfrm>
        </p:spPr>
        <p:txBody>
          <a:bodyPr/>
          <a:lstStyle/>
          <a:p>
            <a:r>
              <a:rPr kumimoji="1" lang="ja-JP" altLang="en-US" dirty="0"/>
              <a:t>サーファクタント＝表面活性物質　在胎</a:t>
            </a:r>
            <a:r>
              <a:rPr kumimoji="1" lang="en-US" altLang="ja-JP" dirty="0"/>
              <a:t>3</a:t>
            </a:r>
            <a:r>
              <a:rPr kumimoji="1" lang="ja-JP" altLang="en-US" dirty="0"/>
              <a:t>５週頃から</a:t>
            </a:r>
            <a:r>
              <a:rPr kumimoji="1" lang="en-US" altLang="ja-JP" dirty="0"/>
              <a:t>Ⅱ</a:t>
            </a:r>
            <a:r>
              <a:rPr kumimoji="1" lang="ja-JP" altLang="en-US" dirty="0"/>
              <a:t>型肺胞上皮細胞で作られる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3B6EED-4BF5-4A3A-D347-D125824BB4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257300"/>
            <a:ext cx="11677650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536AC-514E-00FB-FE78-3ED5FFABA6DE}"/>
              </a:ext>
            </a:extLst>
          </p:cNvPr>
          <p:cNvSpPr txBox="1"/>
          <p:nvPr/>
        </p:nvSpPr>
        <p:spPr>
          <a:xfrm>
            <a:off x="742789" y="576891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呼吸</a:t>
            </a:r>
            <a:r>
              <a:rPr lang="en-US" altLang="ja-JP" dirty="0">
                <a:hlinkClick r:id="rId3"/>
              </a:rPr>
              <a:t>/</a:t>
            </a:r>
            <a:r>
              <a:rPr lang="ja-JP" altLang="en-US" dirty="0">
                <a:hlinkClick r:id="rId3"/>
              </a:rPr>
              <a:t>サーファクタント</a:t>
            </a:r>
            <a:r>
              <a:rPr lang="en-US" altLang="ja-JP" dirty="0">
                <a:hlinkClick r:id="rId3"/>
              </a:rPr>
              <a:t>/</a:t>
            </a:r>
            <a:r>
              <a:rPr lang="ja-JP" altLang="en-US" dirty="0">
                <a:hlinkClick r:id="rId3"/>
              </a:rPr>
              <a:t>サーファクタントの作用 </a:t>
            </a:r>
            <a:r>
              <a:rPr lang="en-US" altLang="ja-JP" dirty="0">
                <a:hlinkClick r:id="rId3"/>
              </a:rPr>
              <a:t>(life-science-edu.net)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805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C17C13-19D0-40B3-1CF6-1930367FB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037" y="282443"/>
            <a:ext cx="10540897" cy="1507376"/>
          </a:xfrm>
        </p:spPr>
        <p:txBody>
          <a:bodyPr/>
          <a:lstStyle/>
          <a:p>
            <a:r>
              <a:rPr kumimoji="1" lang="ja-JP" altLang="en-US" dirty="0"/>
              <a:t>保育器内の温度　湿度（４０％以上）</a:t>
            </a:r>
            <a:br>
              <a:rPr kumimoji="1" lang="en-US" altLang="ja-JP" dirty="0"/>
            </a:br>
            <a:r>
              <a:rPr lang="ja-JP" altLang="en-US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ja-JP" altLang="en-US" sz="1600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（小川雄之亮、新生児の診察と検査、</a:t>
            </a:r>
            <a:r>
              <a:rPr lang="en-US" altLang="ja-JP" sz="1600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p.57</a:t>
            </a:r>
            <a:r>
              <a:rPr lang="ja-JP" altLang="en-US" sz="1600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、東京医学社、</a:t>
            </a:r>
            <a:r>
              <a:rPr lang="en-US" altLang="ja-JP" sz="1600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1989</a:t>
            </a:r>
            <a:r>
              <a:rPr lang="ja-JP" altLang="en-US" sz="1600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より改変）</a:t>
            </a:r>
            <a:endParaRPr kumimoji="1" lang="ja-JP" altLang="en-US" sz="1600" dirty="0"/>
          </a:p>
        </p:txBody>
      </p:sp>
      <p:pic>
        <p:nvPicPr>
          <p:cNvPr id="2050" name="Picture 2" descr="保育器内の温度">
            <a:extLst>
              <a:ext uri="{FF2B5EF4-FFF2-40B4-BE49-F238E27FC236}">
                <a16:creationId xmlns:a16="http://schemas.microsoft.com/office/drawing/2014/main" id="{EBB3A713-5053-218A-2925-236CC74EAB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5" y="1905640"/>
            <a:ext cx="11802675" cy="466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12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A161EC-5E0E-7D5B-58CD-A7B7A3AB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651" y="378426"/>
            <a:ext cx="9950103" cy="1507376"/>
          </a:xfrm>
        </p:spPr>
        <p:txBody>
          <a:bodyPr/>
          <a:lstStyle/>
          <a:p>
            <a:pPr algn="ctr"/>
            <a:r>
              <a:rPr kumimoji="1" lang="ja-JP" altLang="en-US" dirty="0"/>
              <a:t>新生児室の環境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F5C250-390A-F766-BCCA-2339FBB72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4" y="2427316"/>
            <a:ext cx="11730446" cy="3513514"/>
          </a:xfrm>
        </p:spPr>
        <p:txBody>
          <a:bodyPr/>
          <a:lstStyle/>
          <a:p>
            <a:r>
              <a:rPr kumimoji="1" lang="ja-JP" altLang="en-US" sz="3600" dirty="0"/>
              <a:t>温度：</a:t>
            </a:r>
            <a:r>
              <a:rPr kumimoji="1" lang="en-US" altLang="ja-JP" sz="3600" dirty="0"/>
              <a:t>24</a:t>
            </a:r>
            <a:r>
              <a:rPr kumimoji="1" lang="ja-JP" altLang="en-US" sz="3600" dirty="0"/>
              <a:t>℃～</a:t>
            </a:r>
            <a:r>
              <a:rPr kumimoji="1" lang="en-US" altLang="ja-JP" sz="3600" dirty="0"/>
              <a:t>26℃</a:t>
            </a:r>
          </a:p>
          <a:p>
            <a:r>
              <a:rPr kumimoji="1" lang="ja-JP" altLang="en-US" sz="3600" dirty="0"/>
              <a:t>湿度：</a:t>
            </a:r>
            <a:r>
              <a:rPr kumimoji="1" lang="en-US" altLang="ja-JP" sz="3600" dirty="0"/>
              <a:t>50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60</a:t>
            </a:r>
            <a:r>
              <a:rPr kumimoji="1" lang="ja-JP" altLang="en-US" sz="3600" dirty="0"/>
              <a:t>％</a:t>
            </a:r>
            <a:endParaRPr kumimoji="1" lang="en-US" altLang="ja-JP" sz="3600" dirty="0"/>
          </a:p>
          <a:p>
            <a:r>
              <a:rPr kumimoji="1" lang="ja-JP" altLang="en-US" sz="3600" dirty="0"/>
              <a:t>夜でも白色蛍光灯で</a:t>
            </a:r>
            <a:r>
              <a:rPr kumimoji="1" lang="en-US" altLang="ja-JP" sz="3600" dirty="0"/>
              <a:t>500</a:t>
            </a:r>
            <a:r>
              <a:rPr kumimoji="1" lang="ja-JP" altLang="en-US" sz="3600" dirty="0"/>
              <a:t>ルクス位の照明</a:t>
            </a:r>
            <a:endParaRPr kumimoji="1" lang="en-US" altLang="ja-JP" sz="3600" dirty="0"/>
          </a:p>
          <a:p>
            <a:r>
              <a:rPr kumimoji="1" lang="ja-JP" altLang="en-US" sz="3600" dirty="0"/>
              <a:t>コット間は、</a:t>
            </a:r>
            <a:r>
              <a:rPr kumimoji="1" lang="en-US" altLang="ja-JP" sz="3600" dirty="0"/>
              <a:t>60</a:t>
            </a:r>
            <a:r>
              <a:rPr kumimoji="1" lang="ja-JP" altLang="en-US" sz="3600" dirty="0"/>
              <a:t>ｃｍ以上空ける</a:t>
            </a:r>
          </a:p>
        </p:txBody>
      </p:sp>
    </p:spTree>
    <p:extLst>
      <p:ext uri="{BB962C8B-B14F-4D97-AF65-F5344CB8AC3E}">
        <p14:creationId xmlns:p14="http://schemas.microsoft.com/office/powerpoint/2010/main" val="4234558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EEE12F-DC28-A4C3-E716-887310F0D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30" y="-753688"/>
            <a:ext cx="9950103" cy="1507376"/>
          </a:xfrm>
        </p:spPr>
        <p:txBody>
          <a:bodyPr/>
          <a:lstStyle/>
          <a:p>
            <a:pPr algn="ctr"/>
            <a:r>
              <a:rPr kumimoji="1" lang="ja-JP" altLang="en-US" dirty="0"/>
              <a:t>新生児出血性疾患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B21261-5249-0869-25E8-8D11347BD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90" y="937453"/>
            <a:ext cx="11710466" cy="5693868"/>
          </a:xfrm>
        </p:spPr>
        <p:txBody>
          <a:bodyPr/>
          <a:lstStyle/>
          <a:p>
            <a:r>
              <a:rPr kumimoji="1" lang="ja-JP" altLang="en-US" sz="2800" dirty="0"/>
              <a:t>新生児メレナ：ビタミン</a:t>
            </a:r>
            <a:r>
              <a:rPr kumimoji="1" lang="en-US" altLang="ja-JP" sz="2800" dirty="0"/>
              <a:t>K</a:t>
            </a:r>
            <a:r>
              <a:rPr kumimoji="1" lang="ja-JP" altLang="en-US" sz="2800" dirty="0"/>
              <a:t>欠乏による（母乳栄養児に多い）吐下血</a:t>
            </a:r>
            <a:endParaRPr kumimoji="1" lang="en-US" altLang="ja-JP" sz="2800" dirty="0"/>
          </a:p>
          <a:p>
            <a:r>
              <a:rPr kumimoji="1" lang="ja-JP" altLang="en-US" sz="2800" dirty="0"/>
              <a:t>仮性メレナ（母体血を飲み込むことによる吐下血）アプトテスト（胎児ヘモグロビンは、アルカリに抵抗）で鑑別</a:t>
            </a:r>
            <a:endParaRPr kumimoji="1" lang="en-US" altLang="ja-JP" sz="2800" dirty="0"/>
          </a:p>
          <a:p>
            <a:r>
              <a:rPr kumimoji="1" lang="ja-JP" altLang="en-US" sz="2800" dirty="0"/>
              <a:t>頭蓋内出血：ビタミン</a:t>
            </a:r>
            <a:r>
              <a:rPr kumimoji="1" lang="en-US" altLang="ja-JP" sz="2800" dirty="0"/>
              <a:t>K</a:t>
            </a:r>
            <a:r>
              <a:rPr kumimoji="1" lang="ja-JP" altLang="en-US" sz="2800" dirty="0"/>
              <a:t>欠乏による（母乳栄養児に多い）けいれんなど</a:t>
            </a:r>
            <a:endParaRPr kumimoji="1" lang="en-US" altLang="ja-JP" sz="2800" dirty="0"/>
          </a:p>
          <a:p>
            <a:r>
              <a:rPr kumimoji="1" lang="ja-JP" altLang="en-US" sz="2800" dirty="0"/>
              <a:t>予防は、ビタミン</a:t>
            </a:r>
            <a:r>
              <a:rPr kumimoji="1" lang="en-US" altLang="ja-JP" sz="2800" dirty="0"/>
              <a:t>K</a:t>
            </a:r>
            <a:r>
              <a:rPr kumimoji="1" lang="ja-JP" altLang="en-US" sz="2800" dirty="0"/>
              <a:t>内服　</a:t>
            </a:r>
            <a:r>
              <a:rPr kumimoji="1" lang="en-US" altLang="ja-JP" sz="2800" dirty="0"/>
              <a:t>13</a:t>
            </a:r>
            <a:r>
              <a:rPr kumimoji="1" lang="ja-JP" altLang="en-US" sz="2800" dirty="0"/>
              <a:t>回法（</a:t>
            </a:r>
            <a:r>
              <a:rPr kumimoji="1" lang="en-US" altLang="ja-JP" sz="2800" dirty="0"/>
              <a:t>2</a:t>
            </a:r>
            <a:r>
              <a:rPr kumimoji="1" lang="ja-JP" altLang="en-US" sz="2800" dirty="0"/>
              <a:t>回は産科入院中、</a:t>
            </a:r>
            <a:r>
              <a:rPr kumimoji="1" lang="en-US" altLang="ja-JP" sz="2800" dirty="0"/>
              <a:t>1</a:t>
            </a:r>
            <a:r>
              <a:rPr kumimoji="1" lang="ja-JP" altLang="en-US" sz="2800" dirty="0"/>
              <a:t>回は、</a:t>
            </a:r>
            <a:r>
              <a:rPr kumimoji="1" lang="en-US" altLang="ja-JP" sz="2800" dirty="0"/>
              <a:t>1</a:t>
            </a:r>
            <a:r>
              <a:rPr kumimoji="1" lang="ja-JP" altLang="en-US" sz="2800" dirty="0"/>
              <a:t>か月健診時、残り</a:t>
            </a:r>
            <a:r>
              <a:rPr kumimoji="1" lang="en-US" altLang="ja-JP" sz="2800" dirty="0"/>
              <a:t>10</a:t>
            </a:r>
            <a:r>
              <a:rPr kumimoji="1" lang="ja-JP" altLang="en-US" sz="2800" dirty="0"/>
              <a:t>回はご家庭で）</a:t>
            </a:r>
            <a:r>
              <a:rPr lang="ja-JP" altLang="en-US" sz="2800" b="1" i="0" dirty="0">
                <a:solidFill>
                  <a:srgbClr val="4F4F4F"/>
                </a:solidFill>
                <a:effectLst/>
                <a:latin typeface="Lucida Sans Unicode" panose="020B0602030504020204" pitchFamily="34" charset="0"/>
              </a:rPr>
              <a:t>新生児と乳児のビタミン</a:t>
            </a:r>
            <a:r>
              <a:rPr lang="en-US" altLang="ja-JP" sz="2800" b="1" i="0" dirty="0">
                <a:solidFill>
                  <a:srgbClr val="4F4F4F"/>
                </a:solidFill>
                <a:effectLst/>
                <a:latin typeface="Lucida Sans Unicode" panose="020B0602030504020204" pitchFamily="34" charset="0"/>
              </a:rPr>
              <a:t>K</a:t>
            </a:r>
            <a:r>
              <a:rPr lang="ja-JP" altLang="en-US" sz="2800" b="1" i="0" dirty="0">
                <a:solidFill>
                  <a:srgbClr val="4F4F4F"/>
                </a:solidFill>
                <a:effectLst/>
                <a:latin typeface="Lucida Sans Unicode" panose="020B0602030504020204" pitchFamily="34" charset="0"/>
              </a:rPr>
              <a:t>欠乏性出血症発症予防に関する提言　</a:t>
            </a:r>
            <a:r>
              <a:rPr lang="en-US" altLang="ja-JP" sz="2800" b="1" i="0" dirty="0">
                <a:solidFill>
                  <a:srgbClr val="4F4F4F"/>
                </a:solidFill>
                <a:effectLst/>
                <a:latin typeface="Lucida Sans Unicode" panose="020B0602030504020204" pitchFamily="34" charset="0"/>
              </a:rPr>
              <a:t>2021</a:t>
            </a:r>
            <a:r>
              <a:rPr lang="ja-JP" altLang="en-US" sz="2800" b="1" i="0" dirty="0">
                <a:solidFill>
                  <a:srgbClr val="4F4F4F"/>
                </a:solidFill>
                <a:effectLst/>
                <a:latin typeface="Lucida Sans Unicode" panose="020B0602030504020204" pitchFamily="34" charset="0"/>
              </a:rPr>
              <a:t>年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370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アプガースコア・アプガー指数">
            <a:extLst>
              <a:ext uri="{FF2B5EF4-FFF2-40B4-BE49-F238E27FC236}">
                <a16:creationId xmlns:a16="http://schemas.microsoft.com/office/drawing/2014/main" id="{D0E60A7F-C24A-8D5B-259F-8E6150238C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" name="AutoShape 10" descr="アプガースコア・アプガー指数">
            <a:extLst>
              <a:ext uri="{FF2B5EF4-FFF2-40B4-BE49-F238E27FC236}">
                <a16:creationId xmlns:a16="http://schemas.microsoft.com/office/drawing/2014/main" id="{7985D35F-20BC-22D1-F2BD-792847B4EA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AE3BAF4E-B339-E78E-9228-99F9B4FD9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948" y="-697751"/>
            <a:ext cx="9950103" cy="1507376"/>
          </a:xfrm>
        </p:spPr>
        <p:txBody>
          <a:bodyPr/>
          <a:lstStyle/>
          <a:p>
            <a:pPr algn="ctr"/>
            <a:r>
              <a:rPr lang="ja-JP" altLang="en-US" dirty="0"/>
              <a:t>アプガースコア：</a:t>
            </a:r>
            <a:r>
              <a:rPr lang="en-US" altLang="ja-JP" dirty="0"/>
              <a:t>8</a:t>
            </a:r>
            <a:r>
              <a:rPr lang="ja-JP" altLang="en-US" dirty="0"/>
              <a:t>点以上正常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5BC41E45-4447-39EC-B882-22CEE84529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0" y="998365"/>
            <a:ext cx="11802675" cy="519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96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74A03B-74BA-8668-359B-A830114CF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292" y="-589801"/>
            <a:ext cx="10371758" cy="1507376"/>
          </a:xfrm>
        </p:spPr>
        <p:txBody>
          <a:bodyPr/>
          <a:lstStyle/>
          <a:p>
            <a:pPr algn="ctr"/>
            <a:r>
              <a:rPr kumimoji="1" lang="ja-JP" altLang="en-US" dirty="0"/>
              <a:t>原始反射：大脳皮質の発達に伴い６か月までに消失</a:t>
            </a:r>
          </a:p>
        </p:txBody>
      </p:sp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D85F7E8E-9380-C4C9-30C2-6119D553DD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17576"/>
            <a:ext cx="11706225" cy="563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948829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AnalogousFromDarkSeedLeftStep">
      <a:dk1>
        <a:srgbClr val="000000"/>
      </a:dk1>
      <a:lt1>
        <a:srgbClr val="FFFFFF"/>
      </a:lt1>
      <a:dk2>
        <a:srgbClr val="1A1634"/>
      </a:dk2>
      <a:lt2>
        <a:srgbClr val="F0F3F3"/>
      </a:lt2>
      <a:accent1>
        <a:srgbClr val="E72950"/>
      </a:accent1>
      <a:accent2>
        <a:srgbClr val="D5178E"/>
      </a:accent2>
      <a:accent3>
        <a:srgbClr val="DF29E7"/>
      </a:accent3>
      <a:accent4>
        <a:srgbClr val="7E17D5"/>
      </a:accent4>
      <a:accent5>
        <a:srgbClr val="4129E7"/>
      </a:accent5>
      <a:accent6>
        <a:srgbClr val="174ED5"/>
      </a:accent6>
      <a:hlink>
        <a:srgbClr val="7351C5"/>
      </a:hlink>
      <a:folHlink>
        <a:srgbClr val="7F7F7F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4" ma:contentTypeDescription="新しいドキュメントを作成します。" ma:contentTypeScope="" ma:versionID="2d70e4f4f734a60ee2ee9a5c6e9b73ee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7300ccd4970b0f66893d6aedebd4c1bc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36EA65-B0E6-442D-9514-488383F50A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F9DED4-1CD1-4845-939A-2960A016B84C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258b6005-9a0a-4fab-bf07-10bf73f0764f"/>
    <ds:schemaRef ds:uri="http://www.w3.org/XML/1998/namespace"/>
    <ds:schemaRef ds:uri="http://schemas.openxmlformats.org/package/2006/metadata/core-properties"/>
    <ds:schemaRef ds:uri="http://purl.org/dc/dcmitype/"/>
    <ds:schemaRef ds:uri="c343a79b-5ddd-4f83-b5ae-5b41a6566970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6EC8ED3-7C5B-4C34-AE46-09FC1FC3C8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515</Words>
  <Application>Microsoft Office PowerPoint</Application>
  <PresentationFormat>ワイド画面</PresentationFormat>
  <Paragraphs>38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Google Sans</vt:lpstr>
      <vt:lpstr>Meiryo</vt:lpstr>
      <vt:lpstr>Arial</vt:lpstr>
      <vt:lpstr>Century</vt:lpstr>
      <vt:lpstr>Lucida Sans Unicode</vt:lpstr>
      <vt:lpstr>BlocksVTI</vt:lpstr>
      <vt:lpstr>新生児の生理と異常 </vt:lpstr>
      <vt:lpstr>早期新生児の生理的経過</vt:lpstr>
      <vt:lpstr>早産児　と低出生体重児</vt:lpstr>
      <vt:lpstr>サーファクタント＝表面活性物質　在胎3５週頃からⅡ型肺胞上皮細胞で作られる</vt:lpstr>
      <vt:lpstr>保育器内の温度　湿度（４０％以上）  （小川雄之亮、新生児の診察と検査、p.57、東京医学社、1989より改変）</vt:lpstr>
      <vt:lpstr>新生児室の環境</vt:lpstr>
      <vt:lpstr>新生児出血性疾患</vt:lpstr>
      <vt:lpstr>アプガースコア：8点以上正常</vt:lpstr>
      <vt:lpstr>原始反射：大脳皮質の発達に伴い６か月までに消失</vt:lpstr>
      <vt:lpstr>新生児マススクリーニング</vt:lpstr>
      <vt:lpstr>母子感染（出生後１～２時間以内に抗菌剤点眼：淋菌の予防　胎指には、抗菌作用あり）</vt:lpstr>
      <vt:lpstr>母乳不足のサイン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新生児の生理と異常</dc:title>
  <dc:creator>三平 宮川</dc:creator>
  <cp:lastModifiedBy>三平 宮川</cp:lastModifiedBy>
  <cp:revision>7</cp:revision>
  <dcterms:created xsi:type="dcterms:W3CDTF">2023-11-29T05:04:05Z</dcterms:created>
  <dcterms:modified xsi:type="dcterms:W3CDTF">2023-11-30T04:47:02Z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