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4"/>
  </p:sldMasterIdLst>
  <p:sldIdLst>
    <p:sldId id="256" r:id="rId5"/>
    <p:sldId id="257" r:id="rId6"/>
    <p:sldId id="258" r:id="rId7"/>
    <p:sldId id="259" r:id="rId8"/>
    <p:sldId id="260" r:id="rId9"/>
    <p:sldId id="267" r:id="rId10"/>
    <p:sldId id="261" r:id="rId11"/>
    <p:sldId id="262" r:id="rId12"/>
    <p:sldId id="263" r:id="rId13"/>
    <p:sldId id="264" r:id="rId14"/>
    <p:sldId id="265" r:id="rId15"/>
    <p:sldId id="266" r:id="rId1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208E294-8DCD-44E9-ADB8-D3FED49FC4DB}" v="2" dt="2023-11-30T04:29:45.20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1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630" y="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三平 宮川" userId="1690ca559faca767" providerId="LiveId" clId="{1208E294-8DCD-44E9-ADB8-D3FED49FC4DB}"/>
    <pc:docChg chg="undo custSel addSld modSld sldOrd">
      <pc:chgData name="三平 宮川" userId="1690ca559faca767" providerId="LiveId" clId="{1208E294-8DCD-44E9-ADB8-D3FED49FC4DB}" dt="2023-11-30T04:46:42.486" v="981" actId="14100"/>
      <pc:docMkLst>
        <pc:docMk/>
      </pc:docMkLst>
      <pc:sldChg chg="modSp mod">
        <pc:chgData name="三平 宮川" userId="1690ca559faca767" providerId="LiveId" clId="{1208E294-8DCD-44E9-ADB8-D3FED49FC4DB}" dt="2023-11-30T04:36:12.635" v="866" actId="27636"/>
        <pc:sldMkLst>
          <pc:docMk/>
          <pc:sldMk cId="4167047438" sldId="257"/>
        </pc:sldMkLst>
        <pc:spChg chg="mod">
          <ac:chgData name="三平 宮川" userId="1690ca559faca767" providerId="LiveId" clId="{1208E294-8DCD-44E9-ADB8-D3FED49FC4DB}" dt="2023-11-30T04:36:12.635" v="866" actId="27636"/>
          <ac:spMkLst>
            <pc:docMk/>
            <pc:sldMk cId="4167047438" sldId="257"/>
            <ac:spMk id="34" creationId="{E595EBF3-C868-1653-ED4C-E7A2639A6E1C}"/>
          </ac:spMkLst>
        </pc:spChg>
      </pc:sldChg>
      <pc:sldChg chg="modSp mod">
        <pc:chgData name="三平 宮川" userId="1690ca559faca767" providerId="LiveId" clId="{1208E294-8DCD-44E9-ADB8-D3FED49FC4DB}" dt="2023-11-30T04:30:21.570" v="837" actId="20577"/>
        <pc:sldMkLst>
          <pc:docMk/>
          <pc:sldMk cId="1797607353" sldId="258"/>
        </pc:sldMkLst>
        <pc:spChg chg="mod">
          <ac:chgData name="三平 宮川" userId="1690ca559faca767" providerId="LiveId" clId="{1208E294-8DCD-44E9-ADB8-D3FED49FC4DB}" dt="2023-11-30T04:30:21.570" v="837" actId="20577"/>
          <ac:spMkLst>
            <pc:docMk/>
            <pc:sldMk cId="1797607353" sldId="258"/>
            <ac:spMk id="3" creationId="{9F4C9563-630B-49B9-95E9-A57D7DC1AF22}"/>
          </ac:spMkLst>
        </pc:spChg>
      </pc:sldChg>
      <pc:sldChg chg="modSp mod">
        <pc:chgData name="三平 宮川" userId="1690ca559faca767" providerId="LiveId" clId="{1208E294-8DCD-44E9-ADB8-D3FED49FC4DB}" dt="2023-11-30T04:36:28.118" v="867" actId="1076"/>
        <pc:sldMkLst>
          <pc:docMk/>
          <pc:sldMk cId="858054219" sldId="259"/>
        </pc:sldMkLst>
        <pc:spChg chg="mod">
          <ac:chgData name="三平 宮川" userId="1690ca559faca767" providerId="LiveId" clId="{1208E294-8DCD-44E9-ADB8-D3FED49FC4DB}" dt="2023-11-30T04:36:28.118" v="867" actId="1076"/>
          <ac:spMkLst>
            <pc:docMk/>
            <pc:sldMk cId="858054219" sldId="259"/>
            <ac:spMk id="2" creationId="{3F7D456D-E548-906C-9EB0-1AE1B3F76113}"/>
          </ac:spMkLst>
        </pc:spChg>
      </pc:sldChg>
      <pc:sldChg chg="ord">
        <pc:chgData name="三平 宮川" userId="1690ca559faca767" providerId="LiveId" clId="{1208E294-8DCD-44E9-ADB8-D3FED49FC4DB}" dt="2023-11-30T04:30:54.208" v="839"/>
        <pc:sldMkLst>
          <pc:docMk/>
          <pc:sldMk cId="410012760" sldId="260"/>
        </pc:sldMkLst>
      </pc:sldChg>
      <pc:sldChg chg="modSp mod">
        <pc:chgData name="三平 宮川" userId="1690ca559faca767" providerId="LiveId" clId="{1208E294-8DCD-44E9-ADB8-D3FED49FC4DB}" dt="2023-11-30T04:46:42.486" v="981" actId="14100"/>
        <pc:sldMkLst>
          <pc:docMk/>
          <pc:sldMk cId="2442178835" sldId="265"/>
        </pc:sldMkLst>
        <pc:spChg chg="mod">
          <ac:chgData name="三平 宮川" userId="1690ca559faca767" providerId="LiveId" clId="{1208E294-8DCD-44E9-ADB8-D3FED49FC4DB}" dt="2023-11-30T04:46:42.486" v="981" actId="14100"/>
          <ac:spMkLst>
            <pc:docMk/>
            <pc:sldMk cId="2442178835" sldId="265"/>
            <ac:spMk id="11" creationId="{CADE8990-F443-2DA3-E349-770A289D423F}"/>
          </ac:spMkLst>
        </pc:spChg>
      </pc:sldChg>
      <pc:sldChg chg="modSp new mod">
        <pc:chgData name="三平 宮川" userId="1690ca559faca767" providerId="LiveId" clId="{1208E294-8DCD-44E9-ADB8-D3FED49FC4DB}" dt="2023-11-30T04:13:21.658" v="564" actId="20577"/>
        <pc:sldMkLst>
          <pc:docMk/>
          <pc:sldMk cId="4234558428" sldId="267"/>
        </pc:sldMkLst>
        <pc:spChg chg="mod">
          <ac:chgData name="三平 宮川" userId="1690ca559faca767" providerId="LiveId" clId="{1208E294-8DCD-44E9-ADB8-D3FED49FC4DB}" dt="2023-11-30T04:10:34.339" v="556" actId="1076"/>
          <ac:spMkLst>
            <pc:docMk/>
            <pc:sldMk cId="4234558428" sldId="267"/>
            <ac:spMk id="2" creationId="{07A161EC-5E0E-7D5B-58CD-A7B7A3AB90D4}"/>
          </ac:spMkLst>
        </pc:spChg>
        <pc:spChg chg="mod">
          <ac:chgData name="三平 宮川" userId="1690ca559faca767" providerId="LiveId" clId="{1208E294-8DCD-44E9-ADB8-D3FED49FC4DB}" dt="2023-11-30T04:13:21.658" v="564" actId="20577"/>
          <ac:spMkLst>
            <pc:docMk/>
            <pc:sldMk cId="4234558428" sldId="267"/>
            <ac:spMk id="3" creationId="{2DF5C250-390A-F766-BCCA-2339FBB72A7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5756FB-E05E-443F-88A1-CFC9063899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84727" y="1597961"/>
            <a:ext cx="9144000" cy="3162300"/>
          </a:xfrm>
        </p:spPr>
        <p:txBody>
          <a:bodyPr anchor="b">
            <a:normAutofit/>
          </a:bodyPr>
          <a:lstStyle>
            <a:lvl1pPr algn="l">
              <a:lnSpc>
                <a:spcPct val="120000"/>
              </a:lnSpc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5DA97A-281B-4A77-9D2C-C5E6A860E6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84727" y="4902488"/>
            <a:ext cx="9144000" cy="985075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FD7BAE-E194-4223-BB4E-5E487863F5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11/30/2023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21F6C9-7279-4DF8-9462-3EFEFA03F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457072-0A38-49AD-8D0D-0E42DD488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40460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489E81-5CFF-4A28-B9C8-5D54E51DF2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8A4CC8-DCB0-4E94-98A7-236E3D1866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D1F802-21C2-44B2-A419-55469D826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BDB709-08FF-4C4A-8670-4CCA9146F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395375-1CC8-4950-8439-877451C42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546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CE8BDF0-A155-454D-B3E2-AD15D0905A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073242" y="827313"/>
            <a:ext cx="2280557" cy="5061857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244E0D-96EC-4B35-BA5C-5DAFCC7281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827313"/>
            <a:ext cx="8115300" cy="5061857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3ADC4E-9FB1-439F-B0FB-47F47B342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7EE406-061A-4440-BA75-3B684FC84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6D93CF-F5F3-4897-A51E-47D577FDD3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731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398199-C6CF-4DFF-A750-435F06CC74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F2D5EB-F993-411F-9DBA-971321FC00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A5D216-27F9-4078-8349-ABC9F614A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84F8A8-FBA7-4F25-ADEA-AF346495DE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4609F8-5897-4724-8FA6-3EFDE8F2D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566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6C0F0C-7BA8-490D-B4C9-CCE145DCD1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726" y="1709738"/>
            <a:ext cx="9143999" cy="3050523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290E61-B837-4BE4-9BC7-6AF706BCCA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84726" y="4902488"/>
            <a:ext cx="9143999" cy="98507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52E15F-E46D-44C6-9FB9-07B0BC545A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BF6955-3667-4857-B35A-9E12F79886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14B309-D15E-4FA1-9B8D-8C1F3B56C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657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E219AB-91F9-4F80-9B5D-2E6FE925F0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19F334-D0CF-4DFD-BAA9-3ECD639B1F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77362" y="2227809"/>
            <a:ext cx="4942438" cy="394915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5E0B5D-4613-4DA7-BA20-58B19BE8A4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227809"/>
            <a:ext cx="4855265" cy="39491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F311AB-0603-424D-BC42-0CEAB3562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3AA2AC-0C5F-4835-BE47-D780C29890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6C54C0-DFDA-4778-9EE8-5E5C30E05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967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9F3603-5B09-4916-8324-A6BDAB4E0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726" y="365125"/>
            <a:ext cx="9942739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74073C-C15B-4218-9B84-6758955176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84725" y="1681163"/>
            <a:ext cx="491285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116D27-36F6-440B-A9BE-8B9499047C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84726" y="2505075"/>
            <a:ext cx="4912849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12010D-7AC4-4A70-A211-6A29274119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485526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6AE85B5-3350-49A4-86A1-E5DAED4916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4855265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A73E874-D08B-4D81-B82D-5DF242E4A1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E174067-0FFA-41C3-A3A6-E8907CC32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7947985-FBC0-4118-8877-2E327F637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685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CE0282-3DE7-4AB9-83AC-AFEDD22AF3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1A7436C-706A-443F-86CD-4444C8281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B53292-7EA5-45D0-957F-636A44FC0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76F59D-34BB-462C-B506-040B9E982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296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BE55245-AB52-41B4-9B28-55E6527DA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73B8AE-58B0-4FDF-8430-9D8D3DD53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9E4D91-8619-43C1-841B-B5F47DE01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088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5DA660-DF93-4947-B93F-BF118D3B5F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727" y="457200"/>
            <a:ext cx="368729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F0292E-B3E1-4FD6-A7FA-C165BAC21C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5844277" cy="487362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FB0ECC-817B-4A71-AFB5-FC60A2BC3A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84727" y="2253343"/>
            <a:ext cx="3687298" cy="361564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788E0B-6135-4F59-A35A-2CA1A8BA4E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0DEF36-4037-4E6D-988F-CC8E3F11C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5C0D2D-D878-4723-A002-5A601EFB4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2613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5C59D5-B8A1-4C9C-A61F-E082A4433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727" y="720433"/>
            <a:ext cx="3687298" cy="1587337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4CB4F5F-E6E7-45C3-B35C-80F81FB1A5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5827712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633AB7-4F8E-4A9F-AC15-89E6A6E003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84727" y="2449286"/>
            <a:ext cx="3687298" cy="341970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74B526-866D-4E11-A7F9-081BD4EDF4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758BF8-E962-4367-8495-62438FDD4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C20AE1-C97D-4E6C-9DB2-B2904C2CF2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334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AE192E3E-68A9-4F36-936C-1C8D0B9EF132}"/>
              </a:ext>
            </a:extLst>
          </p:cNvPr>
          <p:cNvSpPr/>
          <p:nvPr/>
        </p:nvSpPr>
        <p:spPr>
          <a:xfrm>
            <a:off x="8803792" y="3455896"/>
            <a:ext cx="3388208" cy="3406341"/>
          </a:xfrm>
          <a:custGeom>
            <a:avLst/>
            <a:gdLst>
              <a:gd name="connsiteX0" fmla="*/ 3388058 w 3388208"/>
              <a:gd name="connsiteY0" fmla="*/ 0 h 3406341"/>
              <a:gd name="connsiteX1" fmla="*/ 3388208 w 3388208"/>
              <a:gd name="connsiteY1" fmla="*/ 0 h 3406341"/>
              <a:gd name="connsiteX2" fmla="*/ 3388208 w 3388208"/>
              <a:gd name="connsiteY2" fmla="*/ 3406341 h 3406341"/>
              <a:gd name="connsiteX3" fmla="*/ 0 w 3388208"/>
              <a:gd name="connsiteY3" fmla="*/ 3406341 h 3406341"/>
              <a:gd name="connsiteX4" fmla="*/ 79006 w 3388208"/>
              <a:gd name="connsiteY4" fmla="*/ 3404386 h 3406341"/>
              <a:gd name="connsiteX5" fmla="*/ 3383947 w 3388208"/>
              <a:gd name="connsiteY5" fmla="*/ 164274 h 3406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88208" h="3406341">
                <a:moveTo>
                  <a:pt x="3388058" y="0"/>
                </a:moveTo>
                <a:lnTo>
                  <a:pt x="3388208" y="0"/>
                </a:lnTo>
                <a:lnTo>
                  <a:pt x="3388208" y="3406341"/>
                </a:lnTo>
                <a:lnTo>
                  <a:pt x="0" y="3406341"/>
                </a:lnTo>
                <a:lnTo>
                  <a:pt x="79006" y="3404386"/>
                </a:lnTo>
                <a:cubicBezTo>
                  <a:pt x="1864742" y="3315784"/>
                  <a:pt x="3296223" y="1912901"/>
                  <a:pt x="3383947" y="164274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F214EB0-7E6D-4536-9350-5CB688B56F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7362" y="720434"/>
            <a:ext cx="9950103" cy="1507376"/>
          </a:xfrm>
          <a:prstGeom prst="rect">
            <a:avLst/>
          </a:prstGeom>
        </p:spPr>
        <p:txBody>
          <a:bodyPr lIns="109728" tIns="109728" rIns="109728" bIns="91440"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F5455E-4725-4924-BF7D-2E1FC9E391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7362" y="2427316"/>
            <a:ext cx="9950103" cy="3513514"/>
          </a:xfrm>
          <a:prstGeom prst="rect">
            <a:avLst/>
          </a:prstGeom>
        </p:spPr>
        <p:txBody>
          <a:bodyPr lIns="109728" tIns="109728" rIns="109728" bIns="9144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CAD9D9-1A1D-4438-9F3D-E5E58FD72F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243751" y="6356350"/>
            <a:ext cx="2296603" cy="365125"/>
          </a:xfrm>
          <a:prstGeom prst="rect">
            <a:avLst/>
          </a:prstGeom>
        </p:spPr>
        <p:txBody>
          <a:bodyPr lIns="109728" tIns="109728" rIns="109728" bIns="91440" anchor="ctr"/>
          <a:lstStyle>
            <a:lvl1pPr algn="r">
              <a:defRPr sz="900" spc="100">
                <a:solidFill>
                  <a:schemeClr val="bg1"/>
                </a:solidFill>
              </a:defRPr>
            </a:lvl1pPr>
          </a:lstStyle>
          <a:p>
            <a:fld id="{8C28A28C-4C6A-46EA-90C0-4EE0B89CC5C7}" type="datetimeFigureOut">
              <a:rPr lang="en-US" smtClean="0"/>
              <a:pPr/>
              <a:t>11/30/2023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80A827-D7BF-4CA4-8C29-5AE54ADA47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610380" y="1926575"/>
            <a:ext cx="3830351" cy="365125"/>
          </a:xfrm>
          <a:prstGeom prst="rect">
            <a:avLst/>
          </a:prstGeom>
        </p:spPr>
        <p:txBody>
          <a:bodyPr lIns="109728" tIns="109728" rIns="109728" bIns="91440" anchor="ctr"/>
          <a:lstStyle>
            <a:lvl1pPr algn="l">
              <a:defRPr sz="900" spc="1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717188-1DE1-4DA5-8161-21179E4ADE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40355" y="6356350"/>
            <a:ext cx="410973" cy="365125"/>
          </a:xfrm>
          <a:prstGeom prst="rect">
            <a:avLst/>
          </a:prstGeom>
        </p:spPr>
        <p:txBody>
          <a:bodyPr lIns="109728" tIns="109728" rIns="109728" bIns="91440" anchor="ctr"/>
          <a:lstStyle>
            <a:lvl1pPr algn="r">
              <a:defRPr sz="900" spc="100">
                <a:solidFill>
                  <a:schemeClr val="bg1"/>
                </a:solidFill>
              </a:defRPr>
            </a:lvl1pPr>
          </a:lstStyle>
          <a:p>
            <a:fld id="{5DEF7F31-0B8A-474A-B86C-91F38175432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7120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36" r:id="rId6"/>
    <p:sldLayoutId id="2147483732" r:id="rId7"/>
    <p:sldLayoutId id="2147483733" r:id="rId8"/>
    <p:sldLayoutId id="2147483734" r:id="rId9"/>
    <p:sldLayoutId id="2147483735" r:id="rId10"/>
    <p:sldLayoutId id="2147483737" r:id="rId11"/>
  </p:sldLayoutIdLst>
  <p:txStyles>
    <p:titleStyle>
      <a:lvl1pPr algn="l" defTabSz="914400" rtl="0" eaLnBrk="1" latinLnBrk="0" hangingPunct="1">
        <a:lnSpc>
          <a:spcPct val="110000"/>
        </a:lnSpc>
        <a:spcBef>
          <a:spcPct val="0"/>
        </a:spcBef>
        <a:buNone/>
        <a:defRPr sz="3200" b="1" kern="1200" spc="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800" kern="1200" spc="120">
          <a:solidFill>
            <a:schemeClr val="tx1"/>
          </a:solidFill>
          <a:latin typeface="+mn-lt"/>
          <a:ea typeface="+mn-ea"/>
          <a:cs typeface="+mn-cs"/>
        </a:defRPr>
      </a:lvl1pPr>
      <a:lvl2pPr marL="274320" indent="0" algn="l" defTabSz="914400" rtl="0" eaLnBrk="1" latinLnBrk="0" hangingPunct="1">
        <a:lnSpc>
          <a:spcPct val="120000"/>
        </a:lnSpc>
        <a:spcBef>
          <a:spcPts val="500"/>
        </a:spcBef>
        <a:buFontTx/>
        <a:buNone/>
        <a:defRPr sz="1600" b="1" kern="1200" spc="120">
          <a:solidFill>
            <a:schemeClr val="tx1"/>
          </a:solidFill>
          <a:latin typeface="+mn-lt"/>
          <a:ea typeface="+mn-ea"/>
          <a:cs typeface="+mn-cs"/>
        </a:defRPr>
      </a:lvl2pPr>
      <a:lvl3pPr marL="54864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 spc="120">
          <a:solidFill>
            <a:schemeClr val="tx1"/>
          </a:solidFill>
          <a:latin typeface="+mn-lt"/>
          <a:ea typeface="+mn-ea"/>
          <a:cs typeface="+mn-cs"/>
        </a:defRPr>
      </a:lvl3pPr>
      <a:lvl4pPr marL="594360" indent="0" algn="l" defTabSz="914400" rtl="0" eaLnBrk="1" latinLnBrk="0" hangingPunct="1">
        <a:lnSpc>
          <a:spcPct val="120000"/>
        </a:lnSpc>
        <a:spcBef>
          <a:spcPts val="500"/>
        </a:spcBef>
        <a:buFontTx/>
        <a:buNone/>
        <a:defRPr sz="1200" b="1" kern="1200" spc="120">
          <a:solidFill>
            <a:schemeClr val="tx1"/>
          </a:solidFill>
          <a:latin typeface="+mn-lt"/>
          <a:ea typeface="+mn-ea"/>
          <a:cs typeface="+mn-cs"/>
        </a:defRPr>
      </a:lvl4pPr>
      <a:lvl5pPr marL="82296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 spc="12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life-science-edu.net/HTMLoutput/resp/%E3%82%B5%E3%83%BC%E3%83%95%E3%82%A1%E3%82%AF%E3%82%BF%E3%83%B3%E3%83%88%EF%BC%88%EF%BC%96%E7%B4%9A%EF%BC%89/%E5%91%BC%E5%90%B8/%E3%82%B5%E3%83%BC%E3%83%95%E3%82%A1%E3%82%AF%E3%82%BF%E3%83%B3%E3%83%88/%E3%82%B5%E3%83%BC%E3%83%95%E3%82%A1%E3%82%AF%E3%82%BF%E3%83%B3%E3%83%88%E3%81%AE%E4%BD%9C%E7%94%A8.html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>
            <a:extLst>
              <a:ext uri="{FF2B5EF4-FFF2-40B4-BE49-F238E27FC236}">
                <a16:creationId xmlns:a16="http://schemas.microsoft.com/office/drawing/2014/main" id="{AE192E3E-68A9-4F36-936C-1C8D0B9EF1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803792" y="3455896"/>
            <a:ext cx="3388208" cy="3406341"/>
          </a:xfrm>
          <a:custGeom>
            <a:avLst/>
            <a:gdLst>
              <a:gd name="connsiteX0" fmla="*/ 3388058 w 3388208"/>
              <a:gd name="connsiteY0" fmla="*/ 0 h 3406341"/>
              <a:gd name="connsiteX1" fmla="*/ 3388208 w 3388208"/>
              <a:gd name="connsiteY1" fmla="*/ 0 h 3406341"/>
              <a:gd name="connsiteX2" fmla="*/ 3388208 w 3388208"/>
              <a:gd name="connsiteY2" fmla="*/ 3406341 h 3406341"/>
              <a:gd name="connsiteX3" fmla="*/ 0 w 3388208"/>
              <a:gd name="connsiteY3" fmla="*/ 3406341 h 3406341"/>
              <a:gd name="connsiteX4" fmla="*/ 79006 w 3388208"/>
              <a:gd name="connsiteY4" fmla="*/ 3404386 h 3406341"/>
              <a:gd name="connsiteX5" fmla="*/ 3383947 w 3388208"/>
              <a:gd name="connsiteY5" fmla="*/ 164274 h 3406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88208" h="3406341">
                <a:moveTo>
                  <a:pt x="3388058" y="0"/>
                </a:moveTo>
                <a:lnTo>
                  <a:pt x="3388208" y="0"/>
                </a:lnTo>
                <a:lnTo>
                  <a:pt x="3388208" y="3406341"/>
                </a:lnTo>
                <a:lnTo>
                  <a:pt x="0" y="3406341"/>
                </a:lnTo>
                <a:lnTo>
                  <a:pt x="79006" y="3404386"/>
                </a:lnTo>
                <a:cubicBezTo>
                  <a:pt x="1864742" y="3315784"/>
                  <a:pt x="3296223" y="1912901"/>
                  <a:pt x="3383947" y="164274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FDE3B669-D0C6-43C4-9D0E-ED152B12DA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タイトル 3">
            <a:extLst>
              <a:ext uri="{FF2B5EF4-FFF2-40B4-BE49-F238E27FC236}">
                <a16:creationId xmlns:a16="http://schemas.microsoft.com/office/drawing/2014/main" id="{FCE46DFF-F12A-E5DE-7C53-614D1F52FE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6611" y="6504669"/>
            <a:ext cx="8888461" cy="706641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ctr"/>
            <a:r>
              <a:rPr lang="ja-JP" altLang="ja-JP" sz="4800" kern="100" dirty="0">
                <a:effectLst/>
                <a:latin typeface="Century" panose="02040604050505020304" pitchFamily="18" charset="0"/>
                <a:ea typeface="メイリオ" panose="020B0604030504040204" pitchFamily="50" charset="-128"/>
                <a:cs typeface="Times New Roman" panose="02020603050405020304" pitchFamily="18" charset="0"/>
              </a:rPr>
              <a:t>新生児の生理と異常</a:t>
            </a:r>
            <a:br>
              <a:rPr lang="ja-JP" altLang="ja-JP" sz="180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</a:br>
            <a:endParaRPr lang="en-US" altLang="ja-JP" sz="4800" b="1" kern="1200" dirty="0">
              <a:solidFill>
                <a:schemeClr val="tx1"/>
              </a:solidFill>
              <a:effectLst/>
              <a:latin typeface="+mj-lt"/>
              <a:ea typeface="+mj-ea"/>
              <a:cs typeface="+mj-cs"/>
            </a:endParaRPr>
          </a:p>
        </p:txBody>
      </p:sp>
      <p:pic>
        <p:nvPicPr>
          <p:cNvPr id="6" name="Picture 1" descr="ネオン 3D サークル アート">
            <a:extLst>
              <a:ext uri="{FF2B5EF4-FFF2-40B4-BE49-F238E27FC236}">
                <a16:creationId xmlns:a16="http://schemas.microsoft.com/office/drawing/2014/main" id="{295FA414-3370-6899-5BDF-1C82C5FAB66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6072" b="4873"/>
          <a:stretch/>
        </p:blipFill>
        <p:spPr>
          <a:xfrm>
            <a:off x="0" y="-4237"/>
            <a:ext cx="12192002" cy="5148019"/>
          </a:xfrm>
          <a:prstGeom prst="rect">
            <a:avLst/>
          </a:prstGeom>
        </p:spPr>
      </p:pic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B75D9F35-775B-4B73-BBB6-176A2E0860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803792" y="1741688"/>
            <a:ext cx="3388208" cy="3406341"/>
          </a:xfrm>
          <a:custGeom>
            <a:avLst/>
            <a:gdLst>
              <a:gd name="connsiteX0" fmla="*/ 3388058 w 3388208"/>
              <a:gd name="connsiteY0" fmla="*/ 0 h 3406341"/>
              <a:gd name="connsiteX1" fmla="*/ 3388208 w 3388208"/>
              <a:gd name="connsiteY1" fmla="*/ 0 h 3406341"/>
              <a:gd name="connsiteX2" fmla="*/ 3388208 w 3388208"/>
              <a:gd name="connsiteY2" fmla="*/ 3406341 h 3406341"/>
              <a:gd name="connsiteX3" fmla="*/ 0 w 3388208"/>
              <a:gd name="connsiteY3" fmla="*/ 3406341 h 3406341"/>
              <a:gd name="connsiteX4" fmla="*/ 79006 w 3388208"/>
              <a:gd name="connsiteY4" fmla="*/ 3404386 h 3406341"/>
              <a:gd name="connsiteX5" fmla="*/ 3383947 w 3388208"/>
              <a:gd name="connsiteY5" fmla="*/ 164274 h 3406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88208" h="3406341">
                <a:moveTo>
                  <a:pt x="3388058" y="0"/>
                </a:moveTo>
                <a:lnTo>
                  <a:pt x="3388208" y="0"/>
                </a:lnTo>
                <a:lnTo>
                  <a:pt x="3388208" y="3406341"/>
                </a:lnTo>
                <a:lnTo>
                  <a:pt x="0" y="3406341"/>
                </a:lnTo>
                <a:lnTo>
                  <a:pt x="79006" y="3404386"/>
                </a:lnTo>
                <a:cubicBezTo>
                  <a:pt x="1864742" y="3315784"/>
                  <a:pt x="3296223" y="1912901"/>
                  <a:pt x="3383947" y="164274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5502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9827389-D24E-B605-8D03-9D3C03AD19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68087" y="-704696"/>
            <a:ext cx="9950103" cy="1507376"/>
          </a:xfrm>
        </p:spPr>
        <p:txBody>
          <a:bodyPr/>
          <a:lstStyle/>
          <a:p>
            <a:r>
              <a:rPr kumimoji="1" lang="ja-JP" altLang="en-US" dirty="0"/>
              <a:t>新生児マススクリーニング</a:t>
            </a:r>
          </a:p>
        </p:txBody>
      </p:sp>
      <p:pic>
        <p:nvPicPr>
          <p:cNvPr id="2050" name="Picture 2" descr="新生児マススクリーニングの手順">
            <a:extLst>
              <a:ext uri="{FF2B5EF4-FFF2-40B4-BE49-F238E27FC236}">
                <a16:creationId xmlns:a16="http://schemas.microsoft.com/office/drawing/2014/main" id="{C465A3B7-ABCF-1DFB-E204-C4B985905CC9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9689" y="695325"/>
            <a:ext cx="6019801" cy="5467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EF31DAA4-BEE6-87D1-45A2-4C863FC9DD59}"/>
              </a:ext>
            </a:extLst>
          </p:cNvPr>
          <p:cNvSpPr txBox="1"/>
          <p:nvPr/>
        </p:nvSpPr>
        <p:spPr>
          <a:xfrm>
            <a:off x="0" y="6396708"/>
            <a:ext cx="65929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dirty="0"/>
              <a:t>https://www.nagasaki-clinic.com/mass_screening/</a:t>
            </a:r>
            <a:endParaRPr lang="ja-JP" altLang="en-US" dirty="0"/>
          </a:p>
        </p:txBody>
      </p:sp>
      <p:pic>
        <p:nvPicPr>
          <p:cNvPr id="2052" name="Picture 4" descr="画像">
            <a:extLst>
              <a:ext uri="{FF2B5EF4-FFF2-40B4-BE49-F238E27FC236}">
                <a16:creationId xmlns:a16="http://schemas.microsoft.com/office/drawing/2014/main" id="{F3C8A098-49EE-437D-1389-2030A0413F67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1230" y="802681"/>
            <a:ext cx="6190770" cy="5859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87472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>
            <a:extLst>
              <a:ext uri="{FF2B5EF4-FFF2-40B4-BE49-F238E27FC236}">
                <a16:creationId xmlns:a16="http://schemas.microsoft.com/office/drawing/2014/main" id="{2CBC54F7-B65F-DBD5-409E-D1A31CF1EF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444" y="691563"/>
            <a:ext cx="12032556" cy="60242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タイトル 10">
            <a:extLst>
              <a:ext uri="{FF2B5EF4-FFF2-40B4-BE49-F238E27FC236}">
                <a16:creationId xmlns:a16="http://schemas.microsoft.com/office/drawing/2014/main" id="{CADE8990-F443-2DA3-E349-770A289D42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1554" y="-753688"/>
            <a:ext cx="11234057" cy="1507376"/>
          </a:xfrm>
        </p:spPr>
        <p:txBody>
          <a:bodyPr/>
          <a:lstStyle/>
          <a:p>
            <a:pPr algn="ctr"/>
            <a:r>
              <a:rPr lang="ja-JP" altLang="en-US" dirty="0"/>
              <a:t>母子感染</a:t>
            </a:r>
            <a:r>
              <a:rPr lang="ja-JP" altLang="en-US" sz="1800" dirty="0"/>
              <a:t>（出生後１～２時間以内に抗菌剤点眼：淋菌の予防　胎指には、抗菌作用あり）</a:t>
            </a:r>
          </a:p>
        </p:txBody>
      </p:sp>
      <p:sp>
        <p:nvSpPr>
          <p:cNvPr id="12" name="コンテンツ プレースホルダー 11">
            <a:extLst>
              <a:ext uri="{FF2B5EF4-FFF2-40B4-BE49-F238E27FC236}">
                <a16:creationId xmlns:a16="http://schemas.microsoft.com/office/drawing/2014/main" id="{2E166C43-0F46-F7FF-E28A-69E8C70682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7362" y="949730"/>
            <a:ext cx="9950103" cy="4991100"/>
          </a:xfrm>
        </p:spPr>
        <p:txBody>
          <a:bodyPr/>
          <a:lstStyle/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421788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82327AC-96E6-4B8A-3DC6-08F3E8984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7469" y="-662692"/>
            <a:ext cx="9950103" cy="1507376"/>
          </a:xfrm>
        </p:spPr>
        <p:txBody>
          <a:bodyPr/>
          <a:lstStyle/>
          <a:p>
            <a:pPr algn="ctr"/>
            <a:r>
              <a:rPr lang="ja-JP" altLang="en-US" sz="3600" b="0" i="0" dirty="0">
                <a:solidFill>
                  <a:srgbClr val="444444"/>
                </a:solidFill>
                <a:effectLst/>
                <a:latin typeface="Meiryo" panose="020B0604030504040204" pitchFamily="50" charset="-128"/>
                <a:ea typeface="Meiryo" panose="020B0604030504040204" pitchFamily="50" charset="-128"/>
              </a:rPr>
              <a:t>母乳不足のサイン</a:t>
            </a:r>
            <a:endParaRPr kumimoji="1" lang="ja-JP" altLang="en-US" sz="3600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3CD015B-F8F5-4C6B-03BE-08D85F5518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906" y="1313131"/>
            <a:ext cx="12069055" cy="3513514"/>
          </a:xfrm>
        </p:spPr>
        <p:txBody>
          <a:bodyPr/>
          <a:lstStyle/>
          <a:p>
            <a:pPr marL="0" indent="0">
              <a:buNone/>
            </a:pPr>
            <a:r>
              <a:rPr lang="en-US" altLang="ja-JP" sz="3200" b="0" i="0" dirty="0">
                <a:solidFill>
                  <a:srgbClr val="444444"/>
                </a:solidFill>
                <a:effectLst/>
                <a:latin typeface="Meiryo" panose="020B0604030504040204" pitchFamily="50" charset="-128"/>
                <a:ea typeface="Meiryo" panose="020B0604030504040204" pitchFamily="50" charset="-128"/>
              </a:rPr>
              <a:t>1</a:t>
            </a:r>
            <a:r>
              <a:rPr lang="ja-JP" altLang="en-US" sz="3200" b="0" i="0" dirty="0">
                <a:solidFill>
                  <a:srgbClr val="444444"/>
                </a:solidFill>
                <a:effectLst/>
                <a:latin typeface="Meiryo" panose="020B0604030504040204" pitchFamily="50" charset="-128"/>
                <a:ea typeface="Meiryo" panose="020B0604030504040204" pitchFamily="50" charset="-128"/>
              </a:rPr>
              <a:t>．母乳をあげても機嫌がよくならずすぐに泣く</a:t>
            </a:r>
            <a:br>
              <a:rPr lang="ja-JP" altLang="en-US" sz="3200" dirty="0"/>
            </a:br>
            <a:r>
              <a:rPr lang="en-US" altLang="ja-JP" sz="3200" b="0" i="0" dirty="0">
                <a:solidFill>
                  <a:srgbClr val="444444"/>
                </a:solidFill>
                <a:effectLst/>
                <a:latin typeface="Meiryo" panose="020B0604030504040204" pitchFamily="50" charset="-128"/>
                <a:ea typeface="Meiryo" panose="020B0604030504040204" pitchFamily="50" charset="-128"/>
              </a:rPr>
              <a:t>2</a:t>
            </a:r>
            <a:r>
              <a:rPr lang="ja-JP" altLang="en-US" sz="3200" b="0" i="0" dirty="0">
                <a:solidFill>
                  <a:srgbClr val="444444"/>
                </a:solidFill>
                <a:effectLst/>
                <a:latin typeface="Meiryo" panose="020B0604030504040204" pitchFamily="50" charset="-128"/>
                <a:ea typeface="Meiryo" panose="020B0604030504040204" pitchFamily="50" charset="-128"/>
              </a:rPr>
              <a:t>．いつまでも乳首に吸い付いて離さない</a:t>
            </a:r>
            <a:br>
              <a:rPr lang="ja-JP" altLang="en-US" sz="3200" dirty="0"/>
            </a:br>
            <a:r>
              <a:rPr lang="en-US" altLang="ja-JP" sz="3200" b="0" i="0" dirty="0">
                <a:solidFill>
                  <a:srgbClr val="444444"/>
                </a:solidFill>
                <a:effectLst/>
                <a:latin typeface="Meiryo" panose="020B0604030504040204" pitchFamily="50" charset="-128"/>
                <a:ea typeface="Meiryo" panose="020B0604030504040204" pitchFamily="50" charset="-128"/>
              </a:rPr>
              <a:t>3</a:t>
            </a:r>
            <a:r>
              <a:rPr lang="ja-JP" altLang="en-US" sz="3200" b="0" i="0" dirty="0">
                <a:solidFill>
                  <a:srgbClr val="444444"/>
                </a:solidFill>
                <a:effectLst/>
                <a:latin typeface="Meiryo" panose="020B0604030504040204" pitchFamily="50" charset="-128"/>
                <a:ea typeface="Meiryo" panose="020B0604030504040204" pitchFamily="50" charset="-128"/>
              </a:rPr>
              <a:t>．お小水が</a:t>
            </a:r>
            <a:r>
              <a:rPr lang="en-US" altLang="ja-JP" sz="3200" b="0" i="0" dirty="0">
                <a:solidFill>
                  <a:srgbClr val="444444"/>
                </a:solidFill>
                <a:effectLst/>
                <a:latin typeface="Meiryo" panose="020B0604030504040204" pitchFamily="50" charset="-128"/>
                <a:ea typeface="Meiryo" panose="020B0604030504040204" pitchFamily="50" charset="-128"/>
              </a:rPr>
              <a:t>1</a:t>
            </a:r>
            <a:r>
              <a:rPr lang="ja-JP" altLang="en-US" sz="3200" b="0" i="0" dirty="0">
                <a:solidFill>
                  <a:srgbClr val="444444"/>
                </a:solidFill>
                <a:effectLst/>
                <a:latin typeface="Meiryo" panose="020B0604030504040204" pitchFamily="50" charset="-128"/>
                <a:ea typeface="Meiryo" panose="020B0604030504040204" pitchFamily="50" charset="-128"/>
              </a:rPr>
              <a:t>日に</a:t>
            </a:r>
            <a:r>
              <a:rPr lang="en-US" altLang="ja-JP" sz="3200" b="0" i="0" dirty="0">
                <a:solidFill>
                  <a:srgbClr val="444444"/>
                </a:solidFill>
                <a:effectLst/>
                <a:latin typeface="Meiryo" panose="020B0604030504040204" pitchFamily="50" charset="-128"/>
                <a:ea typeface="Meiryo" panose="020B0604030504040204" pitchFamily="50" charset="-128"/>
              </a:rPr>
              <a:t>5</a:t>
            </a:r>
            <a:r>
              <a:rPr lang="ja-JP" altLang="en-US" sz="3200" b="0" i="0" dirty="0">
                <a:solidFill>
                  <a:srgbClr val="444444"/>
                </a:solidFill>
                <a:effectLst/>
                <a:latin typeface="Meiryo" panose="020B0604030504040204" pitchFamily="50" charset="-128"/>
                <a:ea typeface="Meiryo" panose="020B0604030504040204" pitchFamily="50" charset="-128"/>
              </a:rPr>
              <a:t>回以下、あるいはお通じが数日出ない</a:t>
            </a:r>
            <a:br>
              <a:rPr lang="ja-JP" altLang="en-US" sz="3200" dirty="0"/>
            </a:br>
            <a:r>
              <a:rPr lang="en-US" altLang="ja-JP" sz="3200" b="0" i="0" dirty="0">
                <a:solidFill>
                  <a:srgbClr val="444444"/>
                </a:solidFill>
                <a:effectLst/>
                <a:latin typeface="Meiryo" panose="020B0604030504040204" pitchFamily="50" charset="-128"/>
                <a:ea typeface="Meiryo" panose="020B0604030504040204" pitchFamily="50" charset="-128"/>
              </a:rPr>
              <a:t>4</a:t>
            </a:r>
            <a:r>
              <a:rPr lang="ja-JP" altLang="en-US" sz="3200" b="0" i="0" dirty="0">
                <a:solidFill>
                  <a:srgbClr val="444444"/>
                </a:solidFill>
                <a:effectLst/>
                <a:latin typeface="Meiryo" panose="020B0604030504040204" pitchFamily="50" charset="-128"/>
                <a:ea typeface="Meiryo" panose="020B0604030504040204" pitchFamily="50" charset="-128"/>
              </a:rPr>
              <a:t>．授乳と授乳の間隔が</a:t>
            </a:r>
            <a:r>
              <a:rPr lang="en-US" altLang="ja-JP" sz="3200" b="0" i="0" dirty="0">
                <a:solidFill>
                  <a:srgbClr val="444444"/>
                </a:solidFill>
                <a:effectLst/>
                <a:latin typeface="Meiryo" panose="020B0604030504040204" pitchFamily="50" charset="-128"/>
                <a:ea typeface="Meiryo" panose="020B0604030504040204" pitchFamily="50" charset="-128"/>
              </a:rPr>
              <a:t>1</a:t>
            </a:r>
            <a:r>
              <a:rPr lang="ja-JP" altLang="en-US" sz="3200" b="0" i="0" dirty="0">
                <a:solidFill>
                  <a:srgbClr val="444444"/>
                </a:solidFill>
                <a:effectLst/>
                <a:latin typeface="Meiryo" panose="020B0604030504040204" pitchFamily="50" charset="-128"/>
                <a:ea typeface="Meiryo" panose="020B0604030504040204" pitchFamily="50" charset="-128"/>
              </a:rPr>
              <a:t>時間くらいで短く、すぐにおっぱいを欲しがる</a:t>
            </a:r>
            <a:br>
              <a:rPr lang="ja-JP" altLang="en-US" sz="3200" dirty="0"/>
            </a:br>
            <a:r>
              <a:rPr lang="en-US" altLang="ja-JP" sz="3200" b="0" i="0" dirty="0">
                <a:solidFill>
                  <a:srgbClr val="444444"/>
                </a:solidFill>
                <a:effectLst/>
                <a:latin typeface="Meiryo" panose="020B0604030504040204" pitchFamily="50" charset="-128"/>
                <a:ea typeface="Meiryo" panose="020B0604030504040204" pitchFamily="50" charset="-128"/>
              </a:rPr>
              <a:t>5</a:t>
            </a:r>
            <a:r>
              <a:rPr lang="ja-JP" altLang="en-US" sz="3200" b="0" i="0" dirty="0">
                <a:solidFill>
                  <a:srgbClr val="444444"/>
                </a:solidFill>
                <a:effectLst/>
                <a:latin typeface="Meiryo" panose="020B0604030504040204" pitchFamily="50" charset="-128"/>
                <a:ea typeface="Meiryo" panose="020B0604030504040204" pitchFamily="50" charset="-128"/>
              </a:rPr>
              <a:t>．体重が増えない・増え方が遅い</a:t>
            </a:r>
            <a:endParaRPr kumimoji="1" lang="ja-JP" altLang="en-US" sz="3200" dirty="0"/>
          </a:p>
        </p:txBody>
      </p:sp>
    </p:spTree>
    <p:extLst>
      <p:ext uri="{BB962C8B-B14F-4D97-AF65-F5344CB8AC3E}">
        <p14:creationId xmlns:p14="http://schemas.microsoft.com/office/powerpoint/2010/main" val="11528442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30901EA4-6CA0-4A64-939C-F76E88D155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CD59B081-9380-C692-B946-18FB2E0340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1018" y="163482"/>
            <a:ext cx="5224982" cy="1507375"/>
          </a:xfrm>
        </p:spPr>
        <p:txBody>
          <a:bodyPr>
            <a:normAutofit/>
          </a:bodyPr>
          <a:lstStyle/>
          <a:p>
            <a:r>
              <a:rPr lang="ja-JP" altLang="ja-JP" kern="100" dirty="0">
                <a:effectLst/>
                <a:ea typeface="メイリオ" panose="020B0604030504040204" pitchFamily="50" charset="-128"/>
                <a:cs typeface="Times New Roman" panose="02020603050405020304" pitchFamily="18" charset="0"/>
              </a:rPr>
              <a:t>早期新生児の生理的経過</a:t>
            </a:r>
            <a:endParaRPr kumimoji="1" lang="ja-JP" altLang="en-US" dirty="0"/>
          </a:p>
        </p:txBody>
      </p:sp>
      <p:sp>
        <p:nvSpPr>
          <p:cNvPr id="34" name="コンテンツ プレースホルダー 2">
            <a:extLst>
              <a:ext uri="{FF2B5EF4-FFF2-40B4-BE49-F238E27FC236}">
                <a16:creationId xmlns:a16="http://schemas.microsoft.com/office/drawing/2014/main" id="{E595EBF3-C868-1653-ED4C-E7A2639A6E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427316"/>
            <a:ext cx="6967018" cy="3513514"/>
          </a:xfrm>
        </p:spPr>
        <p:txBody>
          <a:bodyPr>
            <a:normAutofit fontScale="77500" lnSpcReduction="20000"/>
          </a:bodyPr>
          <a:lstStyle/>
          <a:p>
            <a:r>
              <a:rPr lang="ja-JP" altLang="en-US" sz="2400" dirty="0"/>
              <a:t>生理的体重減少：</a:t>
            </a:r>
            <a:r>
              <a:rPr lang="en-US" altLang="ja-JP" sz="2400" dirty="0"/>
              <a:t> in(</a:t>
            </a:r>
            <a:r>
              <a:rPr lang="ja-JP" altLang="en-US" sz="2400" dirty="0"/>
              <a:t>哺乳量）</a:t>
            </a:r>
            <a:r>
              <a:rPr lang="en-US" altLang="ja-JP" sz="2400" dirty="0"/>
              <a:t>&lt;out</a:t>
            </a:r>
            <a:r>
              <a:rPr lang="ja-JP" altLang="en-US" sz="2400" dirty="0"/>
              <a:t>（お小水</a:t>
            </a:r>
            <a:endParaRPr lang="en-US" altLang="ja-JP" sz="2400" dirty="0"/>
          </a:p>
          <a:p>
            <a:pPr marL="0" indent="0">
              <a:buNone/>
            </a:pPr>
            <a:r>
              <a:rPr lang="ja-JP" altLang="en-US" sz="2400" dirty="0"/>
              <a:t>　　　　　　　　　、お通じ）</a:t>
            </a:r>
            <a:endParaRPr lang="en-US" altLang="ja-JP" sz="2400" dirty="0"/>
          </a:p>
          <a:p>
            <a:pPr marL="0" indent="0">
              <a:buNone/>
            </a:pPr>
            <a:r>
              <a:rPr lang="ja-JP" altLang="en-US" sz="2400" dirty="0"/>
              <a:t>　　　　　　　　出生後数日より体重の４～１０％未満　</a:t>
            </a:r>
            <a:endParaRPr lang="en-US" altLang="ja-JP" sz="2400" dirty="0"/>
          </a:p>
          <a:p>
            <a:pPr marL="0" indent="0">
              <a:buNone/>
            </a:pPr>
            <a:r>
              <a:rPr lang="ja-JP" altLang="en-US" sz="2400" dirty="0"/>
              <a:t>　　　　　　　　</a:t>
            </a:r>
            <a:r>
              <a:rPr lang="en-US" altLang="ja-JP" sz="2400" dirty="0"/>
              <a:t>1</a:t>
            </a:r>
            <a:r>
              <a:rPr lang="ja-JP" altLang="en-US" sz="2400" dirty="0"/>
              <a:t>週間で元に戻ります</a:t>
            </a:r>
            <a:endParaRPr lang="en-US" altLang="ja-JP" sz="2400" dirty="0"/>
          </a:p>
          <a:p>
            <a:pPr marL="0" indent="0">
              <a:buNone/>
            </a:pPr>
            <a:endParaRPr lang="en-US" altLang="ja-JP" sz="2400" dirty="0"/>
          </a:p>
          <a:p>
            <a:r>
              <a:rPr lang="ja-JP" altLang="en-US" sz="2400" dirty="0"/>
              <a:t>生理的黄疸：多血➡溶血➡出生後数日で、始まり</a:t>
            </a:r>
            <a:endParaRPr lang="en-US" altLang="ja-JP" sz="2400" dirty="0"/>
          </a:p>
          <a:p>
            <a:pPr marL="0" indent="0">
              <a:buNone/>
            </a:pPr>
            <a:r>
              <a:rPr lang="ja-JP" altLang="en-US" sz="2400" dirty="0"/>
              <a:t>　　　　　　　４～</a:t>
            </a:r>
            <a:r>
              <a:rPr lang="en-US" altLang="ja-JP" sz="2400" dirty="0"/>
              <a:t>5</a:t>
            </a:r>
            <a:r>
              <a:rPr lang="ja-JP" altLang="en-US" sz="2400" dirty="0"/>
              <a:t>日がピーク</a:t>
            </a:r>
            <a:endParaRPr lang="en-US" altLang="ja-JP" sz="2400" dirty="0"/>
          </a:p>
          <a:p>
            <a:pPr marL="0" indent="0">
              <a:buNone/>
            </a:pPr>
            <a:r>
              <a:rPr lang="ja-JP" altLang="en-US" sz="2400" dirty="0"/>
              <a:t>（</a:t>
            </a:r>
            <a:r>
              <a:rPr lang="ja-JP" altLang="en-US" sz="2400" b="0" i="0" dirty="0">
                <a:solidFill>
                  <a:srgbClr val="040C28"/>
                </a:solidFill>
                <a:effectLst/>
                <a:latin typeface="Google Sans"/>
              </a:rPr>
              <a:t>顔面から始まり胸部，腰部，四肢末端へと広がります）</a:t>
            </a:r>
            <a:endParaRPr lang="en-US" altLang="ja-JP" sz="2400" dirty="0"/>
          </a:p>
          <a:p>
            <a:pPr marL="0" indent="0">
              <a:buNone/>
            </a:pPr>
            <a:endParaRPr lang="en-US" altLang="ja-JP" sz="2400" dirty="0"/>
          </a:p>
          <a:p>
            <a:endParaRPr lang="en-US" altLang="ja-JP" sz="2000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7E3B2BA1-50FC-4574-838F-AB0B5B93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03268" y="3431554"/>
            <a:ext cx="3488732" cy="3432751"/>
          </a:xfrm>
          <a:custGeom>
            <a:avLst/>
            <a:gdLst>
              <a:gd name="connsiteX0" fmla="*/ 3488731 w 3488732"/>
              <a:gd name="connsiteY0" fmla="*/ 0 h 3432751"/>
              <a:gd name="connsiteX1" fmla="*/ 3488732 w 3488732"/>
              <a:gd name="connsiteY1" fmla="*/ 0 h 3432751"/>
              <a:gd name="connsiteX2" fmla="*/ 3488732 w 3488732"/>
              <a:gd name="connsiteY2" fmla="*/ 3432751 h 3432751"/>
              <a:gd name="connsiteX3" fmla="*/ 0 w 3488732"/>
              <a:gd name="connsiteY3" fmla="*/ 3432751 h 3432751"/>
              <a:gd name="connsiteX4" fmla="*/ 0 w 3488732"/>
              <a:gd name="connsiteY4" fmla="*/ 3431630 h 3432751"/>
              <a:gd name="connsiteX5" fmla="*/ 80 w 3488732"/>
              <a:gd name="connsiteY5" fmla="*/ 3431628 h 3432751"/>
              <a:gd name="connsiteX6" fmla="*/ 7516 w 3488732"/>
              <a:gd name="connsiteY6" fmla="*/ 3431628 h 3432751"/>
              <a:gd name="connsiteX7" fmla="*/ 7516 w 3488732"/>
              <a:gd name="connsiteY7" fmla="*/ 3431443 h 3432751"/>
              <a:gd name="connsiteX8" fmla="*/ 179530 w 3488732"/>
              <a:gd name="connsiteY8" fmla="*/ 3427154 h 3432751"/>
              <a:gd name="connsiteX9" fmla="*/ 3484471 w 3488732"/>
              <a:gd name="connsiteY9" fmla="*/ 162232 h 3432751"/>
              <a:gd name="connsiteX10" fmla="*/ 3488328 w 3488732"/>
              <a:gd name="connsiteY10" fmla="*/ 6924 h 3432751"/>
              <a:gd name="connsiteX11" fmla="*/ 3488731 w 3488732"/>
              <a:gd name="connsiteY11" fmla="*/ 6924 h 34327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488732" h="3432751">
                <a:moveTo>
                  <a:pt x="3488731" y="0"/>
                </a:moveTo>
                <a:lnTo>
                  <a:pt x="3488732" y="0"/>
                </a:lnTo>
                <a:lnTo>
                  <a:pt x="3488732" y="3432751"/>
                </a:lnTo>
                <a:lnTo>
                  <a:pt x="0" y="3432751"/>
                </a:lnTo>
                <a:lnTo>
                  <a:pt x="0" y="3431630"/>
                </a:lnTo>
                <a:lnTo>
                  <a:pt x="80" y="3431628"/>
                </a:lnTo>
                <a:lnTo>
                  <a:pt x="7516" y="3431628"/>
                </a:lnTo>
                <a:lnTo>
                  <a:pt x="7516" y="3431443"/>
                </a:lnTo>
                <a:lnTo>
                  <a:pt x="179530" y="3427154"/>
                </a:lnTo>
                <a:cubicBezTo>
                  <a:pt x="1965266" y="3337873"/>
                  <a:pt x="3396747" y="1924247"/>
                  <a:pt x="3484471" y="162232"/>
                </a:cubicBezTo>
                <a:lnTo>
                  <a:pt x="3488328" y="6924"/>
                </a:lnTo>
                <a:lnTo>
                  <a:pt x="3488731" y="6924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8" name="Picture 17" descr="ドキュメント内のグラフとペン">
            <a:extLst>
              <a:ext uri="{FF2B5EF4-FFF2-40B4-BE49-F238E27FC236}">
                <a16:creationId xmlns:a16="http://schemas.microsoft.com/office/drawing/2014/main" id="{2E8F9F2A-AA69-9C8A-AB1C-83E01A408B6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1452" r="17732" b="1"/>
          <a:stretch/>
        </p:blipFill>
        <p:spPr>
          <a:xfrm>
            <a:off x="6967018" y="10"/>
            <a:ext cx="5224982" cy="6863174"/>
          </a:xfrm>
          <a:custGeom>
            <a:avLst/>
            <a:gdLst/>
            <a:ahLst/>
            <a:cxnLst/>
            <a:rect l="l" t="t" r="r" b="b"/>
            <a:pathLst>
              <a:path w="5224982" h="6846790">
                <a:moveTo>
                  <a:pt x="0" y="0"/>
                </a:moveTo>
                <a:lnTo>
                  <a:pt x="5224981" y="0"/>
                </a:lnTo>
                <a:lnTo>
                  <a:pt x="5224981" y="3414038"/>
                </a:lnTo>
                <a:lnTo>
                  <a:pt x="5224982" y="3414038"/>
                </a:lnTo>
                <a:lnTo>
                  <a:pt x="5224981" y="3414080"/>
                </a:lnTo>
                <a:lnTo>
                  <a:pt x="5224981" y="3430264"/>
                </a:lnTo>
                <a:lnTo>
                  <a:pt x="5224578" y="3430264"/>
                </a:lnTo>
                <a:lnTo>
                  <a:pt x="5220721" y="3585201"/>
                </a:lnTo>
                <a:cubicBezTo>
                  <a:pt x="5132997" y="5343007"/>
                  <a:pt x="3701516" y="6753257"/>
                  <a:pt x="1915780" y="6842324"/>
                </a:cubicBezTo>
                <a:lnTo>
                  <a:pt x="1743766" y="6846603"/>
                </a:lnTo>
                <a:lnTo>
                  <a:pt x="1743766" y="6846788"/>
                </a:lnTo>
                <a:lnTo>
                  <a:pt x="1736330" y="6846788"/>
                </a:lnTo>
                <a:lnTo>
                  <a:pt x="1736250" y="6846790"/>
                </a:lnTo>
                <a:lnTo>
                  <a:pt x="1736250" y="6846788"/>
                </a:lnTo>
                <a:lnTo>
                  <a:pt x="0" y="6846788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41670474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9DD4BEF-C4E0-E497-1FD2-878AF0371A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0840" y="-309227"/>
            <a:ext cx="9950103" cy="1507376"/>
          </a:xfrm>
        </p:spPr>
        <p:txBody>
          <a:bodyPr/>
          <a:lstStyle/>
          <a:p>
            <a:pPr algn="ctr"/>
            <a:r>
              <a:rPr kumimoji="1" lang="ja-JP" altLang="en-US" dirty="0"/>
              <a:t>早産児　と低出生体重児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F4C9563-630B-49B9-95E9-A57D7DC1AF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785" y="2427316"/>
            <a:ext cx="11992215" cy="3513514"/>
          </a:xfrm>
        </p:spPr>
        <p:txBody>
          <a:bodyPr/>
          <a:lstStyle/>
          <a:p>
            <a:r>
              <a:rPr kumimoji="1" lang="ja-JP" altLang="en-US" dirty="0"/>
              <a:t>早産児：在胎</a:t>
            </a:r>
            <a:r>
              <a:rPr kumimoji="1" lang="en-US" altLang="ja-JP" dirty="0"/>
              <a:t>22</a:t>
            </a:r>
            <a:r>
              <a:rPr kumimoji="1" lang="ja-JP" altLang="en-US" dirty="0"/>
              <a:t>週</a:t>
            </a:r>
            <a:r>
              <a:rPr kumimoji="1" lang="en-US" altLang="ja-JP" dirty="0"/>
              <a:t>0</a:t>
            </a:r>
            <a:r>
              <a:rPr kumimoji="1" lang="ja-JP" altLang="en-US" dirty="0"/>
              <a:t>日～</a:t>
            </a:r>
            <a:r>
              <a:rPr kumimoji="1" lang="en-US" altLang="ja-JP" dirty="0"/>
              <a:t>36</a:t>
            </a:r>
            <a:r>
              <a:rPr kumimoji="1" lang="ja-JP" altLang="en-US" dirty="0"/>
              <a:t>週</a:t>
            </a:r>
            <a:r>
              <a:rPr kumimoji="1" lang="en-US" altLang="ja-JP" dirty="0"/>
              <a:t>6</a:t>
            </a:r>
            <a:r>
              <a:rPr kumimoji="1" lang="ja-JP" altLang="en-US" dirty="0"/>
              <a:t>日にて出生：サーファクタント（表面活性物質）が足らない➡肺の拡張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en-US" altLang="ja-JP" dirty="0"/>
              <a:t>                                                      </a:t>
            </a:r>
            <a:r>
              <a:rPr kumimoji="1" lang="ja-JP" altLang="en-US" dirty="0"/>
              <a:t>不全（新生児呼吸窮迫症候群）をおこしやすい</a:t>
            </a:r>
            <a:endParaRPr kumimoji="1" lang="en-US" altLang="ja-JP" dirty="0"/>
          </a:p>
          <a:p>
            <a:r>
              <a:rPr kumimoji="1" lang="ja-JP" altLang="en-US" dirty="0"/>
              <a:t>低出生体重児</a:t>
            </a:r>
            <a:r>
              <a:rPr kumimoji="1" lang="en-US" altLang="ja-JP" dirty="0"/>
              <a:t>:</a:t>
            </a:r>
            <a:endParaRPr kumimoji="1" lang="en-US" altLang="ja-JP" u="sng" dirty="0"/>
          </a:p>
          <a:p>
            <a:pPr marL="0" indent="0">
              <a:buNone/>
            </a:pPr>
            <a:r>
              <a:rPr kumimoji="1" lang="en-US" altLang="ja-JP" dirty="0"/>
              <a:t>             </a:t>
            </a:r>
            <a:r>
              <a:rPr kumimoji="1" lang="ja-JP" altLang="en-US" dirty="0"/>
              <a:t>出生時体重</a:t>
            </a:r>
            <a:r>
              <a:rPr kumimoji="1" lang="en-US" altLang="ja-JP" dirty="0"/>
              <a:t>2,500</a:t>
            </a:r>
            <a:r>
              <a:rPr kumimoji="1" lang="ja-JP" altLang="en-US" dirty="0"/>
              <a:t>ｇ未満　極低出生体重児：</a:t>
            </a:r>
            <a:r>
              <a:rPr kumimoji="1" lang="en-US" altLang="ja-JP" dirty="0"/>
              <a:t>1,500g</a:t>
            </a:r>
            <a:r>
              <a:rPr kumimoji="1" lang="ja-JP" altLang="en-US" dirty="0"/>
              <a:t>未満　 超低出生体重児　</a:t>
            </a:r>
            <a:r>
              <a:rPr kumimoji="1" lang="en-US" altLang="ja-JP" dirty="0"/>
              <a:t>1,000g</a:t>
            </a:r>
            <a:r>
              <a:rPr kumimoji="1" lang="ja-JP" altLang="en-US" dirty="0"/>
              <a:t>未満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　　　　　</a:t>
            </a:r>
            <a:r>
              <a:rPr kumimoji="1" lang="ja-JP" altLang="en-US" b="1" u="sng" dirty="0"/>
              <a:t>高ビリルビン血症</a:t>
            </a:r>
            <a:r>
              <a:rPr kumimoji="1" lang="ja-JP" altLang="en-US" u="sng" dirty="0"/>
              <a:t>おこしやすい　体重当たりの体表面積が、大きい⇒</a:t>
            </a:r>
            <a:r>
              <a:rPr kumimoji="1" lang="ja-JP" altLang="en-US" b="1" u="sng" dirty="0"/>
              <a:t>低体温</a:t>
            </a:r>
            <a:r>
              <a:rPr kumimoji="1" lang="ja-JP" altLang="en-US" u="sng" dirty="0"/>
              <a:t>　</a:t>
            </a:r>
            <a:r>
              <a:rPr kumimoji="1" lang="ja-JP" altLang="en-US" b="1" u="sng" dirty="0"/>
              <a:t>低血糖</a:t>
            </a:r>
            <a:r>
              <a:rPr kumimoji="1" lang="ja-JP" altLang="en-US" dirty="0"/>
              <a:t>　　　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　　　　　従って、清拭は、暖かいタオルで（体表面積が正常児に比して　熱放散が多い＝低体温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　　　　　となりやすいため）</a:t>
            </a:r>
          </a:p>
        </p:txBody>
      </p:sp>
    </p:spTree>
    <p:extLst>
      <p:ext uri="{BB962C8B-B14F-4D97-AF65-F5344CB8AC3E}">
        <p14:creationId xmlns:p14="http://schemas.microsoft.com/office/powerpoint/2010/main" val="17976073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F7D456D-E548-906C-9EB0-1AE1B3F761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3798" y="-250076"/>
            <a:ext cx="9950103" cy="1507376"/>
          </a:xfrm>
        </p:spPr>
        <p:txBody>
          <a:bodyPr/>
          <a:lstStyle/>
          <a:p>
            <a:r>
              <a:rPr kumimoji="1" lang="ja-JP" altLang="en-US" dirty="0"/>
              <a:t>サーファクタント＝表面活性物質　在胎</a:t>
            </a:r>
            <a:r>
              <a:rPr kumimoji="1" lang="en-US" altLang="ja-JP" dirty="0"/>
              <a:t>3</a:t>
            </a:r>
            <a:r>
              <a:rPr kumimoji="1" lang="ja-JP" altLang="en-US" dirty="0"/>
              <a:t>５週頃から</a:t>
            </a:r>
            <a:r>
              <a:rPr kumimoji="1" lang="en-US" altLang="ja-JP" dirty="0"/>
              <a:t>Ⅱ</a:t>
            </a:r>
            <a:r>
              <a:rPr kumimoji="1" lang="ja-JP" altLang="en-US" dirty="0"/>
              <a:t>型肺胞上皮細胞で作られる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3E3B6EED-4BF5-4A3A-D347-D125824BB47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25" y="1257300"/>
            <a:ext cx="11677650" cy="468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CE536AC-514E-00FB-FE78-3ED5FFABA6DE}"/>
              </a:ext>
            </a:extLst>
          </p:cNvPr>
          <p:cNvSpPr txBox="1"/>
          <p:nvPr/>
        </p:nvSpPr>
        <p:spPr>
          <a:xfrm>
            <a:off x="742789" y="5768913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dirty="0">
                <a:hlinkClick r:id="rId3"/>
              </a:rPr>
              <a:t>呼吸</a:t>
            </a:r>
            <a:r>
              <a:rPr lang="en-US" altLang="ja-JP" dirty="0">
                <a:hlinkClick r:id="rId3"/>
              </a:rPr>
              <a:t>/</a:t>
            </a:r>
            <a:r>
              <a:rPr lang="ja-JP" altLang="en-US" dirty="0">
                <a:hlinkClick r:id="rId3"/>
              </a:rPr>
              <a:t>サーファクタント</a:t>
            </a:r>
            <a:r>
              <a:rPr lang="en-US" altLang="ja-JP" dirty="0">
                <a:hlinkClick r:id="rId3"/>
              </a:rPr>
              <a:t>/</a:t>
            </a:r>
            <a:r>
              <a:rPr lang="ja-JP" altLang="en-US" dirty="0">
                <a:hlinkClick r:id="rId3"/>
              </a:rPr>
              <a:t>サーファクタントの作用 </a:t>
            </a:r>
            <a:r>
              <a:rPr lang="en-US" altLang="ja-JP" dirty="0">
                <a:hlinkClick r:id="rId3"/>
              </a:rPr>
              <a:t>(life-science-edu.net)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580542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2C17C13-19D0-40B3-1CF6-1930367FBC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3037" y="282443"/>
            <a:ext cx="10540897" cy="1507376"/>
          </a:xfrm>
        </p:spPr>
        <p:txBody>
          <a:bodyPr/>
          <a:lstStyle/>
          <a:p>
            <a:r>
              <a:rPr kumimoji="1" lang="ja-JP" altLang="en-US" dirty="0"/>
              <a:t>保育器内の温度　湿度（４０％以上）</a:t>
            </a:r>
            <a:br>
              <a:rPr kumimoji="1" lang="en-US" altLang="ja-JP" dirty="0"/>
            </a:br>
            <a:r>
              <a:rPr lang="ja-JP" altLang="en-US" b="0" i="0" dirty="0">
                <a:solidFill>
                  <a:srgbClr val="575757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ja-JP" altLang="en-US" sz="1600" b="0" i="0" dirty="0">
                <a:solidFill>
                  <a:srgbClr val="575757"/>
                </a:solidFill>
                <a:effectLst/>
                <a:latin typeface="Arial" panose="020B0604020202020204" pitchFamily="34" charset="0"/>
              </a:rPr>
              <a:t>（小川雄之亮、新生児の診察と検査、</a:t>
            </a:r>
            <a:r>
              <a:rPr lang="en-US" altLang="ja-JP" sz="1600" b="0" i="0" dirty="0">
                <a:solidFill>
                  <a:srgbClr val="575757"/>
                </a:solidFill>
                <a:effectLst/>
                <a:latin typeface="Arial" panose="020B0604020202020204" pitchFamily="34" charset="0"/>
              </a:rPr>
              <a:t>p.57</a:t>
            </a:r>
            <a:r>
              <a:rPr lang="ja-JP" altLang="en-US" sz="1600" b="0" i="0" dirty="0">
                <a:solidFill>
                  <a:srgbClr val="575757"/>
                </a:solidFill>
                <a:effectLst/>
                <a:latin typeface="Arial" panose="020B0604020202020204" pitchFamily="34" charset="0"/>
              </a:rPr>
              <a:t>、東京医学社、</a:t>
            </a:r>
            <a:r>
              <a:rPr lang="en-US" altLang="ja-JP" sz="1600" b="0" i="0" dirty="0">
                <a:solidFill>
                  <a:srgbClr val="575757"/>
                </a:solidFill>
                <a:effectLst/>
                <a:latin typeface="Arial" panose="020B0604020202020204" pitchFamily="34" charset="0"/>
              </a:rPr>
              <a:t>1989</a:t>
            </a:r>
            <a:r>
              <a:rPr lang="ja-JP" altLang="en-US" sz="1600" b="0" i="0" dirty="0">
                <a:solidFill>
                  <a:srgbClr val="575757"/>
                </a:solidFill>
                <a:effectLst/>
                <a:latin typeface="Arial" panose="020B0604020202020204" pitchFamily="34" charset="0"/>
              </a:rPr>
              <a:t>より改変）</a:t>
            </a:r>
            <a:endParaRPr kumimoji="1" lang="ja-JP" altLang="en-US" sz="1600" dirty="0"/>
          </a:p>
        </p:txBody>
      </p:sp>
      <p:pic>
        <p:nvPicPr>
          <p:cNvPr id="2050" name="Picture 2" descr="保育器内の温度">
            <a:extLst>
              <a:ext uri="{FF2B5EF4-FFF2-40B4-BE49-F238E27FC236}">
                <a16:creationId xmlns:a16="http://schemas.microsoft.com/office/drawing/2014/main" id="{EBB3A713-5053-218A-2925-236CC74EAB3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365" y="1905640"/>
            <a:ext cx="11802675" cy="46699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0127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7A161EC-5E0E-7D5B-58CD-A7B7A3AB90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0651" y="378426"/>
            <a:ext cx="9950103" cy="1507376"/>
          </a:xfrm>
        </p:spPr>
        <p:txBody>
          <a:bodyPr/>
          <a:lstStyle/>
          <a:p>
            <a:pPr algn="ctr"/>
            <a:r>
              <a:rPr kumimoji="1" lang="ja-JP" altLang="en-US" dirty="0"/>
              <a:t>新生児室の環境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DF5C250-390A-F766-BCCA-2339FBB72A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7714" y="2427316"/>
            <a:ext cx="11730446" cy="3513514"/>
          </a:xfrm>
        </p:spPr>
        <p:txBody>
          <a:bodyPr/>
          <a:lstStyle/>
          <a:p>
            <a:r>
              <a:rPr kumimoji="1" lang="ja-JP" altLang="en-US" sz="3600" dirty="0"/>
              <a:t>温度：</a:t>
            </a:r>
            <a:r>
              <a:rPr kumimoji="1" lang="en-US" altLang="ja-JP" sz="3600" dirty="0"/>
              <a:t>24</a:t>
            </a:r>
            <a:r>
              <a:rPr kumimoji="1" lang="ja-JP" altLang="en-US" sz="3600" dirty="0"/>
              <a:t>℃～</a:t>
            </a:r>
            <a:r>
              <a:rPr kumimoji="1" lang="en-US" altLang="ja-JP" sz="3600" dirty="0"/>
              <a:t>26℃</a:t>
            </a:r>
          </a:p>
          <a:p>
            <a:r>
              <a:rPr kumimoji="1" lang="ja-JP" altLang="en-US" sz="3600" dirty="0"/>
              <a:t>湿度：</a:t>
            </a:r>
            <a:r>
              <a:rPr kumimoji="1" lang="en-US" altLang="ja-JP" sz="3600" dirty="0"/>
              <a:t>50</a:t>
            </a:r>
            <a:r>
              <a:rPr kumimoji="1" lang="ja-JP" altLang="en-US" sz="3600" dirty="0"/>
              <a:t>～</a:t>
            </a:r>
            <a:r>
              <a:rPr kumimoji="1" lang="en-US" altLang="ja-JP" sz="3600" dirty="0"/>
              <a:t>60</a:t>
            </a:r>
            <a:r>
              <a:rPr kumimoji="1" lang="ja-JP" altLang="en-US" sz="3600" dirty="0"/>
              <a:t>％</a:t>
            </a:r>
            <a:endParaRPr kumimoji="1" lang="en-US" altLang="ja-JP" sz="3600" dirty="0"/>
          </a:p>
          <a:p>
            <a:r>
              <a:rPr kumimoji="1" lang="ja-JP" altLang="en-US" sz="3600" dirty="0"/>
              <a:t>夜でも白色蛍光灯で</a:t>
            </a:r>
            <a:r>
              <a:rPr kumimoji="1" lang="en-US" altLang="ja-JP" sz="3600" dirty="0"/>
              <a:t>500</a:t>
            </a:r>
            <a:r>
              <a:rPr kumimoji="1" lang="ja-JP" altLang="en-US" sz="3600" dirty="0"/>
              <a:t>ルクス位の照明</a:t>
            </a:r>
            <a:endParaRPr kumimoji="1" lang="en-US" altLang="ja-JP" sz="3600" dirty="0"/>
          </a:p>
          <a:p>
            <a:r>
              <a:rPr kumimoji="1" lang="ja-JP" altLang="en-US" sz="3600" dirty="0"/>
              <a:t>コット間は、</a:t>
            </a:r>
            <a:r>
              <a:rPr kumimoji="1" lang="en-US" altLang="ja-JP" sz="3600" dirty="0"/>
              <a:t>60</a:t>
            </a:r>
            <a:r>
              <a:rPr kumimoji="1" lang="ja-JP" altLang="en-US" sz="3600" dirty="0"/>
              <a:t>ｃｍ以上空ける</a:t>
            </a:r>
          </a:p>
        </p:txBody>
      </p:sp>
    </p:spTree>
    <p:extLst>
      <p:ext uri="{BB962C8B-B14F-4D97-AF65-F5344CB8AC3E}">
        <p14:creationId xmlns:p14="http://schemas.microsoft.com/office/powerpoint/2010/main" val="42345584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EEE12F-DC28-A4C3-E716-887310F0D6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9230" y="-753688"/>
            <a:ext cx="9950103" cy="1507376"/>
          </a:xfrm>
        </p:spPr>
        <p:txBody>
          <a:bodyPr/>
          <a:lstStyle/>
          <a:p>
            <a:pPr algn="ctr"/>
            <a:r>
              <a:rPr kumimoji="1" lang="ja-JP" altLang="en-US" dirty="0"/>
              <a:t>新生児出血性疾患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9B21261-5249-0869-25E8-8D11347BDB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5890" y="937453"/>
            <a:ext cx="11710466" cy="5693868"/>
          </a:xfrm>
        </p:spPr>
        <p:txBody>
          <a:bodyPr/>
          <a:lstStyle/>
          <a:p>
            <a:r>
              <a:rPr kumimoji="1" lang="ja-JP" altLang="en-US" sz="2800" dirty="0"/>
              <a:t>新生児メレナ：ビタミン</a:t>
            </a:r>
            <a:r>
              <a:rPr kumimoji="1" lang="en-US" altLang="ja-JP" sz="2800" dirty="0"/>
              <a:t>K</a:t>
            </a:r>
            <a:r>
              <a:rPr kumimoji="1" lang="ja-JP" altLang="en-US" sz="2800" dirty="0"/>
              <a:t>欠乏による（母乳栄養児に多い）吐下血</a:t>
            </a:r>
            <a:endParaRPr kumimoji="1" lang="en-US" altLang="ja-JP" sz="2800" dirty="0"/>
          </a:p>
          <a:p>
            <a:r>
              <a:rPr kumimoji="1" lang="ja-JP" altLang="en-US" sz="2800" dirty="0"/>
              <a:t>仮性メレナ（母体血を飲み込むことによる吐下血）アプトテスト（胎児ヘモグロビンは、アルカリに抵抗）で鑑別</a:t>
            </a:r>
            <a:endParaRPr kumimoji="1" lang="en-US" altLang="ja-JP" sz="2800" dirty="0"/>
          </a:p>
          <a:p>
            <a:r>
              <a:rPr kumimoji="1" lang="ja-JP" altLang="en-US" sz="2800" dirty="0"/>
              <a:t>頭蓋内出血：ビタミン</a:t>
            </a:r>
            <a:r>
              <a:rPr kumimoji="1" lang="en-US" altLang="ja-JP" sz="2800" dirty="0"/>
              <a:t>K</a:t>
            </a:r>
            <a:r>
              <a:rPr kumimoji="1" lang="ja-JP" altLang="en-US" sz="2800" dirty="0"/>
              <a:t>欠乏による（母乳栄養児に多い）けいれんなど</a:t>
            </a:r>
            <a:endParaRPr kumimoji="1" lang="en-US" altLang="ja-JP" sz="2800" dirty="0"/>
          </a:p>
          <a:p>
            <a:r>
              <a:rPr kumimoji="1" lang="ja-JP" altLang="en-US" sz="2800" dirty="0"/>
              <a:t>予防は、ビタミン</a:t>
            </a:r>
            <a:r>
              <a:rPr kumimoji="1" lang="en-US" altLang="ja-JP" sz="2800" dirty="0"/>
              <a:t>K</a:t>
            </a:r>
            <a:r>
              <a:rPr kumimoji="1" lang="ja-JP" altLang="en-US" sz="2800" dirty="0"/>
              <a:t>内服　</a:t>
            </a:r>
            <a:r>
              <a:rPr kumimoji="1" lang="en-US" altLang="ja-JP" sz="2800" dirty="0"/>
              <a:t>13</a:t>
            </a:r>
            <a:r>
              <a:rPr kumimoji="1" lang="ja-JP" altLang="en-US" sz="2800" dirty="0"/>
              <a:t>回法（</a:t>
            </a:r>
            <a:r>
              <a:rPr kumimoji="1" lang="en-US" altLang="ja-JP" sz="2800" dirty="0"/>
              <a:t>2</a:t>
            </a:r>
            <a:r>
              <a:rPr kumimoji="1" lang="ja-JP" altLang="en-US" sz="2800" dirty="0"/>
              <a:t>回は産科入院中、</a:t>
            </a:r>
            <a:r>
              <a:rPr kumimoji="1" lang="en-US" altLang="ja-JP" sz="2800" dirty="0"/>
              <a:t>1</a:t>
            </a:r>
            <a:r>
              <a:rPr kumimoji="1" lang="ja-JP" altLang="en-US" sz="2800" dirty="0"/>
              <a:t>回は、</a:t>
            </a:r>
            <a:r>
              <a:rPr kumimoji="1" lang="en-US" altLang="ja-JP" sz="2800" dirty="0"/>
              <a:t>1</a:t>
            </a:r>
            <a:r>
              <a:rPr kumimoji="1" lang="ja-JP" altLang="en-US" sz="2800" dirty="0"/>
              <a:t>か月健診時、残り</a:t>
            </a:r>
            <a:r>
              <a:rPr kumimoji="1" lang="en-US" altLang="ja-JP" sz="2800" dirty="0"/>
              <a:t>10</a:t>
            </a:r>
            <a:r>
              <a:rPr kumimoji="1" lang="ja-JP" altLang="en-US" sz="2800" dirty="0"/>
              <a:t>回はご家庭で）</a:t>
            </a:r>
            <a:r>
              <a:rPr lang="ja-JP" altLang="en-US" sz="2800" b="1" i="0" dirty="0">
                <a:solidFill>
                  <a:srgbClr val="4F4F4F"/>
                </a:solidFill>
                <a:effectLst/>
                <a:latin typeface="Lucida Sans Unicode" panose="020B0602030504020204" pitchFamily="34" charset="0"/>
              </a:rPr>
              <a:t>新生児と乳児のビタミン</a:t>
            </a:r>
            <a:r>
              <a:rPr lang="en-US" altLang="ja-JP" sz="2800" b="1" i="0" dirty="0">
                <a:solidFill>
                  <a:srgbClr val="4F4F4F"/>
                </a:solidFill>
                <a:effectLst/>
                <a:latin typeface="Lucida Sans Unicode" panose="020B0602030504020204" pitchFamily="34" charset="0"/>
              </a:rPr>
              <a:t>K</a:t>
            </a:r>
            <a:r>
              <a:rPr lang="ja-JP" altLang="en-US" sz="2800" b="1" i="0" dirty="0">
                <a:solidFill>
                  <a:srgbClr val="4F4F4F"/>
                </a:solidFill>
                <a:effectLst/>
                <a:latin typeface="Lucida Sans Unicode" panose="020B0602030504020204" pitchFamily="34" charset="0"/>
              </a:rPr>
              <a:t>欠乏性出血症発症予防に関する提言　</a:t>
            </a:r>
            <a:r>
              <a:rPr lang="en-US" altLang="ja-JP" sz="2800" b="1" i="0" dirty="0">
                <a:solidFill>
                  <a:srgbClr val="4F4F4F"/>
                </a:solidFill>
                <a:effectLst/>
                <a:latin typeface="Lucida Sans Unicode" panose="020B0602030504020204" pitchFamily="34" charset="0"/>
              </a:rPr>
              <a:t>2021</a:t>
            </a:r>
            <a:r>
              <a:rPr lang="ja-JP" altLang="en-US" sz="2800" b="1" i="0" dirty="0">
                <a:solidFill>
                  <a:srgbClr val="4F4F4F"/>
                </a:solidFill>
                <a:effectLst/>
                <a:latin typeface="Lucida Sans Unicode" panose="020B0602030504020204" pitchFamily="34" charset="0"/>
              </a:rPr>
              <a:t>年</a:t>
            </a:r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537027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6" descr="アプガースコア・アプガー指数">
            <a:extLst>
              <a:ext uri="{FF2B5EF4-FFF2-40B4-BE49-F238E27FC236}">
                <a16:creationId xmlns:a16="http://schemas.microsoft.com/office/drawing/2014/main" id="{D0E60A7F-C24A-8D5B-259F-8E6150238C0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8" name="AutoShape 10" descr="アプガースコア・アプガー指数">
            <a:extLst>
              <a:ext uri="{FF2B5EF4-FFF2-40B4-BE49-F238E27FC236}">
                <a16:creationId xmlns:a16="http://schemas.microsoft.com/office/drawing/2014/main" id="{7985D35F-20BC-22D1-F2BD-792847B4EAA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96000" y="3429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9" name="タイトル 8">
            <a:extLst>
              <a:ext uri="{FF2B5EF4-FFF2-40B4-BE49-F238E27FC236}">
                <a16:creationId xmlns:a16="http://schemas.microsoft.com/office/drawing/2014/main" id="{AE3BAF4E-B339-E78E-9228-99F9B4FD9E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0948" y="-697751"/>
            <a:ext cx="9950103" cy="1507376"/>
          </a:xfrm>
        </p:spPr>
        <p:txBody>
          <a:bodyPr/>
          <a:lstStyle/>
          <a:p>
            <a:pPr algn="ctr"/>
            <a:r>
              <a:rPr lang="ja-JP" altLang="en-US" dirty="0"/>
              <a:t>アプガースコア：</a:t>
            </a:r>
            <a:r>
              <a:rPr lang="en-US" altLang="ja-JP" dirty="0"/>
              <a:t>8</a:t>
            </a:r>
            <a:r>
              <a:rPr lang="ja-JP" altLang="en-US" dirty="0"/>
              <a:t>点以上正常</a:t>
            </a:r>
          </a:p>
        </p:txBody>
      </p:sp>
      <p:pic>
        <p:nvPicPr>
          <p:cNvPr id="1038" name="Picture 14">
            <a:extLst>
              <a:ext uri="{FF2B5EF4-FFF2-40B4-BE49-F238E27FC236}">
                <a16:creationId xmlns:a16="http://schemas.microsoft.com/office/drawing/2014/main" id="{5BC41E45-4447-39EC-B882-22CEE84529F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680" y="998365"/>
            <a:ext cx="11802675" cy="51949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19613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274A03B-74BA-8668-359B-A830114CFB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7292" y="-589801"/>
            <a:ext cx="10371758" cy="1507376"/>
          </a:xfrm>
        </p:spPr>
        <p:txBody>
          <a:bodyPr/>
          <a:lstStyle/>
          <a:p>
            <a:pPr algn="ctr"/>
            <a:r>
              <a:rPr kumimoji="1" lang="ja-JP" altLang="en-US" dirty="0"/>
              <a:t>原始反射：大脳皮質の発達に伴い６か月までに消失</a:t>
            </a:r>
          </a:p>
        </p:txBody>
      </p:sp>
      <p:pic>
        <p:nvPicPr>
          <p:cNvPr id="1026" name="Picture 2" descr=" ">
            <a:extLst>
              <a:ext uri="{FF2B5EF4-FFF2-40B4-BE49-F238E27FC236}">
                <a16:creationId xmlns:a16="http://schemas.microsoft.com/office/drawing/2014/main" id="{D85F7E8E-9380-C4C9-30C2-6119D553DDC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917576"/>
            <a:ext cx="11706225" cy="5635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3948829"/>
      </p:ext>
    </p:extLst>
  </p:cSld>
  <p:clrMapOvr>
    <a:masterClrMapping/>
  </p:clrMapOvr>
</p:sld>
</file>

<file path=ppt/theme/theme1.xml><?xml version="1.0" encoding="utf-8"?>
<a:theme xmlns:a="http://schemas.openxmlformats.org/drawingml/2006/main" name="BlocksVTI">
  <a:themeElements>
    <a:clrScheme name="AnalogousFromDarkSeedLeftStep">
      <a:dk1>
        <a:srgbClr val="000000"/>
      </a:dk1>
      <a:lt1>
        <a:srgbClr val="FFFFFF"/>
      </a:lt1>
      <a:dk2>
        <a:srgbClr val="1A1634"/>
      </a:dk2>
      <a:lt2>
        <a:srgbClr val="F0F3F3"/>
      </a:lt2>
      <a:accent1>
        <a:srgbClr val="E72950"/>
      </a:accent1>
      <a:accent2>
        <a:srgbClr val="D5178E"/>
      </a:accent2>
      <a:accent3>
        <a:srgbClr val="DF29E7"/>
      </a:accent3>
      <a:accent4>
        <a:srgbClr val="7E17D5"/>
      </a:accent4>
      <a:accent5>
        <a:srgbClr val="4129E7"/>
      </a:accent5>
      <a:accent6>
        <a:srgbClr val="174ED5"/>
      </a:accent6>
      <a:hlink>
        <a:srgbClr val="7351C5"/>
      </a:hlink>
      <a:folHlink>
        <a:srgbClr val="7F7F7F"/>
      </a:folHlink>
    </a:clrScheme>
    <a:fontScheme name="Avenir">
      <a:majorFont>
        <a:latin typeface="Meiryo"/>
        <a:ea typeface=""/>
        <a:cs typeface=""/>
      </a:majorFont>
      <a:minorFont>
        <a:latin typeface="Meiry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ocksVTI" id="{31656FE6-20D8-4105-85EA-706EC9332BE9}" vid="{039DFFC9-9B25-4063-9235-B287A446F509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258b6005-9a0a-4fab-bf07-10bf73f0764f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4FC9DE092D8151438BD8CEFCB450D3EE" ma:contentTypeVersion="14" ma:contentTypeDescription="新しいドキュメントを作成します。" ma:contentTypeScope="" ma:versionID="2d70e4f4f734a60ee2ee9a5c6e9b73ee">
  <xsd:schema xmlns:xsd="http://www.w3.org/2001/XMLSchema" xmlns:xs="http://www.w3.org/2001/XMLSchema" xmlns:p="http://schemas.microsoft.com/office/2006/metadata/properties" xmlns:ns3="258b6005-9a0a-4fab-bf07-10bf73f0764f" xmlns:ns4="c343a79b-5ddd-4f83-b5ae-5b41a6566970" targetNamespace="http://schemas.microsoft.com/office/2006/metadata/properties" ma:root="true" ma:fieldsID="7300ccd4970b0f66893d6aedebd4c1bc" ns3:_="" ns4:_="">
    <xsd:import namespace="258b6005-9a0a-4fab-bf07-10bf73f0764f"/>
    <xsd:import namespace="c343a79b-5ddd-4f83-b5ae-5b41a656697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_activity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8b6005-9a0a-4fab-bf07-10bf73f0764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0" nillable="true" ma:displayName="_activity" ma:hidden="true" ma:internalName="_activity">
      <xsd:simpleType>
        <xsd:restriction base="dms:Note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3a79b-5ddd-4f83-b5ae-5b41a6566970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共有のヒントのハッシュ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536EA65-B0E6-442D-9514-488383F50AA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1F9DED4-1CD1-4845-939A-2960A016B84C}">
  <ds:schemaRefs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purl.org/dc/terms/"/>
    <ds:schemaRef ds:uri="258b6005-9a0a-4fab-bf07-10bf73f0764f"/>
    <ds:schemaRef ds:uri="http://www.w3.org/XML/1998/namespace"/>
    <ds:schemaRef ds:uri="http://schemas.openxmlformats.org/package/2006/metadata/core-properties"/>
    <ds:schemaRef ds:uri="http://purl.org/dc/dcmitype/"/>
    <ds:schemaRef ds:uri="c343a79b-5ddd-4f83-b5ae-5b41a6566970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26EC8ED3-7C5B-4C34-AE46-09FC1FC3C86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58b6005-9a0a-4fab-bf07-10bf73f0764f"/>
    <ds:schemaRef ds:uri="c343a79b-5ddd-4f83-b5ae-5b41a656697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323</TotalTime>
  <Words>515</Words>
  <Application>Microsoft Office PowerPoint</Application>
  <PresentationFormat>ワイド画面</PresentationFormat>
  <Paragraphs>38</Paragraphs>
  <Slides>12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18" baseType="lpstr">
      <vt:lpstr>Google Sans</vt:lpstr>
      <vt:lpstr>Meiryo</vt:lpstr>
      <vt:lpstr>Arial</vt:lpstr>
      <vt:lpstr>Century</vt:lpstr>
      <vt:lpstr>Lucida Sans Unicode</vt:lpstr>
      <vt:lpstr>BlocksVTI</vt:lpstr>
      <vt:lpstr>新生児の生理と異常 </vt:lpstr>
      <vt:lpstr>早期新生児の生理的経過</vt:lpstr>
      <vt:lpstr>早産児　と低出生体重児</vt:lpstr>
      <vt:lpstr>サーファクタント＝表面活性物質　在胎3５週頃からⅡ型肺胞上皮細胞で作られる</vt:lpstr>
      <vt:lpstr>保育器内の温度　湿度（４０％以上）  （小川雄之亮、新生児の診察と検査、p.57、東京医学社、1989より改変）</vt:lpstr>
      <vt:lpstr>新生児室の環境</vt:lpstr>
      <vt:lpstr>新生児出血性疾患</vt:lpstr>
      <vt:lpstr>アプガースコア：8点以上正常</vt:lpstr>
      <vt:lpstr>原始反射：大脳皮質の発達に伴い６か月までに消失</vt:lpstr>
      <vt:lpstr>新生児マススクリーニング</vt:lpstr>
      <vt:lpstr>母子感染（出生後１～２時間以内に抗菌剤点眼：淋菌の予防　胎指には、抗菌作用あり）</vt:lpstr>
      <vt:lpstr>母乳不足のサイン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新生児の生理と異常</dc:title>
  <dc:creator>三平 宮川</dc:creator>
  <cp:lastModifiedBy>三平 宮川</cp:lastModifiedBy>
  <cp:revision>7</cp:revision>
  <dcterms:created xsi:type="dcterms:W3CDTF">2023-11-29T05:04:05Z</dcterms:created>
  <dcterms:modified xsi:type="dcterms:W3CDTF">2023-11-30T04:47:02Z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0x0101004FC9DE092D8151438BD8CEFCB450D3EE</vt:lpwstr>
  </property>
</Properties>
</file>