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9" r:id="rId3"/>
    <p:sldId id="257" r:id="rId4"/>
    <p:sldId id="258"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233B98-5DF0-4B77-895A-388CB3147329}" v="155" dt="2022-10-19T00:46:43.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88" d="100"/>
          <a:sy n="88" d="100"/>
        </p:scale>
        <p:origin x="84"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1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4D124-06BC-4B1B-8324-5A0C8A18833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2D56E7-AD61-4561-886C-D463D254749B}">
      <dgm:prSet/>
      <dgm:spPr/>
      <dgm:t>
        <a:bodyPr/>
        <a:lstStyle/>
        <a:p>
          <a:r>
            <a:rPr kumimoji="1" lang="ja-JP"/>
            <a:t>肺炎は、細菌（肺炎球菌など）ウイルス（インフルエンザ、</a:t>
          </a:r>
          <a:r>
            <a:rPr kumimoji="1" lang="en-US"/>
            <a:t>Covid-19</a:t>
          </a:r>
          <a:r>
            <a:rPr kumimoji="1" lang="ja-JP"/>
            <a:t>など）、原虫（カリニ）感染による肺の炎症です。</a:t>
          </a:r>
          <a:endParaRPr lang="en-US"/>
        </a:p>
      </dgm:t>
    </dgm:pt>
    <dgm:pt modelId="{5957ECF1-66B2-4FE7-B2BB-C973E25B151E}" type="parTrans" cxnId="{DD9E36CE-F85C-45F6-8EF2-D434E4731251}">
      <dgm:prSet/>
      <dgm:spPr/>
      <dgm:t>
        <a:bodyPr/>
        <a:lstStyle/>
        <a:p>
          <a:endParaRPr lang="en-US"/>
        </a:p>
      </dgm:t>
    </dgm:pt>
    <dgm:pt modelId="{F0F0F763-3B26-48B6-AF19-3771B4666D0C}" type="sibTrans" cxnId="{DD9E36CE-F85C-45F6-8EF2-D434E4731251}">
      <dgm:prSet/>
      <dgm:spPr/>
      <dgm:t>
        <a:bodyPr/>
        <a:lstStyle/>
        <a:p>
          <a:endParaRPr lang="en-US"/>
        </a:p>
      </dgm:t>
    </dgm:pt>
    <dgm:pt modelId="{D2139664-15DA-4356-8CBB-6D4B954D5BF8}">
      <dgm:prSet/>
      <dgm:spPr/>
      <dgm:t>
        <a:bodyPr/>
        <a:lstStyle/>
        <a:p>
          <a:r>
            <a:rPr kumimoji="1" lang="ja-JP"/>
            <a:t>高齢者は、誤嚥性肺炎に気をつけなければなりません。</a:t>
          </a:r>
          <a:endParaRPr lang="en-US"/>
        </a:p>
      </dgm:t>
    </dgm:pt>
    <dgm:pt modelId="{BF8EC19C-0566-4465-91BE-094F90E59B40}" type="parTrans" cxnId="{39D0B670-71DD-476F-A47F-BAC030CA06FF}">
      <dgm:prSet/>
      <dgm:spPr/>
      <dgm:t>
        <a:bodyPr/>
        <a:lstStyle/>
        <a:p>
          <a:endParaRPr lang="en-US"/>
        </a:p>
      </dgm:t>
    </dgm:pt>
    <dgm:pt modelId="{0F10AD4B-E60F-4E92-9FD7-6B30B880445C}" type="sibTrans" cxnId="{39D0B670-71DD-476F-A47F-BAC030CA06FF}">
      <dgm:prSet/>
      <dgm:spPr/>
      <dgm:t>
        <a:bodyPr/>
        <a:lstStyle/>
        <a:p>
          <a:endParaRPr lang="en-US"/>
        </a:p>
      </dgm:t>
    </dgm:pt>
    <dgm:pt modelId="{8823D4C3-F979-4FE1-AC4D-B0137197CBC4}" type="pres">
      <dgm:prSet presAssocID="{0264D124-06BC-4B1B-8324-5A0C8A188332}" presName="linear" presStyleCnt="0">
        <dgm:presLayoutVars>
          <dgm:animLvl val="lvl"/>
          <dgm:resizeHandles val="exact"/>
        </dgm:presLayoutVars>
      </dgm:prSet>
      <dgm:spPr/>
    </dgm:pt>
    <dgm:pt modelId="{4BEA43FD-AAF1-48D7-B67B-58D3846858EC}" type="pres">
      <dgm:prSet presAssocID="{0E2D56E7-AD61-4561-886C-D463D254749B}" presName="parentText" presStyleLbl="node1" presStyleIdx="0" presStyleCnt="2">
        <dgm:presLayoutVars>
          <dgm:chMax val="0"/>
          <dgm:bulletEnabled val="1"/>
        </dgm:presLayoutVars>
      </dgm:prSet>
      <dgm:spPr/>
    </dgm:pt>
    <dgm:pt modelId="{FD0A37CE-6BF0-4217-803C-CCBAB71FF138}" type="pres">
      <dgm:prSet presAssocID="{F0F0F763-3B26-48B6-AF19-3771B4666D0C}" presName="spacer" presStyleCnt="0"/>
      <dgm:spPr/>
    </dgm:pt>
    <dgm:pt modelId="{CC587B12-861E-4D1C-A206-A9FD0EB0D925}" type="pres">
      <dgm:prSet presAssocID="{D2139664-15DA-4356-8CBB-6D4B954D5BF8}" presName="parentText" presStyleLbl="node1" presStyleIdx="1" presStyleCnt="2">
        <dgm:presLayoutVars>
          <dgm:chMax val="0"/>
          <dgm:bulletEnabled val="1"/>
        </dgm:presLayoutVars>
      </dgm:prSet>
      <dgm:spPr/>
    </dgm:pt>
  </dgm:ptLst>
  <dgm:cxnLst>
    <dgm:cxn modelId="{E654A00E-84EB-41AC-8521-F06E62038E36}" type="presOf" srcId="{D2139664-15DA-4356-8CBB-6D4B954D5BF8}" destId="{CC587B12-861E-4D1C-A206-A9FD0EB0D925}" srcOrd="0" destOrd="0" presId="urn:microsoft.com/office/officeart/2005/8/layout/vList2"/>
    <dgm:cxn modelId="{39D0B670-71DD-476F-A47F-BAC030CA06FF}" srcId="{0264D124-06BC-4B1B-8324-5A0C8A188332}" destId="{D2139664-15DA-4356-8CBB-6D4B954D5BF8}" srcOrd="1" destOrd="0" parTransId="{BF8EC19C-0566-4465-91BE-094F90E59B40}" sibTransId="{0F10AD4B-E60F-4E92-9FD7-6B30B880445C}"/>
    <dgm:cxn modelId="{CA52D692-849B-4418-9F10-DD0377A1A50D}" type="presOf" srcId="{0E2D56E7-AD61-4561-886C-D463D254749B}" destId="{4BEA43FD-AAF1-48D7-B67B-58D3846858EC}" srcOrd="0" destOrd="0" presId="urn:microsoft.com/office/officeart/2005/8/layout/vList2"/>
    <dgm:cxn modelId="{DD9E36CE-F85C-45F6-8EF2-D434E4731251}" srcId="{0264D124-06BC-4B1B-8324-5A0C8A188332}" destId="{0E2D56E7-AD61-4561-886C-D463D254749B}" srcOrd="0" destOrd="0" parTransId="{5957ECF1-66B2-4FE7-B2BB-C973E25B151E}" sibTransId="{F0F0F763-3B26-48B6-AF19-3771B4666D0C}"/>
    <dgm:cxn modelId="{68F49DE2-68A4-4C28-958A-D525D81AD08F}" type="presOf" srcId="{0264D124-06BC-4B1B-8324-5A0C8A188332}" destId="{8823D4C3-F979-4FE1-AC4D-B0137197CBC4}" srcOrd="0" destOrd="0" presId="urn:microsoft.com/office/officeart/2005/8/layout/vList2"/>
    <dgm:cxn modelId="{CA67B541-9CE4-4E1C-93A1-F98BE9BCAAAD}" type="presParOf" srcId="{8823D4C3-F979-4FE1-AC4D-B0137197CBC4}" destId="{4BEA43FD-AAF1-48D7-B67B-58D3846858EC}" srcOrd="0" destOrd="0" presId="urn:microsoft.com/office/officeart/2005/8/layout/vList2"/>
    <dgm:cxn modelId="{4022A89A-D573-43EB-861F-795174E0A4BF}" type="presParOf" srcId="{8823D4C3-F979-4FE1-AC4D-B0137197CBC4}" destId="{FD0A37CE-6BF0-4217-803C-CCBAB71FF138}" srcOrd="1" destOrd="0" presId="urn:microsoft.com/office/officeart/2005/8/layout/vList2"/>
    <dgm:cxn modelId="{75DBF015-A8B6-458F-81BE-59641726F66F}" type="presParOf" srcId="{8823D4C3-F979-4FE1-AC4D-B0137197CBC4}" destId="{CC587B12-861E-4D1C-A206-A9FD0EB0D92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A43FD-AAF1-48D7-B67B-58D3846858EC}">
      <dsp:nvSpPr>
        <dsp:cNvPr id="0" name=""/>
        <dsp:cNvSpPr/>
      </dsp:nvSpPr>
      <dsp:spPr>
        <a:xfrm>
          <a:off x="0" y="33308"/>
          <a:ext cx="4684058" cy="2110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a:t>肺炎は、細菌（肺炎球菌など）ウイルス（インフルエンザ、</a:t>
          </a:r>
          <a:r>
            <a:rPr kumimoji="1" lang="en-US" sz="2200" kern="1200"/>
            <a:t>Covid-19</a:t>
          </a:r>
          <a:r>
            <a:rPr kumimoji="1" lang="ja-JP" sz="2200" kern="1200"/>
            <a:t>など）、原虫（カリニ）感染による肺の炎症です。</a:t>
          </a:r>
          <a:endParaRPr lang="en-US" sz="2200" kern="1200"/>
        </a:p>
      </dsp:txBody>
      <dsp:txXfrm>
        <a:off x="103035" y="136343"/>
        <a:ext cx="4477988" cy="1904610"/>
      </dsp:txXfrm>
    </dsp:sp>
    <dsp:sp modelId="{CC587B12-861E-4D1C-A206-A9FD0EB0D925}">
      <dsp:nvSpPr>
        <dsp:cNvPr id="0" name=""/>
        <dsp:cNvSpPr/>
      </dsp:nvSpPr>
      <dsp:spPr>
        <a:xfrm>
          <a:off x="0" y="2207349"/>
          <a:ext cx="4684058" cy="2110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a:t>高齢者は、誤嚥性肺炎に気をつけなければなりません。</a:t>
          </a:r>
          <a:endParaRPr lang="en-US" sz="2200" kern="1200"/>
        </a:p>
      </dsp:txBody>
      <dsp:txXfrm>
        <a:off x="103035" y="2310384"/>
        <a:ext cx="4477988" cy="19046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99518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96652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1922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598656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6828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4816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2195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55229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19544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59821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10/20/2022</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2690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lIns="109728" tIns="109728" rIns="109728" bIns="91440" anchor="ctr"/>
          <a:lstStyle>
            <a:lvl1pPr algn="l">
              <a:defRPr sz="1050">
                <a:solidFill>
                  <a:schemeClr val="tx2"/>
                </a:solidFill>
              </a:defRPr>
            </a:lvl1pPr>
          </a:lstStyle>
          <a:p>
            <a:fld id="{B5898F52-2787-4BA2-BBBC-9395E9F86D50}" type="datetimeFigureOut">
              <a:rPr lang="en-US" smtClean="0"/>
              <a:pPr/>
              <a:t>10/20/2022</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lIns="109728" tIns="109728" rIns="109728" bIns="9144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lIns="109728" tIns="109728" rIns="109728" bIns="9144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3614474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4" r:id="rId6"/>
    <p:sldLayoutId id="2147483689" r:id="rId7"/>
    <p:sldLayoutId id="2147483685" r:id="rId8"/>
    <p:sldLayoutId id="2147483686" r:id="rId9"/>
    <p:sldLayoutId id="2147483687" r:id="rId10"/>
    <p:sldLayoutId id="2147483688" r:id="rId11"/>
  </p:sldLayoutIdLst>
  <p:txStyles>
    <p:titleStyle>
      <a:lvl1pPr algn="l" defTabSz="914400" rtl="0" eaLnBrk="1" latinLnBrk="0" hangingPunct="1">
        <a:lnSpc>
          <a:spcPct val="100000"/>
        </a:lnSpc>
        <a:spcBef>
          <a:spcPct val="0"/>
        </a:spcBef>
        <a:buNone/>
        <a:defRPr sz="4000" b="1" kern="1200" spc="12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spc="11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spc="11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spc="11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spc="11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spc="11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slideLayout" Target="../slideLayouts/slideLayout6.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11" Type="http://schemas.openxmlformats.org/officeDocument/2006/relationships/image" Target="../media/image2.png"/><Relationship Id="rId5" Type="http://schemas.openxmlformats.org/officeDocument/2006/relationships/diagramLayout" Target="../diagrams/layout1.xml"/><Relationship Id="rId10" Type="http://schemas.openxmlformats.org/officeDocument/2006/relationships/image" Target="../media/image3.jpeg"/><Relationship Id="rId4" Type="http://schemas.openxmlformats.org/officeDocument/2006/relationships/diagramData" Target="../diagrams/data1.xml"/><Relationship Id="rId9" Type="http://schemas.openxmlformats.org/officeDocument/2006/relationships/hyperlink" Target="https://www.jrs.or.jp/citizen/disease/c/c-01.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www.jrs.or.jp/citizen/disease/c/c-01.html"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s://www.jrs.or.jp/citizen/disease/c/c-01.html" TargetMode="Externa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2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82" name="Rectangle 81">
            <a:extLst>
              <a:ext uri="{FF2B5EF4-FFF2-40B4-BE49-F238E27FC236}">
                <a16:creationId xmlns:a16="http://schemas.microsoft.com/office/drawing/2014/main" id="{C53527CE-0857-4148-A439-03E1284D2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1148495" y="5353494"/>
            <a:ext cx="9905999" cy="713860"/>
          </a:xfrm>
        </p:spPr>
        <p:txBody>
          <a:bodyPr vert="horz" lIns="91440" tIns="45720" rIns="91440" bIns="45720" rtlCol="0" anchor="ctr">
            <a:noAutofit/>
          </a:bodyPr>
          <a:lstStyle/>
          <a:p>
            <a:pPr algn="ctr"/>
            <a:r>
              <a:rPr lang="ja-JP" altLang="en-US" sz="6000" dirty="0"/>
              <a:t>呼吸器疾患</a:t>
            </a:r>
            <a:endParaRPr kumimoji="1" lang="en-US" altLang="ja-JP" sz="6000" dirty="0"/>
          </a:p>
        </p:txBody>
      </p:sp>
      <p:pic>
        <p:nvPicPr>
          <p:cNvPr id="4" name="Picture 2">
            <a:extLst>
              <a:ext uri="{FF2B5EF4-FFF2-40B4-BE49-F238E27FC236}">
                <a16:creationId xmlns:a16="http://schemas.microsoft.com/office/drawing/2014/main" id="{43CB889F-703D-49CC-C0A8-75173C1DD3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6250" b="6250"/>
          <a:stretch/>
        </p:blipFill>
        <p:spPr>
          <a:xfrm>
            <a:off x="2139663" y="523732"/>
            <a:ext cx="7923661" cy="4457058"/>
          </a:xfrm>
          <a:prstGeom prst="rect">
            <a:avLst/>
          </a:prstGeom>
        </p:spPr>
      </p:pic>
      <p:pic>
        <p:nvPicPr>
          <p:cNvPr id="3" name="録音したサウンド">
            <a:hlinkClick r:id="" action="ppaction://media"/>
            <a:extLst>
              <a:ext uri="{FF2B5EF4-FFF2-40B4-BE49-F238E27FC236}">
                <a16:creationId xmlns:a16="http://schemas.microsoft.com/office/drawing/2014/main" id="{5BDB95FB-E2EA-C38C-CBBC-054E1994807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1514" y="2419210"/>
            <a:ext cx="304800" cy="304800"/>
          </a:xfrm>
          <a:prstGeom prst="rect">
            <a:avLst/>
          </a:prstGeom>
        </p:spPr>
      </p:pic>
    </p:spTree>
    <p:extLst>
      <p:ext uri="{BB962C8B-B14F-4D97-AF65-F5344CB8AC3E}">
        <p14:creationId xmlns:p14="http://schemas.microsoft.com/office/powerpoint/2010/main" val="212838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6DD68B-BEA9-1FBF-B410-E54D7BD9846A}"/>
              </a:ext>
            </a:extLst>
          </p:cNvPr>
          <p:cNvSpPr>
            <a:spLocks noGrp="1"/>
          </p:cNvSpPr>
          <p:nvPr>
            <p:ph type="title"/>
          </p:nvPr>
        </p:nvSpPr>
        <p:spPr/>
        <p:txBody>
          <a:bodyPr/>
          <a:lstStyle/>
          <a:p>
            <a:r>
              <a:rPr kumimoji="1" lang="ja-JP" altLang="en-US" dirty="0"/>
              <a:t>肺炎</a:t>
            </a:r>
          </a:p>
        </p:txBody>
      </p:sp>
      <p:graphicFrame>
        <p:nvGraphicFramePr>
          <p:cNvPr id="2056" name="コンテンツ プレースホルダー 3">
            <a:extLst>
              <a:ext uri="{FF2B5EF4-FFF2-40B4-BE49-F238E27FC236}">
                <a16:creationId xmlns:a16="http://schemas.microsoft.com/office/drawing/2014/main" id="{5A006435-E967-86EB-B3DC-5D679837F789}"/>
              </a:ext>
            </a:extLst>
          </p:cNvPr>
          <p:cNvGraphicFramePr>
            <a:graphicFrameLocks noGrp="1"/>
          </p:cNvGraphicFramePr>
          <p:nvPr>
            <p:ph sz="half" idx="2"/>
            <p:extLst>
              <p:ext uri="{D42A27DB-BD31-4B8C-83A1-F6EECF244321}">
                <p14:modId xmlns:p14="http://schemas.microsoft.com/office/powerpoint/2010/main" val="1765522267"/>
              </p:ext>
            </p:extLst>
          </p:nvPr>
        </p:nvGraphicFramePr>
        <p:xfrm>
          <a:off x="6096000" y="681037"/>
          <a:ext cx="4684058"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テキスト ボックス 6">
            <a:extLst>
              <a:ext uri="{FF2B5EF4-FFF2-40B4-BE49-F238E27FC236}">
                <a16:creationId xmlns:a16="http://schemas.microsoft.com/office/drawing/2014/main" id="{786DA04A-55D2-8D74-4458-CD5C53855AB4}"/>
              </a:ext>
            </a:extLst>
          </p:cNvPr>
          <p:cNvSpPr txBox="1"/>
          <p:nvPr/>
        </p:nvSpPr>
        <p:spPr>
          <a:xfrm>
            <a:off x="4925226" y="5530632"/>
            <a:ext cx="6094878" cy="646331"/>
          </a:xfrm>
          <a:prstGeom prst="rect">
            <a:avLst/>
          </a:prstGeom>
          <a:noFill/>
        </p:spPr>
        <p:txBody>
          <a:bodyPr wrap="square">
            <a:spAutoFit/>
          </a:bodyPr>
          <a:lstStyle/>
          <a:p>
            <a:r>
              <a:rPr lang="en-US" altLang="ja-JP" dirty="0">
                <a:hlinkClick r:id="rId9"/>
              </a:rPr>
              <a:t>C-01 </a:t>
            </a:r>
            <a:r>
              <a:rPr lang="ja-JP" altLang="en-US" dirty="0">
                <a:hlinkClick r:id="rId9"/>
              </a:rPr>
              <a:t>気管支ぜんそく</a:t>
            </a:r>
            <a:r>
              <a:rPr lang="en-US" altLang="ja-JP" dirty="0">
                <a:hlinkClick r:id="rId9"/>
              </a:rPr>
              <a:t> - C. </a:t>
            </a:r>
            <a:r>
              <a:rPr lang="ja-JP" altLang="en-US" dirty="0">
                <a:hlinkClick r:id="rId9"/>
              </a:rPr>
              <a:t>アレルギー性肺疾患｜一般社団法人日本呼吸器学会</a:t>
            </a:r>
            <a:r>
              <a:rPr lang="en-US" altLang="ja-JP" dirty="0">
                <a:hlinkClick r:id="rId9"/>
              </a:rPr>
              <a:t> (jrs.or.jp)</a:t>
            </a:r>
            <a:endParaRPr lang="en-US" altLang="ja-JP" dirty="0">
              <a:ea typeface="Yu Gothic"/>
            </a:endParaRPr>
          </a:p>
        </p:txBody>
      </p:sp>
      <p:pic>
        <p:nvPicPr>
          <p:cNvPr id="2054" name="Picture 6">
            <a:extLst>
              <a:ext uri="{FF2B5EF4-FFF2-40B4-BE49-F238E27FC236}">
                <a16:creationId xmlns:a16="http://schemas.microsoft.com/office/drawing/2014/main" id="{0463BC4F-95F6-7B50-D977-656BB97E41C6}"/>
              </a:ext>
            </a:extLst>
          </p:cNvPr>
          <p:cNvPicPr>
            <a:picLocks noGrp="1" noChangeAspect="1" noChangeArrowheads="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430307" y="1825624"/>
            <a:ext cx="5324382" cy="4529456"/>
          </a:xfrm>
          <a:prstGeom prst="rect">
            <a:avLst/>
          </a:prstGeom>
          <a:noFill/>
          <a:extLst>
            <a:ext uri="{909E8E84-426E-40DD-AFC4-6F175D3DCCD1}">
              <a14:hiddenFill xmlns:a14="http://schemas.microsoft.com/office/drawing/2010/main">
                <a:solidFill>
                  <a:srgbClr val="FFFFFF"/>
                </a:solidFill>
              </a14:hiddenFill>
            </a:ext>
          </a:extLst>
        </p:spPr>
      </p:pic>
      <p:pic>
        <p:nvPicPr>
          <p:cNvPr id="3" name="録音したサウンド">
            <a:hlinkClick r:id="" action="ppaction://media"/>
            <a:extLst>
              <a:ext uri="{FF2B5EF4-FFF2-40B4-BE49-F238E27FC236}">
                <a16:creationId xmlns:a16="http://schemas.microsoft.com/office/drawing/2014/main" id="{7698F2A2-8E15-1773-A125-2BF64A88CA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50311" y="621166"/>
            <a:ext cx="304800" cy="304800"/>
          </a:xfrm>
          <a:prstGeom prst="rect">
            <a:avLst/>
          </a:prstGeom>
        </p:spPr>
      </p:pic>
    </p:spTree>
    <p:extLst>
      <p:ext uri="{BB962C8B-B14F-4D97-AF65-F5344CB8AC3E}">
        <p14:creationId xmlns:p14="http://schemas.microsoft.com/office/powerpoint/2010/main" val="11312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D4EDB8-2BDC-0CE1-7303-7EFC11B7D81D}"/>
              </a:ext>
            </a:extLst>
          </p:cNvPr>
          <p:cNvSpPr>
            <a:spLocks noGrp="1"/>
          </p:cNvSpPr>
          <p:nvPr>
            <p:ph type="title"/>
          </p:nvPr>
        </p:nvSpPr>
        <p:spPr>
          <a:xfrm>
            <a:off x="1098877" y="2177"/>
            <a:ext cx="9634011" cy="1325563"/>
          </a:xfrm>
        </p:spPr>
        <p:txBody>
          <a:bodyPr/>
          <a:lstStyle/>
          <a:p>
            <a:r>
              <a:rPr lang="ja-JP" altLang="en-US">
                <a:ea typeface="Yu Gothic"/>
              </a:rPr>
              <a:t>気管支ぜんそく</a:t>
            </a:r>
            <a:endParaRPr lang="ja-JP" altLang="en-US" dirty="0">
              <a:ea typeface="Yu Gothic"/>
            </a:endParaRPr>
          </a:p>
        </p:txBody>
      </p:sp>
      <p:pic>
        <p:nvPicPr>
          <p:cNvPr id="5" name="図 5" descr="ダイアグラム&#10;&#10;説明は自動で生成されたものです">
            <a:extLst>
              <a:ext uri="{FF2B5EF4-FFF2-40B4-BE49-F238E27FC236}">
                <a16:creationId xmlns:a16="http://schemas.microsoft.com/office/drawing/2014/main" id="{502FBE5F-1CF6-C3CD-BD22-3E7BCA3EA926}"/>
              </a:ext>
            </a:extLst>
          </p:cNvPr>
          <p:cNvPicPr>
            <a:picLocks noGrp="1" noChangeAspect="1"/>
          </p:cNvPicPr>
          <p:nvPr>
            <p:ph sz="half" idx="1"/>
          </p:nvPr>
        </p:nvPicPr>
        <p:blipFill>
          <a:blip r:embed="rId4"/>
          <a:stretch>
            <a:fillRect/>
          </a:stretch>
        </p:blipFill>
        <p:spPr>
          <a:xfrm>
            <a:off x="288130" y="1771084"/>
            <a:ext cx="5376635" cy="4808763"/>
          </a:xfrm>
        </p:spPr>
      </p:pic>
      <p:sp>
        <p:nvSpPr>
          <p:cNvPr id="4" name="コンテンツ プレースホルダー 3">
            <a:extLst>
              <a:ext uri="{FF2B5EF4-FFF2-40B4-BE49-F238E27FC236}">
                <a16:creationId xmlns:a16="http://schemas.microsoft.com/office/drawing/2014/main" id="{5E1DB773-9543-8B48-EF33-27F02CE4F3A8}"/>
              </a:ext>
            </a:extLst>
          </p:cNvPr>
          <p:cNvSpPr>
            <a:spLocks noGrp="1"/>
          </p:cNvSpPr>
          <p:nvPr>
            <p:ph sz="half" idx="2"/>
          </p:nvPr>
        </p:nvSpPr>
        <p:spPr>
          <a:xfrm>
            <a:off x="6179459" y="287112"/>
            <a:ext cx="4872743" cy="5410880"/>
          </a:xfrm>
        </p:spPr>
        <p:txBody>
          <a:bodyPr lIns="109728" tIns="109728" rIns="109728" bIns="91440" anchor="t"/>
          <a:lstStyle/>
          <a:p>
            <a:r>
              <a:rPr lang="ja-JP" altLang="en-US" sz="3200" b="1">
                <a:ea typeface="Yu Gothic"/>
              </a:rPr>
              <a:t>気道の慢性炎症が元にあります→吸入用ステロイド剤</a:t>
            </a:r>
          </a:p>
          <a:p>
            <a:pPr>
              <a:buClr>
                <a:srgbClr val="C3B2A7"/>
              </a:buClr>
            </a:pPr>
            <a:r>
              <a:rPr lang="ja-JP" altLang="en-US" sz="3200" b="1">
                <a:ea typeface="Yu Gothic"/>
              </a:rPr>
              <a:t>ぜんそく発作時：　①窓を開ける②水分を取り、たんを出します③気管支を広げる吸入薬や飲み薬</a:t>
            </a:r>
          </a:p>
        </p:txBody>
      </p:sp>
      <p:sp>
        <p:nvSpPr>
          <p:cNvPr id="6" name="テキスト ボックス 5">
            <a:extLst>
              <a:ext uri="{FF2B5EF4-FFF2-40B4-BE49-F238E27FC236}">
                <a16:creationId xmlns:a16="http://schemas.microsoft.com/office/drawing/2014/main" id="{586D2CD2-CC3E-D6EB-335E-5A7469956B3E}"/>
              </a:ext>
            </a:extLst>
          </p:cNvPr>
          <p:cNvSpPr txBox="1"/>
          <p:nvPr/>
        </p:nvSpPr>
        <p:spPr>
          <a:xfrm>
            <a:off x="9238343" y="55372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dirty="0">
                <a:hlinkClick r:id="rId5"/>
              </a:rPr>
              <a:t>C-01 </a:t>
            </a:r>
            <a:r>
              <a:rPr lang="ja-JP" altLang="en-US" dirty="0">
                <a:hlinkClick r:id="rId5"/>
              </a:rPr>
              <a:t>気管支ぜんそく</a:t>
            </a:r>
            <a:r>
              <a:rPr lang="en-US" altLang="ja-JP" dirty="0">
                <a:hlinkClick r:id="rId5"/>
              </a:rPr>
              <a:t> - C. </a:t>
            </a:r>
            <a:r>
              <a:rPr lang="ja-JP" altLang="en-US" dirty="0">
                <a:hlinkClick r:id="rId5"/>
              </a:rPr>
              <a:t>アレルギー性肺疾患｜一般社団法人日本呼吸器学会</a:t>
            </a:r>
            <a:r>
              <a:rPr lang="en-US" altLang="ja-JP" dirty="0">
                <a:hlinkClick r:id="rId5"/>
              </a:rPr>
              <a:t> (jrs.or.jp)</a:t>
            </a:r>
            <a:endParaRPr lang="en-US" altLang="ja-JP" dirty="0">
              <a:ea typeface="Yu Gothic"/>
            </a:endParaRPr>
          </a:p>
        </p:txBody>
      </p:sp>
      <p:pic>
        <p:nvPicPr>
          <p:cNvPr id="3" name="録音したサウンド">
            <a:hlinkClick r:id="" action="ppaction://media"/>
            <a:extLst>
              <a:ext uri="{FF2B5EF4-FFF2-40B4-BE49-F238E27FC236}">
                <a16:creationId xmlns:a16="http://schemas.microsoft.com/office/drawing/2014/main" id="{B5F13A84-3496-F2AC-40D3-9904C037BE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35658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071077-DC8B-7791-8C20-387707EBED53}"/>
              </a:ext>
            </a:extLst>
          </p:cNvPr>
          <p:cNvSpPr>
            <a:spLocks noGrp="1"/>
          </p:cNvSpPr>
          <p:nvPr>
            <p:ph type="title"/>
          </p:nvPr>
        </p:nvSpPr>
        <p:spPr>
          <a:xfrm>
            <a:off x="1069848" y="524691"/>
            <a:ext cx="9634011" cy="1325563"/>
          </a:xfrm>
        </p:spPr>
        <p:txBody>
          <a:bodyPr/>
          <a:lstStyle/>
          <a:p>
            <a:r>
              <a:rPr lang="zh-TW" altLang="en-US" b="0" i="0" dirty="0">
                <a:solidFill>
                  <a:srgbClr val="222222"/>
                </a:solidFill>
                <a:effectLst/>
                <a:latin typeface="OpenSans"/>
              </a:rPr>
              <a:t>慢性閉塞性肺疾患（</a:t>
            </a:r>
            <a:r>
              <a:rPr lang="en-US" altLang="zh-TW" b="0" i="0" dirty="0">
                <a:solidFill>
                  <a:srgbClr val="222222"/>
                </a:solidFill>
                <a:effectLst/>
                <a:latin typeface="OpenSans"/>
              </a:rPr>
              <a:t>COPD</a:t>
            </a:r>
            <a:r>
              <a:rPr lang="zh-TW" altLang="en-US" b="0" i="0" dirty="0">
                <a:solidFill>
                  <a:srgbClr val="222222"/>
                </a:solidFill>
                <a:effectLst/>
                <a:latin typeface="OpenSans"/>
              </a:rPr>
              <a:t>）</a:t>
            </a:r>
            <a:br>
              <a:rPr lang="zh-TW" altLang="en-US" b="0" i="0" dirty="0">
                <a:solidFill>
                  <a:srgbClr val="222222"/>
                </a:solidFill>
                <a:effectLst/>
                <a:latin typeface="OpenSans"/>
              </a:rPr>
            </a:br>
            <a:endParaRPr kumimoji="1" lang="ja-JP" altLang="en-US" dirty="0"/>
          </a:p>
        </p:txBody>
      </p:sp>
      <p:sp>
        <p:nvSpPr>
          <p:cNvPr id="4" name="コンテンツ プレースホルダー 3">
            <a:extLst>
              <a:ext uri="{FF2B5EF4-FFF2-40B4-BE49-F238E27FC236}">
                <a16:creationId xmlns:a16="http://schemas.microsoft.com/office/drawing/2014/main" id="{F5B6B4FA-B184-762D-02A1-D4A664D8589C}"/>
              </a:ext>
            </a:extLst>
          </p:cNvPr>
          <p:cNvSpPr>
            <a:spLocks noGrp="1"/>
          </p:cNvSpPr>
          <p:nvPr>
            <p:ph sz="half" idx="2"/>
          </p:nvPr>
        </p:nvSpPr>
        <p:spPr>
          <a:xfrm>
            <a:off x="6096000" y="1395638"/>
            <a:ext cx="4684058" cy="4351338"/>
          </a:xfrm>
        </p:spPr>
        <p:txBody>
          <a:bodyPr/>
          <a:lstStyle/>
          <a:p>
            <a:r>
              <a:rPr kumimoji="1" lang="ja-JP" altLang="en-US" sz="2800" b="1" dirty="0"/>
              <a:t>慢性閉塞性肺疾患の最大原因は、喫煙です。また</a:t>
            </a:r>
            <a:r>
              <a:rPr lang="ja-JP" altLang="en-US" sz="2800" b="1" i="0" dirty="0">
                <a:solidFill>
                  <a:srgbClr val="111111"/>
                </a:solidFill>
                <a:effectLst/>
                <a:latin typeface="OpenSans"/>
              </a:rPr>
              <a:t>喫煙者の</a:t>
            </a:r>
            <a:r>
              <a:rPr lang="en-US" altLang="ja-JP" sz="2800" b="1" i="0" dirty="0">
                <a:solidFill>
                  <a:srgbClr val="111111"/>
                </a:solidFill>
                <a:effectLst/>
                <a:latin typeface="OpenSans"/>
              </a:rPr>
              <a:t>15</a:t>
            </a:r>
            <a:r>
              <a:rPr lang="ja-JP" altLang="en-US" sz="2800" b="1" i="0" dirty="0">
                <a:solidFill>
                  <a:srgbClr val="111111"/>
                </a:solidFill>
                <a:effectLst/>
                <a:latin typeface="OpenSans"/>
              </a:rPr>
              <a:t>～</a:t>
            </a:r>
            <a:r>
              <a:rPr lang="en-US" altLang="ja-JP" sz="2800" b="1" i="0" dirty="0">
                <a:solidFill>
                  <a:srgbClr val="111111"/>
                </a:solidFill>
                <a:effectLst/>
                <a:latin typeface="OpenSans"/>
              </a:rPr>
              <a:t>20</a:t>
            </a:r>
            <a:r>
              <a:rPr lang="ja-JP" altLang="en-US" sz="2800" b="1" i="0" dirty="0">
                <a:solidFill>
                  <a:srgbClr val="111111"/>
                </a:solidFill>
                <a:effectLst/>
                <a:latin typeface="OpenSans"/>
              </a:rPr>
              <a:t>％が</a:t>
            </a:r>
            <a:r>
              <a:rPr lang="en-US" altLang="ja-JP" sz="2800" b="1" i="0" dirty="0">
                <a:solidFill>
                  <a:srgbClr val="111111"/>
                </a:solidFill>
                <a:effectLst/>
                <a:latin typeface="OpenSans"/>
              </a:rPr>
              <a:t>COPD</a:t>
            </a:r>
            <a:r>
              <a:rPr lang="ja-JP" altLang="en-US" sz="2800" b="1" i="0" dirty="0">
                <a:solidFill>
                  <a:srgbClr val="111111"/>
                </a:solidFill>
                <a:effectLst/>
                <a:latin typeface="OpenSans"/>
              </a:rPr>
              <a:t>を発症します。</a:t>
            </a:r>
            <a:endParaRPr lang="en-US" altLang="ja-JP" sz="2800" b="1" i="0" dirty="0">
              <a:solidFill>
                <a:srgbClr val="111111"/>
              </a:solidFill>
              <a:effectLst/>
              <a:latin typeface="OpenSans"/>
            </a:endParaRPr>
          </a:p>
          <a:p>
            <a:r>
              <a:rPr lang="ja-JP" altLang="en-US" sz="2800" b="1" i="0" dirty="0">
                <a:solidFill>
                  <a:srgbClr val="111111"/>
                </a:solidFill>
                <a:effectLst/>
                <a:latin typeface="OpenSans"/>
              </a:rPr>
              <a:t>低酸素血症が進行してしまった場合には在宅酸素療法が導入されます。</a:t>
            </a:r>
            <a:endParaRPr kumimoji="1" lang="ja-JP" altLang="en-US" sz="2800" b="1" dirty="0"/>
          </a:p>
        </p:txBody>
      </p:sp>
      <p:pic>
        <p:nvPicPr>
          <p:cNvPr id="1026" name="Picture 2">
            <a:extLst>
              <a:ext uri="{FF2B5EF4-FFF2-40B4-BE49-F238E27FC236}">
                <a16:creationId xmlns:a16="http://schemas.microsoft.com/office/drawing/2014/main" id="{D5CFC1D3-0BFA-6296-4096-C06CBB208F1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82389" y="1524001"/>
            <a:ext cx="5472300" cy="491714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832C45A-ED84-E72A-F237-E704FCD7B35E}"/>
              </a:ext>
            </a:extLst>
          </p:cNvPr>
          <p:cNvSpPr txBox="1"/>
          <p:nvPr/>
        </p:nvSpPr>
        <p:spPr>
          <a:xfrm>
            <a:off x="5886853" y="6211669"/>
            <a:ext cx="6096000" cy="646331"/>
          </a:xfrm>
          <a:prstGeom prst="rect">
            <a:avLst/>
          </a:prstGeom>
          <a:noFill/>
        </p:spPr>
        <p:txBody>
          <a:bodyPr wrap="square">
            <a:spAutoFit/>
          </a:bodyPr>
          <a:lstStyle/>
          <a:p>
            <a:r>
              <a:rPr lang="en-US" altLang="ja-JP" dirty="0">
                <a:hlinkClick r:id="rId5"/>
              </a:rPr>
              <a:t>C-01 </a:t>
            </a:r>
            <a:r>
              <a:rPr lang="ja-JP" altLang="en-US" dirty="0">
                <a:hlinkClick r:id="rId5"/>
              </a:rPr>
              <a:t>気管支ぜんそく</a:t>
            </a:r>
            <a:r>
              <a:rPr lang="en-US" altLang="ja-JP" dirty="0">
                <a:hlinkClick r:id="rId5"/>
              </a:rPr>
              <a:t> - C. </a:t>
            </a:r>
            <a:r>
              <a:rPr lang="ja-JP" altLang="en-US" dirty="0">
                <a:hlinkClick r:id="rId5"/>
              </a:rPr>
              <a:t>アレルギー性肺疾患｜一般社団法人日本呼吸器学会</a:t>
            </a:r>
            <a:r>
              <a:rPr lang="en-US" altLang="ja-JP" dirty="0">
                <a:hlinkClick r:id="rId5"/>
              </a:rPr>
              <a:t> (jrs.or.jp)</a:t>
            </a:r>
            <a:endParaRPr lang="en-US" altLang="ja-JP" dirty="0">
              <a:ea typeface="Yu Gothic"/>
            </a:endParaRPr>
          </a:p>
        </p:txBody>
      </p:sp>
      <p:pic>
        <p:nvPicPr>
          <p:cNvPr id="3" name="録音したサウンド">
            <a:hlinkClick r:id="" action="ppaction://media"/>
            <a:extLst>
              <a:ext uri="{FF2B5EF4-FFF2-40B4-BE49-F238E27FC236}">
                <a16:creationId xmlns:a16="http://schemas.microsoft.com/office/drawing/2014/main" id="{19C65591-66CD-2BBB-D746-61C7AB1374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3050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Yu Gothic"/>
        <a:ea typeface=""/>
        <a:cs typeface=""/>
      </a:majorFont>
      <a:minorFont>
        <a:latin typeface="Yu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105</TotalTime>
  <Words>198</Words>
  <Application>Microsoft Office PowerPoint</Application>
  <PresentationFormat>ワイド画面</PresentationFormat>
  <Paragraphs>13</Paragraphs>
  <Slides>4</Slides>
  <Notes>0</Notes>
  <HiddenSlides>0</HiddenSlides>
  <MMClips>5</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4</vt:i4>
      </vt:variant>
    </vt:vector>
  </HeadingPairs>
  <TitlesOfParts>
    <vt:vector size="8" baseType="lpstr">
      <vt:lpstr>OpenSans</vt:lpstr>
      <vt:lpstr>Yu Gothic</vt:lpstr>
      <vt:lpstr>Arial</vt:lpstr>
      <vt:lpstr>BohemianVTI</vt:lpstr>
      <vt:lpstr>呼吸器疾患</vt:lpstr>
      <vt:lpstr>肺炎</vt:lpstr>
      <vt:lpstr>気管支ぜんそく</vt:lpstr>
      <vt:lpstr>慢性閉塞性肺疾患（COPD）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宮川三平</dc:creator>
  <cp:lastModifiedBy>ﾐﾔｶﾜ ｻﾝﾍﾟｲ 宮川 三平</cp:lastModifiedBy>
  <cp:revision>63</cp:revision>
  <dcterms:created xsi:type="dcterms:W3CDTF">2022-10-19T00:20:27Z</dcterms:created>
  <dcterms:modified xsi:type="dcterms:W3CDTF">2022-10-19T20:27:31Z</dcterms:modified>
</cp:coreProperties>
</file>