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4"/>
  </p:notesMasterIdLst>
  <p:sldIdLst>
    <p:sldId id="361" r:id="rId2"/>
    <p:sldId id="357" r:id="rId3"/>
    <p:sldId id="356" r:id="rId4"/>
    <p:sldId id="355" r:id="rId5"/>
    <p:sldId id="359" r:id="rId6"/>
    <p:sldId id="345" r:id="rId7"/>
    <p:sldId id="346" r:id="rId8"/>
    <p:sldId id="348" r:id="rId9"/>
    <p:sldId id="349" r:id="rId10"/>
    <p:sldId id="358" r:id="rId11"/>
    <p:sldId id="362" r:id="rId12"/>
    <p:sldId id="363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ﾐﾔｶﾜ ｻﾝﾍﾟｲ 宮川 三平" userId="a3bdb4e9-c418-4eb2-9e51-14e201788ba9" providerId="ADAL" clId="{9D6E8E2F-10A7-4B6E-97F8-F6F19BDA2077}"/>
    <pc:docChg chg="modSld sldOrd">
      <pc:chgData name="ﾐﾔｶﾜ ｻﾝﾍﾟｲ 宮川 三平" userId="a3bdb4e9-c418-4eb2-9e51-14e201788ba9" providerId="ADAL" clId="{9D6E8E2F-10A7-4B6E-97F8-F6F19BDA2077}" dt="2024-10-22T19:41:51.390" v="1"/>
      <pc:docMkLst>
        <pc:docMk/>
      </pc:docMkLst>
      <pc:sldChg chg="ord">
        <pc:chgData name="ﾐﾔｶﾜ ｻﾝﾍﾟｲ 宮川 三平" userId="a3bdb4e9-c418-4eb2-9e51-14e201788ba9" providerId="ADAL" clId="{9D6E8E2F-10A7-4B6E-97F8-F6F19BDA2077}" dt="2024-10-22T19:41:51.390" v="1"/>
        <pc:sldMkLst>
          <pc:docMk/>
          <pc:sldMk cId="0" sldId="3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61E92-5951-4176-86F0-D6D3877B1139}" type="datetimeFigureOut">
              <a:rPr kumimoji="1" lang="ja-JP" altLang="en-US" smtClean="0"/>
              <a:t>2024/10/23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694DF-8377-4647-99B6-E6AB3A7731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527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スライド イメージ プレースホルダ 1">
            <a:extLst>
              <a:ext uri="{FF2B5EF4-FFF2-40B4-BE49-F238E27FC236}">
                <a16:creationId xmlns:a16="http://schemas.microsoft.com/office/drawing/2014/main" id="{35FA4877-4D31-5E90-0266-9A58DCBADD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ノート プレースホルダ 2">
            <a:extLst>
              <a:ext uri="{FF2B5EF4-FFF2-40B4-BE49-F238E27FC236}">
                <a16:creationId xmlns:a16="http://schemas.microsoft.com/office/drawing/2014/main" id="{06BF642B-71D3-7C68-207F-8BB60C7137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0596" name="スライド番号プレースホルダ 3">
            <a:extLst>
              <a:ext uri="{FF2B5EF4-FFF2-40B4-BE49-F238E27FC236}">
                <a16:creationId xmlns:a16="http://schemas.microsoft.com/office/drawing/2014/main" id="{3F3F4F52-2F10-7BA0-1DC0-09434BDFF7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F56166F-0776-44C7-8E0D-D8FEA80B9E7C}" type="slidenum">
              <a:rPr lang="ja-JP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スライド イメージ プレースホルダ 1">
            <a:extLst>
              <a:ext uri="{FF2B5EF4-FFF2-40B4-BE49-F238E27FC236}">
                <a16:creationId xmlns:a16="http://schemas.microsoft.com/office/drawing/2014/main" id="{AD488032-11F7-1361-440F-FE01178990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ノート プレースホルダ 2">
            <a:extLst>
              <a:ext uri="{FF2B5EF4-FFF2-40B4-BE49-F238E27FC236}">
                <a16:creationId xmlns:a16="http://schemas.microsoft.com/office/drawing/2014/main" id="{C714C802-947B-E5CB-0683-E2157CAB18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9572" name="スライド番号プレースホルダ 3">
            <a:extLst>
              <a:ext uri="{FF2B5EF4-FFF2-40B4-BE49-F238E27FC236}">
                <a16:creationId xmlns:a16="http://schemas.microsoft.com/office/drawing/2014/main" id="{DBADE73B-67C4-695E-4A3C-3AC87C3CA2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381BDD5-7E55-4FBC-89EA-3EA323E4510B}" type="slidenum">
              <a:rPr lang="ja-JP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スライド イメージ プレースホルダ 1">
            <a:extLst>
              <a:ext uri="{FF2B5EF4-FFF2-40B4-BE49-F238E27FC236}">
                <a16:creationId xmlns:a16="http://schemas.microsoft.com/office/drawing/2014/main" id="{DE0FE2EA-DB77-4927-A744-690C40E8E3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ノート プレースホルダ 2">
            <a:extLst>
              <a:ext uri="{FF2B5EF4-FFF2-40B4-BE49-F238E27FC236}">
                <a16:creationId xmlns:a16="http://schemas.microsoft.com/office/drawing/2014/main" id="{1B1ABAF4-5D18-28BF-36D6-5B3501F25F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1620" name="スライド番号プレースホルダ 3">
            <a:extLst>
              <a:ext uri="{FF2B5EF4-FFF2-40B4-BE49-F238E27FC236}">
                <a16:creationId xmlns:a16="http://schemas.microsoft.com/office/drawing/2014/main" id="{AF25BBE8-1D8A-14D6-6841-3EA5E3AAC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BA0AFC3-805D-444E-BB50-EFAD4EB4F3F2}" type="slidenum">
              <a:rPr lang="ja-JP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92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7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7558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CEE661D-92C6-8BD5-B953-BC858EBA46A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EC72011-A266-C964-7E64-36918FBEB4A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6B5ED0C-76E3-AD85-AF56-54E788A9FFC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3FA3E79-07CE-46AF-B4AB-F729F7B8CA1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468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9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86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35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95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4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12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14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696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72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  <p:sldLayoutId id="2147483687" r:id="rId12"/>
  </p:sldLayoutIdLst>
  <p:hf sldNum="0" hdr="0" ftr="0" dt="0"/>
  <p:txStyles>
    <p:titleStyle>
      <a:lvl1pPr algn="l" defTabSz="914400" rtl="0" eaLnBrk="1" latinLnBrk="0" hangingPunct="1">
        <a:lnSpc>
          <a:spcPct val="113000"/>
        </a:lnSpc>
        <a:spcBef>
          <a:spcPct val="0"/>
        </a:spcBef>
        <a:buNone/>
        <a:defRPr sz="4400" kern="1200" spc="19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3000"/>
        </a:lnSpc>
        <a:spcBef>
          <a:spcPts val="1000"/>
        </a:spcBef>
        <a:buFont typeface="Arial" panose="020B0604020202020204" pitchFamily="34" charset="0"/>
        <a:buNone/>
        <a:defRPr sz="2200" kern="1200" spc="8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3000"/>
        </a:lnSpc>
        <a:spcBef>
          <a:spcPts val="500"/>
        </a:spcBef>
        <a:buFont typeface="Arial" panose="020B0604020202020204" pitchFamily="34" charset="0"/>
        <a:buNone/>
        <a:defRPr sz="2000" kern="1200" spc="8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3000"/>
        </a:lnSpc>
        <a:spcBef>
          <a:spcPts val="500"/>
        </a:spcBef>
        <a:buFont typeface="Arial" panose="020B0604020202020204" pitchFamily="34" charset="0"/>
        <a:buNone/>
        <a:defRPr sz="1800" kern="1200" spc="8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3000"/>
        </a:lnSpc>
        <a:spcBef>
          <a:spcPts val="500"/>
        </a:spcBef>
        <a:buFont typeface="Arial" panose="020B0604020202020204" pitchFamily="34" charset="0"/>
        <a:buNone/>
        <a:defRPr sz="1600" kern="1200" spc="8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3000"/>
        </a:lnSpc>
        <a:spcBef>
          <a:spcPts val="500"/>
        </a:spcBef>
        <a:buFont typeface="Arial" panose="020B0604020202020204" pitchFamily="34" charset="0"/>
        <a:buNone/>
        <a:defRPr sz="1600" kern="1200" spc="8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houman.jp/assist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saiseikai.or.jp/medical/disease/kawasaki_disease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co.jp/url?sa=i&amp;rct=j&amp;q=&amp;esrc=s&amp;source=images&amp;cd=&amp;cad=rja&amp;uact=8&amp;docid=wVafHzHnsSjfhM&amp;tbnid=gOiDTN7yszpvbM:&amp;ved=0CAUQjRw&amp;url=http%3A%2F%2Fwww.keijinkai.com%2Fteine%2Fjunkanki%2Fgeneral%2Fillness%2F17asd.htm&amp;ei=Z1fYU6XGA8jSiwKslIC4CQ&amp;bvm=bv.72185853,d.c2E&amp;psig=AFQjCNFwSEKXvIcIADPvNufCODvHWeHkig&amp;ust=140677342146594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iseikai.or.jp/medical/disease/ventricular_septal_defect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www7.plala.or.jp/growing_up/izumi.html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EE530-5F39-FB1F-E177-28F419653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10" y="284824"/>
            <a:ext cx="12142382" cy="1432273"/>
          </a:xfrm>
        </p:spPr>
        <p:txBody>
          <a:bodyPr/>
          <a:lstStyle/>
          <a:p>
            <a:r>
              <a:rPr lang="ja-JP" altLang="en-US" b="0" i="0" dirty="0">
                <a:solidFill>
                  <a:srgbClr val="333333"/>
                </a:solidFill>
                <a:effectLst/>
                <a:latin typeface="-apple-system"/>
              </a:rPr>
              <a:t>小児慢性特定疾病の児童等の自立を支援するための事業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CF9BD2-DE95-CFE8-F056-27A3C88D5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26" y="1717097"/>
            <a:ext cx="10912750" cy="3261789"/>
          </a:xfrm>
        </p:spPr>
        <p:txBody>
          <a:bodyPr/>
          <a:lstStyle/>
          <a:p>
            <a:r>
              <a:rPr kumimoji="1" lang="ja-JP" altLang="en-US" sz="4000" dirty="0"/>
              <a:t>根拠となる法律：児童福祉法</a:t>
            </a:r>
            <a:endParaRPr kumimoji="1" lang="en-US" altLang="ja-JP" sz="4000" dirty="0"/>
          </a:p>
          <a:p>
            <a:r>
              <a:rPr kumimoji="1" lang="ja-JP" altLang="en-US" sz="4000" dirty="0"/>
              <a:t>対象疾病：</a:t>
            </a:r>
            <a:r>
              <a:rPr kumimoji="1" lang="en-US" altLang="ja-JP" sz="4000" dirty="0"/>
              <a:t>16</a:t>
            </a:r>
            <a:r>
              <a:rPr kumimoji="1" lang="ja-JP" altLang="en-US" sz="4000" dirty="0"/>
              <a:t>疾病群</a:t>
            </a:r>
            <a:endParaRPr kumimoji="1" lang="en-US" altLang="ja-JP" sz="4000" dirty="0"/>
          </a:p>
          <a:p>
            <a:r>
              <a:rPr kumimoji="1" lang="ja-JP" altLang="en-US" sz="4000" dirty="0"/>
              <a:t>対象年齢：原則として、１８歳未満継続は、</a:t>
            </a:r>
            <a:r>
              <a:rPr kumimoji="1" lang="en-US" altLang="ja-JP" sz="4000" dirty="0"/>
              <a:t>20</a:t>
            </a:r>
            <a:r>
              <a:rPr kumimoji="1" lang="ja-JP" altLang="en-US" sz="4000" dirty="0"/>
              <a:t>歳まで</a:t>
            </a:r>
            <a:endParaRPr kumimoji="1" lang="en-US" altLang="ja-JP" sz="4000" dirty="0"/>
          </a:p>
          <a:p>
            <a:r>
              <a:rPr kumimoji="1" lang="ja-JP" altLang="en-US" sz="4000" dirty="0"/>
              <a:t>医療費助成：入院外来の医療費の年収により支払い上限を定め、一部を助成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2DB498-2512-73C8-AC3F-809AF93DED84}"/>
              </a:ext>
            </a:extLst>
          </p:cNvPr>
          <p:cNvSpPr txBox="1"/>
          <p:nvPr/>
        </p:nvSpPr>
        <p:spPr>
          <a:xfrm>
            <a:off x="6691866" y="6290286"/>
            <a:ext cx="6185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2"/>
              </a:rPr>
              <a:t>医療費助成 </a:t>
            </a:r>
            <a:r>
              <a:rPr lang="en-US" altLang="ja-JP" dirty="0">
                <a:hlinkClick r:id="rId2"/>
              </a:rPr>
              <a:t>- </a:t>
            </a:r>
            <a:r>
              <a:rPr lang="ja-JP" altLang="en-US" dirty="0">
                <a:hlinkClick r:id="rId2"/>
              </a:rPr>
              <a:t>小児慢性特定疾病情報センター </a:t>
            </a:r>
            <a:r>
              <a:rPr lang="en-US" altLang="ja-JP" dirty="0">
                <a:hlinkClick r:id="rId2"/>
              </a:rPr>
              <a:t>(shouman.jp)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9489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671025C-A6BC-D46A-D4D1-366852EC1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48" y="146983"/>
            <a:ext cx="10843636" cy="1432273"/>
          </a:xfrm>
        </p:spPr>
        <p:txBody>
          <a:bodyPr/>
          <a:lstStyle/>
          <a:p>
            <a:r>
              <a:rPr lang="ja-JP" altLang="en-US" dirty="0"/>
              <a:t>川崎病：</a:t>
            </a:r>
            <a:r>
              <a:rPr lang="en-US" altLang="ja-JP" dirty="0"/>
              <a:t>1967</a:t>
            </a:r>
            <a:r>
              <a:rPr lang="ja-JP" altLang="en-US" dirty="0"/>
              <a:t>年　川崎富作先生　発見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7AE07FD-78E3-DAF2-08DD-284C5C8C78B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447" y="1345019"/>
            <a:ext cx="4631803" cy="5406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ADD291F8-54E6-FEAC-B3F0-CC951268CCB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3991" y="1414130"/>
            <a:ext cx="5885121" cy="4189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71C454B-9AD6-A56A-F8FD-3E391A57E804}"/>
              </a:ext>
            </a:extLst>
          </p:cNvPr>
          <p:cNvSpPr txBox="1"/>
          <p:nvPr/>
        </p:nvSpPr>
        <p:spPr>
          <a:xfrm>
            <a:off x="4908250" y="599901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4"/>
              </a:rPr>
              <a:t>川崎病 </a:t>
            </a:r>
            <a:r>
              <a:rPr lang="en-US" altLang="ja-JP" dirty="0">
                <a:hlinkClick r:id="rId4"/>
              </a:rPr>
              <a:t>(</a:t>
            </a:r>
            <a:r>
              <a:rPr lang="ja-JP" altLang="en-US" dirty="0">
                <a:hlinkClick r:id="rId4"/>
              </a:rPr>
              <a:t>かわさきびょう</a:t>
            </a:r>
            <a:r>
              <a:rPr lang="en-US" altLang="ja-JP" dirty="0">
                <a:hlinkClick r:id="rId4"/>
              </a:rPr>
              <a:t>)</a:t>
            </a:r>
            <a:r>
              <a:rPr lang="ja-JP" altLang="en-US" dirty="0">
                <a:hlinkClick r:id="rId4"/>
              </a:rPr>
              <a:t>とは </a:t>
            </a:r>
            <a:r>
              <a:rPr lang="en-US" altLang="ja-JP" dirty="0">
                <a:hlinkClick r:id="rId4"/>
              </a:rPr>
              <a:t>| </a:t>
            </a:r>
            <a:r>
              <a:rPr lang="ja-JP" altLang="en-US" dirty="0">
                <a:hlinkClick r:id="rId4"/>
              </a:rPr>
              <a:t>済生会 </a:t>
            </a:r>
            <a:r>
              <a:rPr lang="en-US" altLang="ja-JP" dirty="0">
                <a:hlinkClick r:id="rId4"/>
              </a:rPr>
              <a:t>(saiseikai.or.jp)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6706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3E7823-B860-7963-3BDA-CBAE66317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38" y="-314245"/>
            <a:ext cx="11616070" cy="1432273"/>
          </a:xfrm>
        </p:spPr>
        <p:txBody>
          <a:bodyPr/>
          <a:lstStyle/>
          <a:p>
            <a:pPr algn="ctr"/>
            <a:r>
              <a:rPr kumimoji="1" lang="ja-JP" altLang="en-US" dirty="0"/>
              <a:t>先天遺伝子異常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30ABB9-9117-876C-C2DC-38B5A39F0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866" y="0"/>
            <a:ext cx="11616070" cy="3261789"/>
          </a:xfrm>
        </p:spPr>
        <p:txBody>
          <a:bodyPr/>
          <a:lstStyle/>
          <a:p>
            <a:endParaRPr kumimoji="1" lang="en-US" altLang="ja-JP" dirty="0"/>
          </a:p>
          <a:p>
            <a:r>
              <a:rPr kumimoji="1" lang="ja-JP" altLang="en-US" sz="3200" dirty="0"/>
              <a:t>ダウン症候群：</a:t>
            </a:r>
            <a:r>
              <a:rPr kumimoji="1" lang="en-US" altLang="ja-JP" sz="3200" dirty="0"/>
              <a:t>21</a:t>
            </a:r>
            <a:r>
              <a:rPr kumimoji="1" lang="ja-JP" altLang="en-US" sz="3200" dirty="0"/>
              <a:t>トリソミー；先天性心疾患、筋緊張低下、巨舌、発育不全、</a:t>
            </a:r>
            <a:r>
              <a:rPr lang="ja-JP" altLang="en-US" sz="3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内眼角贅皮</a:t>
            </a:r>
            <a:endParaRPr kumimoji="1" lang="en-US" altLang="ja-JP" sz="3200" dirty="0"/>
          </a:p>
          <a:p>
            <a:r>
              <a:rPr kumimoji="1" lang="ja-JP" altLang="en-US" sz="3200" dirty="0"/>
              <a:t>ターナー症候群：性染色体：</a:t>
            </a:r>
            <a:r>
              <a:rPr kumimoji="1" lang="en-US" altLang="ja-JP" sz="3200" dirty="0"/>
              <a:t>XO</a:t>
            </a:r>
            <a:r>
              <a:rPr kumimoji="1" lang="ja-JP" altLang="en-US" sz="3200" dirty="0"/>
              <a:t>　低身長、原発性無月経</a:t>
            </a:r>
            <a:endParaRPr kumimoji="1" lang="en-US" altLang="ja-JP" sz="3200" dirty="0"/>
          </a:p>
          <a:p>
            <a:r>
              <a:rPr kumimoji="1" lang="ja-JP" altLang="en-US" sz="3200" dirty="0"/>
              <a:t>クラインフェルター症候群：性染色体：</a:t>
            </a:r>
            <a:r>
              <a:rPr kumimoji="1" lang="en-US" altLang="ja-JP" sz="3200" dirty="0"/>
              <a:t>XXY </a:t>
            </a:r>
            <a:r>
              <a:rPr kumimoji="1" lang="ja-JP" altLang="en-US" sz="3200" dirty="0"/>
              <a:t>高身長（長い手足）小さい睾丸</a:t>
            </a:r>
            <a:endParaRPr kumimoji="1" lang="en-US" altLang="ja-JP" sz="3200" dirty="0"/>
          </a:p>
          <a:p>
            <a:r>
              <a:rPr kumimoji="1" lang="ja-JP" altLang="en-US" sz="3200" dirty="0"/>
              <a:t>軟骨無形成症：四肢短い➡低身長　</a:t>
            </a:r>
            <a:r>
              <a:rPr lang="en-US" altLang="ja-JP" sz="3200" b="0" i="0" dirty="0">
                <a:solidFill>
                  <a:srgbClr val="202124"/>
                </a:solidFill>
                <a:effectLst/>
                <a:latin typeface="Google Sans"/>
              </a:rPr>
              <a:t>FGFR3</a:t>
            </a:r>
            <a:r>
              <a:rPr lang="ja-JP" altLang="en-US" sz="3200" b="0" i="0" dirty="0">
                <a:solidFill>
                  <a:srgbClr val="202124"/>
                </a:solidFill>
                <a:effectLst/>
                <a:latin typeface="Google Sans"/>
              </a:rPr>
              <a:t>遺伝子異常</a:t>
            </a:r>
            <a:endParaRPr lang="en-US" altLang="ja-JP" sz="3200" b="0" i="0" dirty="0">
              <a:solidFill>
                <a:srgbClr val="202124"/>
              </a:solidFill>
              <a:effectLst/>
              <a:latin typeface="Google Sans"/>
            </a:endParaRPr>
          </a:p>
          <a:p>
            <a:r>
              <a:rPr lang="ja-JP" altLang="en-US" sz="3200" dirty="0">
                <a:solidFill>
                  <a:srgbClr val="202124"/>
                </a:solidFill>
                <a:latin typeface="Google Sans"/>
              </a:rPr>
              <a:t>ピエールロバン症候群：小顎、舌後位、　</a:t>
            </a:r>
            <a:r>
              <a:rPr lang="en-US" altLang="ja-JP" sz="3200" b="0" i="0" dirty="0">
                <a:solidFill>
                  <a:srgbClr val="202124"/>
                </a:solidFill>
                <a:effectLst/>
                <a:latin typeface="Google Sans"/>
              </a:rPr>
              <a:t>Sox9</a:t>
            </a:r>
            <a:r>
              <a:rPr lang="ja-JP" altLang="en-US" sz="3200" b="0" i="0" dirty="0">
                <a:solidFill>
                  <a:srgbClr val="202124"/>
                </a:solidFill>
                <a:effectLst/>
                <a:latin typeface="Google Sans"/>
              </a:rPr>
              <a:t>遺伝子異常</a:t>
            </a:r>
            <a:endParaRPr lang="en-US" altLang="ja-JP" sz="3200" b="0" i="0" dirty="0">
              <a:solidFill>
                <a:srgbClr val="202124"/>
              </a:solidFill>
              <a:effectLst/>
              <a:latin typeface="Google Sans"/>
            </a:endParaRPr>
          </a:p>
          <a:p>
            <a:r>
              <a:rPr lang="ja-JP" altLang="en-US" sz="3200" dirty="0">
                <a:solidFill>
                  <a:srgbClr val="202124"/>
                </a:solidFill>
                <a:latin typeface="Google Sans"/>
              </a:rPr>
              <a:t>マルファン症候群：高身長、細く長い指、</a:t>
            </a:r>
            <a:r>
              <a:rPr lang="en-US" altLang="ja-JP" sz="3200" b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FBN1</a:t>
            </a:r>
            <a:r>
              <a:rPr lang="ja-JP" altLang="en-US" sz="3200" i="1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遺伝子異常</a:t>
            </a:r>
            <a:endParaRPr lang="en-US" altLang="ja-JP" sz="3200" i="1" dirty="0">
              <a:solidFill>
                <a:srgbClr val="33333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i="1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先天性代謝異常（フェニルケトン尿症など）：遺伝子異常</a:t>
            </a:r>
            <a:endParaRPr lang="en-US" altLang="ja-JP" sz="3200" i="1" dirty="0">
              <a:solidFill>
                <a:srgbClr val="33333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i="1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口唇口蓋裂</a:t>
            </a:r>
            <a:r>
              <a:rPr lang="ja-JP" altLang="en-US" sz="3200" i="1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は、多因子異常</a:t>
            </a:r>
            <a:endParaRPr lang="en-US" altLang="ja-JP" sz="3200" i="1" dirty="0">
              <a:solidFill>
                <a:srgbClr val="33333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3200" b="0" i="0" dirty="0">
              <a:solidFill>
                <a:srgbClr val="202124"/>
              </a:solidFill>
              <a:effectLst/>
              <a:latin typeface="Google Sans"/>
            </a:endParaRPr>
          </a:p>
          <a:p>
            <a:endParaRPr lang="en-US" altLang="ja-JP" sz="3200" b="0" i="0" dirty="0">
              <a:solidFill>
                <a:srgbClr val="202124"/>
              </a:solidFill>
              <a:effectLst/>
              <a:latin typeface="Google Sans"/>
            </a:endParaRP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220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AB8C553-4B25-8777-4A3A-0DAA5FDD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427" y="98755"/>
            <a:ext cx="10380573" cy="1432273"/>
          </a:xfrm>
        </p:spPr>
        <p:txBody>
          <a:bodyPr/>
          <a:lstStyle/>
          <a:p>
            <a:r>
              <a:rPr lang="ja-JP" altLang="en-US" sz="5400" dirty="0"/>
              <a:t>２分脊椎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E1E550B3-D31D-3D9E-744F-D1A688F693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729" y="1403175"/>
            <a:ext cx="7604051" cy="3165763"/>
          </a:xfrm>
        </p:spPr>
        <p:txBody>
          <a:bodyPr/>
          <a:lstStyle/>
          <a:p>
            <a:r>
              <a:rPr lang="ja-JP" altLang="en-US" sz="3200" b="0" i="0" dirty="0">
                <a:solidFill>
                  <a:srgbClr val="444444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妊娠初期に何らかの原因で脊髄が背骨で覆われない状態</a:t>
            </a:r>
            <a:endParaRPr lang="en-US" altLang="ja-JP" sz="3200" b="0" i="0" dirty="0">
              <a:solidFill>
                <a:srgbClr val="444444"/>
              </a:solidFill>
              <a:effectLst/>
              <a:latin typeface="Meiryo" panose="020B0604030504040204" pitchFamily="50" charset="-128"/>
              <a:ea typeface="Meiryo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葉酸不足がリスク（妊娠</a:t>
            </a:r>
            <a:r>
              <a:rPr lang="en-US" altLang="ja-JP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3</a:t>
            </a:r>
            <a:r>
              <a:rPr lang="ja-JP" altLang="en-US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週で神経管形成に障害）</a:t>
            </a:r>
            <a:endParaRPr lang="en-US" altLang="ja-JP" sz="3200" b="0" i="0" dirty="0">
              <a:solidFill>
                <a:srgbClr val="444444"/>
              </a:solidFill>
              <a:effectLst/>
              <a:latin typeface="Meiryo" panose="020B0604030504040204" pitchFamily="50" charset="-128"/>
              <a:ea typeface="Meiryo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下肢障害、排尿・排便障害</a:t>
            </a:r>
            <a:endParaRPr lang="en-US" altLang="ja-JP" sz="3200" dirty="0">
              <a:solidFill>
                <a:srgbClr val="444444"/>
              </a:solidFill>
              <a:latin typeface="Meiryo" panose="020B0604030504040204" pitchFamily="50" charset="-128"/>
              <a:ea typeface="Meiryo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　水頭症　合併（９０％）</a:t>
            </a:r>
            <a:endParaRPr lang="en-US" altLang="ja-JP" sz="3200" dirty="0">
              <a:solidFill>
                <a:srgbClr val="444444"/>
              </a:solidFill>
              <a:latin typeface="Meiryo" panose="020B0604030504040204" pitchFamily="50" charset="-128"/>
              <a:ea typeface="Meiryo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水頭症の</a:t>
            </a:r>
            <a:r>
              <a:rPr lang="en-US" altLang="ja-JP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VP</a:t>
            </a:r>
            <a:r>
              <a:rPr lang="ja-JP" altLang="en-US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シャント児は、便秘に留意</a:t>
            </a:r>
            <a:endParaRPr lang="en-US" altLang="ja-JP" sz="3200" dirty="0">
              <a:solidFill>
                <a:srgbClr val="444444"/>
              </a:solidFill>
              <a:latin typeface="Meiryo" panose="020B0604030504040204" pitchFamily="50" charset="-128"/>
              <a:ea typeface="Meiryo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444444"/>
                </a:solidFill>
                <a:latin typeface="Meiryo" panose="020B0604030504040204" pitchFamily="50" charset="-128"/>
                <a:ea typeface="Meiryo" panose="020B0604030504040204" pitchFamily="50" charset="-128"/>
              </a:rPr>
              <a:t>（腹腔内圧が高まるため）</a:t>
            </a:r>
            <a:endParaRPr lang="en-US" altLang="ja-JP" sz="3200" dirty="0">
              <a:solidFill>
                <a:srgbClr val="444444"/>
              </a:solidFill>
              <a:latin typeface="Meiryo" panose="020B0604030504040204" pitchFamily="50" charset="-128"/>
              <a:ea typeface="Meiryo" panose="020B0604030504040204" pitchFamily="50" charset="-128"/>
            </a:endParaRPr>
          </a:p>
        </p:txBody>
      </p:sp>
      <p:pic>
        <p:nvPicPr>
          <p:cNvPr id="1026" name="Picture 2" descr="新生児の二分脊椎症の種類のイラスト">
            <a:extLst>
              <a:ext uri="{FF2B5EF4-FFF2-40B4-BE49-F238E27FC236}">
                <a16:creationId xmlns:a16="http://schemas.microsoft.com/office/drawing/2014/main" id="{58F8A9C0-37CB-03AD-AF7C-FE9EE9442E9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54" y="277055"/>
            <a:ext cx="4348717" cy="593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453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31BD3-4719-3990-EB1E-650D0D58C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74" y="124796"/>
            <a:ext cx="11735807" cy="1432273"/>
          </a:xfrm>
        </p:spPr>
        <p:txBody>
          <a:bodyPr/>
          <a:lstStyle/>
          <a:p>
            <a:r>
              <a:rPr kumimoji="1" lang="ja-JP" altLang="en-US" dirty="0"/>
              <a:t>心臓の内圧　</a:t>
            </a:r>
            <a:r>
              <a:rPr kumimoji="1" lang="en-US" altLang="ja-JP" sz="3600" dirty="0"/>
              <a:t>SVC:</a:t>
            </a:r>
            <a:r>
              <a:rPr kumimoji="1" lang="ja-JP" altLang="en-US" sz="3600" dirty="0"/>
              <a:t>上大静脈</a:t>
            </a:r>
            <a:r>
              <a:rPr kumimoji="1" lang="en-US" altLang="ja-JP" sz="3600" dirty="0"/>
              <a:t>IVC:</a:t>
            </a:r>
            <a:r>
              <a:rPr kumimoji="1" lang="ja-JP" altLang="en-US" sz="3600" dirty="0"/>
              <a:t>下大静脈</a:t>
            </a:r>
            <a:r>
              <a:rPr kumimoji="1" lang="en-US" altLang="ja-JP" sz="3600" dirty="0"/>
              <a:t>RA:</a:t>
            </a:r>
            <a:r>
              <a:rPr kumimoji="1" lang="ja-JP" altLang="en-US" sz="3600" dirty="0"/>
              <a:t>右房</a:t>
            </a:r>
            <a:r>
              <a:rPr kumimoji="1" lang="en-US" altLang="ja-JP" sz="3600" dirty="0"/>
              <a:t>RV:</a:t>
            </a:r>
            <a:r>
              <a:rPr kumimoji="1" lang="ja-JP" altLang="en-US" sz="3600" dirty="0"/>
              <a:t>右室</a:t>
            </a:r>
            <a:r>
              <a:rPr kumimoji="1" lang="en-US" altLang="ja-JP" sz="3600" dirty="0"/>
              <a:t>PA:</a:t>
            </a:r>
            <a:r>
              <a:rPr kumimoji="1" lang="ja-JP" altLang="en-US" sz="3600" dirty="0"/>
              <a:t>肺動脈</a:t>
            </a:r>
            <a:r>
              <a:rPr kumimoji="1" lang="en-US" altLang="ja-JP" sz="3600" dirty="0"/>
              <a:t>PV:</a:t>
            </a:r>
            <a:r>
              <a:rPr kumimoji="1" lang="ja-JP" altLang="en-US" sz="3600" dirty="0"/>
              <a:t>肺静脈</a:t>
            </a:r>
            <a:r>
              <a:rPr kumimoji="1" lang="en-US" altLang="ja-JP" sz="3600" dirty="0"/>
              <a:t>LV:</a:t>
            </a:r>
            <a:r>
              <a:rPr kumimoji="1" lang="ja-JP" altLang="en-US" sz="3600" dirty="0"/>
              <a:t>左室</a:t>
            </a:r>
            <a:r>
              <a:rPr kumimoji="1" lang="en-US" altLang="ja-JP" sz="3600" dirty="0"/>
              <a:t>AO:</a:t>
            </a:r>
            <a:r>
              <a:rPr kumimoji="1" lang="ja-JP" altLang="en-US" sz="3600" dirty="0"/>
              <a:t>大動脈</a:t>
            </a:r>
          </a:p>
        </p:txBody>
      </p:sp>
      <p:pic>
        <p:nvPicPr>
          <p:cNvPr id="4098" name="Picture 2" descr="Figure: 正常循環における典型的な右心圧と左心圧（mmHg） - MSDマニュアル プロフェッショナル版">
            <a:extLst>
              <a:ext uri="{FF2B5EF4-FFF2-40B4-BE49-F238E27FC236}">
                <a16:creationId xmlns:a16="http://schemas.microsoft.com/office/drawing/2014/main" id="{67160E13-FA19-053A-7063-90AC18D774F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940" y="1623391"/>
            <a:ext cx="10380572" cy="5155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59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コンテンツ プレースホルダー 2">
            <a:extLst>
              <a:ext uri="{FF2B5EF4-FFF2-40B4-BE49-F238E27FC236}">
                <a16:creationId xmlns:a16="http://schemas.microsoft.com/office/drawing/2014/main" id="{AFAE54FC-C5D2-2686-2779-C62A3E697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3251" name="タイトル 1">
            <a:extLst>
              <a:ext uri="{FF2B5EF4-FFF2-40B4-BE49-F238E27FC236}">
                <a16:creationId xmlns:a16="http://schemas.microsoft.com/office/drawing/2014/main" id="{F2F6C4CB-E1B2-087A-C5A4-59ACA19B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99" y="306089"/>
            <a:ext cx="10380573" cy="1432273"/>
          </a:xfrm>
        </p:spPr>
        <p:txBody>
          <a:bodyPr/>
          <a:lstStyle/>
          <a:p>
            <a:pPr eaLnBrk="1" hangingPunct="1"/>
            <a:r>
              <a:rPr lang="ja-JP" altLang="en-US" dirty="0"/>
              <a:t>心房中隔欠損症（ＡＳＤ）</a:t>
            </a:r>
          </a:p>
        </p:txBody>
      </p:sp>
      <p:pic>
        <p:nvPicPr>
          <p:cNvPr id="53252" name="Picture 2" descr="http://www.keijinkai.com/teine/junkanki/general/illness/img/17asd01.gif">
            <a:hlinkClick r:id="rId2"/>
            <a:extLst>
              <a:ext uri="{FF2B5EF4-FFF2-40B4-BE49-F238E27FC236}">
                <a16:creationId xmlns:a16="http://schemas.microsoft.com/office/drawing/2014/main" id="{C4EB1C75-78A9-13F8-7A69-A40D55E2F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970" y="1738362"/>
            <a:ext cx="8135937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コンテンツ プレースホルダー 2">
            <a:extLst>
              <a:ext uri="{FF2B5EF4-FFF2-40B4-BE49-F238E27FC236}">
                <a16:creationId xmlns:a16="http://schemas.microsoft.com/office/drawing/2014/main" id="{7BADA6B0-E291-C971-C5CB-40C13E2C6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22" y="7374834"/>
            <a:ext cx="7923282" cy="3112537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52227" name="タイトル 1">
            <a:extLst>
              <a:ext uri="{FF2B5EF4-FFF2-40B4-BE49-F238E27FC236}">
                <a16:creationId xmlns:a16="http://schemas.microsoft.com/office/drawing/2014/main" id="{2BAC2505-149A-6F6C-557B-565BF26D3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825" y="260649"/>
            <a:ext cx="8229600" cy="1139825"/>
          </a:xfrm>
        </p:spPr>
        <p:txBody>
          <a:bodyPr/>
          <a:lstStyle/>
          <a:p>
            <a:pPr eaLnBrk="1" hangingPunct="1"/>
            <a:r>
              <a:rPr lang="ja-JP" altLang="en-US" dirty="0"/>
              <a:t>心室中隔欠損（ＶＳＤ）</a:t>
            </a:r>
            <a:br>
              <a:rPr lang="en-US" altLang="ja-JP" dirty="0"/>
            </a:br>
            <a:r>
              <a:rPr lang="ja-JP" altLang="en-US" sz="1600" dirty="0"/>
              <a:t>通常は、左右短絡：アイゼンメンジャー症候群では、肺動脈圧・右室圧↑右左短絡となる</a:t>
            </a:r>
          </a:p>
        </p:txBody>
      </p:sp>
      <p:pic>
        <p:nvPicPr>
          <p:cNvPr id="52230" name="Picture 6" descr="心室中隔欠損症">
            <a:extLst>
              <a:ext uri="{FF2B5EF4-FFF2-40B4-BE49-F238E27FC236}">
                <a16:creationId xmlns:a16="http://schemas.microsoft.com/office/drawing/2014/main" id="{1A1C24C6-133F-310A-D715-3D0CFFE92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84784"/>
            <a:ext cx="9144000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6BD249-8128-7A58-6634-2EFA8837A65F}"/>
              </a:ext>
            </a:extLst>
          </p:cNvPr>
          <p:cNvSpPr txBox="1"/>
          <p:nvPr/>
        </p:nvSpPr>
        <p:spPr>
          <a:xfrm>
            <a:off x="5378047" y="6211670"/>
            <a:ext cx="5281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3"/>
              </a:rPr>
              <a:t>心室中隔欠損症</a:t>
            </a:r>
            <a:r>
              <a:rPr lang="en-US" altLang="ja-JP" dirty="0">
                <a:hlinkClick r:id="rId3"/>
              </a:rPr>
              <a:t>(VSD) (</a:t>
            </a:r>
            <a:r>
              <a:rPr lang="ja-JP" altLang="en-US" dirty="0">
                <a:hlinkClick r:id="rId3"/>
              </a:rPr>
              <a:t>しんしつちゅうかくけっそんしょう</a:t>
            </a:r>
            <a:r>
              <a:rPr lang="en-US" altLang="ja-JP" dirty="0">
                <a:hlinkClick r:id="rId3"/>
              </a:rPr>
              <a:t>)</a:t>
            </a:r>
            <a:r>
              <a:rPr lang="ja-JP" altLang="en-US" dirty="0">
                <a:hlinkClick r:id="rId3"/>
              </a:rPr>
              <a:t>とは </a:t>
            </a:r>
            <a:r>
              <a:rPr lang="en-US" altLang="ja-JP" dirty="0">
                <a:hlinkClick r:id="rId3"/>
              </a:rPr>
              <a:t>| </a:t>
            </a:r>
            <a:r>
              <a:rPr lang="ja-JP" altLang="en-US" dirty="0">
                <a:hlinkClick r:id="rId3"/>
              </a:rPr>
              <a:t>済生会 </a:t>
            </a:r>
            <a:r>
              <a:rPr lang="en-US" altLang="ja-JP" dirty="0">
                <a:hlinkClick r:id="rId3"/>
              </a:rPr>
              <a:t>(saiseikai.or.jp)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タイトル 1">
            <a:extLst>
              <a:ext uri="{FF2B5EF4-FFF2-40B4-BE49-F238E27FC236}">
                <a16:creationId xmlns:a16="http://schemas.microsoft.com/office/drawing/2014/main" id="{B91A0E3A-BD5E-20FC-8A87-D5FD4901D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959" y="158403"/>
            <a:ext cx="10380573" cy="1432273"/>
          </a:xfrm>
        </p:spPr>
        <p:txBody>
          <a:bodyPr/>
          <a:lstStyle/>
          <a:p>
            <a:pPr eaLnBrk="1" hangingPunct="1"/>
            <a:r>
              <a:rPr lang="ja-JP" altLang="en-US" dirty="0"/>
              <a:t>動脈管開存症（ＰＤＡ）</a:t>
            </a:r>
          </a:p>
        </p:txBody>
      </p:sp>
      <p:pic>
        <p:nvPicPr>
          <p:cNvPr id="54278" name="Picture 6" descr="動脈管開存症（PDA） | 足立区の動物病院|クロス動物医療センター足立|年中無休|トリミング|ホテル">
            <a:extLst>
              <a:ext uri="{FF2B5EF4-FFF2-40B4-BE49-F238E27FC236}">
                <a16:creationId xmlns:a16="http://schemas.microsoft.com/office/drawing/2014/main" id="{41436BC7-9351-56C1-1096-68CB8361079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288" y="1435396"/>
            <a:ext cx="8005566" cy="4848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BDC16B-ACB5-B895-1886-6FBFE95C0824}"/>
              </a:ext>
            </a:extLst>
          </p:cNvPr>
          <p:cNvSpPr txBox="1"/>
          <p:nvPr/>
        </p:nvSpPr>
        <p:spPr>
          <a:xfrm>
            <a:off x="5015880" y="643885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https://camec-ad.jp/information/8818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コンテンツ プレースホルダ 2">
            <a:extLst>
              <a:ext uri="{FF2B5EF4-FFF2-40B4-BE49-F238E27FC236}">
                <a16:creationId xmlns:a16="http://schemas.microsoft.com/office/drawing/2014/main" id="{72338998-6284-97D8-7C65-CB37237BF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29" y="1412876"/>
            <a:ext cx="10292317" cy="4525963"/>
          </a:xfrm>
        </p:spPr>
        <p:txBody>
          <a:bodyPr/>
          <a:lstStyle/>
          <a:p>
            <a:pPr eaLnBrk="1" hangingPunct="1"/>
            <a:r>
              <a:rPr lang="zh-TW" altLang="ja-JP" sz="3200" b="1" dirty="0"/>
              <a:t>心室中隔欠損，肺動脈狭窄，大動脈騎乗，右室肥大</a:t>
            </a:r>
            <a:endParaRPr lang="ja-JP" altLang="ja-JP" sz="3200" b="1" dirty="0"/>
          </a:p>
          <a:p>
            <a:pPr eaLnBrk="1" hangingPunct="1"/>
            <a:endParaRPr lang="ja-JP" altLang="en-US" dirty="0"/>
          </a:p>
        </p:txBody>
      </p:sp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CCE0183B-1964-68F7-FCAF-11702F4F8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1451" y="-223839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en-US" altLang="ja-JP" b="1" dirty="0"/>
            </a:br>
            <a:r>
              <a:rPr lang="ja-JP" altLang="en-US" b="1" dirty="0"/>
              <a:t>ファロー四徴症（ＴＯ</a:t>
            </a:r>
            <a:r>
              <a:rPr lang="en-US" altLang="ja-JP" b="1" dirty="0"/>
              <a:t>F,</a:t>
            </a:r>
            <a:r>
              <a:rPr lang="ja-JP" altLang="en-US" b="1" dirty="0"/>
              <a:t>Ｔ</a:t>
            </a:r>
            <a:r>
              <a:rPr lang="en-US" altLang="ja-JP" b="1" dirty="0"/>
              <a:t>/</a:t>
            </a:r>
            <a:r>
              <a:rPr lang="ja-JP" altLang="en-US" b="1" dirty="0"/>
              <a:t>Ｆ）</a:t>
            </a:r>
          </a:p>
        </p:txBody>
      </p:sp>
      <p:pic>
        <p:nvPicPr>
          <p:cNvPr id="57348" name="Picture 2" descr="C:\Users\宮川三平\Desktop\立川看護講義用\ファロー四徴症.files\tof.gif">
            <a:extLst>
              <a:ext uri="{FF2B5EF4-FFF2-40B4-BE49-F238E27FC236}">
                <a16:creationId xmlns:a16="http://schemas.microsoft.com/office/drawing/2014/main" id="{D0797544-C310-C95B-746C-ADBD863BA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451" y="2205037"/>
            <a:ext cx="6741042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コンテンツ プレースホルダ 2">
            <a:extLst>
              <a:ext uri="{FF2B5EF4-FFF2-40B4-BE49-F238E27FC236}">
                <a16:creationId xmlns:a16="http://schemas.microsoft.com/office/drawing/2014/main" id="{E58D0E68-E828-88C2-F5F7-6036C5234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874" y="1515140"/>
            <a:ext cx="11738344" cy="4949456"/>
          </a:xfrm>
        </p:spPr>
        <p:txBody>
          <a:bodyPr rtlCol="0">
            <a:normAutofit fontScale="92500" lnSpcReduction="10000"/>
          </a:bodyPr>
          <a:lstStyle/>
          <a:p>
            <a:pPr marL="274320" indent="-274320">
              <a:defRPr/>
            </a:pPr>
            <a:r>
              <a:rPr lang="ja-JP" altLang="ja-JP" sz="3600" b="1" dirty="0"/>
              <a:t>症状：無酸素発作（チアノーゼ発作）：睡眠から目覚めた後，哺乳，排便，啼泣などが引き金となることが多い。</a:t>
            </a:r>
            <a:r>
              <a:rPr lang="ja-JP" altLang="en-US" sz="3600" b="1" dirty="0"/>
              <a:t>しゃがみこむ。</a:t>
            </a:r>
            <a:endParaRPr lang="en-US" altLang="ja-JP" sz="3600" b="1" dirty="0"/>
          </a:p>
          <a:p>
            <a:pPr marL="274320" indent="-274320">
              <a:defRPr/>
            </a:pPr>
            <a:r>
              <a:rPr lang="ja-JP" altLang="ja-JP" sz="3600" b="1" dirty="0"/>
              <a:t>治療は直ちにおむつをはずして，膝胸位をとらせ酸素投与。なるべく泣かさないようにする。発作予防にβ遮断剤の内服と</a:t>
            </a:r>
            <a:r>
              <a:rPr lang="ja-JP" altLang="ja-JP" sz="3600" b="1" dirty="0">
                <a:solidFill>
                  <a:srgbClr val="FF0000"/>
                </a:solidFill>
              </a:rPr>
              <a:t>ブラロックの手術</a:t>
            </a:r>
            <a:r>
              <a:rPr lang="en-US" altLang="ja-JP" sz="3600" b="1" dirty="0"/>
              <a:t>(</a:t>
            </a:r>
            <a:r>
              <a:rPr lang="ja-JP" altLang="ja-JP" sz="3600" b="1" dirty="0"/>
              <a:t>鎖骨下動脈と肺動脈との間にシャントを作成する）。</a:t>
            </a:r>
            <a:endParaRPr lang="en-US" altLang="ja-JP" sz="3600" b="1" dirty="0"/>
          </a:p>
          <a:p>
            <a:pPr marL="274320" indent="-274320">
              <a:defRPr/>
            </a:pPr>
            <a:r>
              <a:rPr lang="en-US" altLang="ja-JP" sz="3600" b="1" dirty="0">
                <a:solidFill>
                  <a:srgbClr val="FF0000"/>
                </a:solidFill>
              </a:rPr>
              <a:t>1</a:t>
            </a:r>
            <a:r>
              <a:rPr lang="ja-JP" altLang="en-US" sz="3600" b="1" dirty="0">
                <a:solidFill>
                  <a:srgbClr val="FF0000"/>
                </a:solidFill>
              </a:rPr>
              <a:t>歳前後で根治手術</a:t>
            </a:r>
            <a:endParaRPr lang="ja-JP" altLang="ja-JP" sz="3600" b="1" dirty="0">
              <a:solidFill>
                <a:srgbClr val="FF0000"/>
              </a:solidFill>
            </a:endParaRPr>
          </a:p>
          <a:p>
            <a:pPr marL="274320" indent="-274320">
              <a:defRPr/>
            </a:pPr>
            <a:endParaRPr lang="ja-JP" altLang="en-US" b="1" dirty="0"/>
          </a:p>
        </p:txBody>
      </p:sp>
      <p:sp>
        <p:nvSpPr>
          <p:cNvPr id="56323" name="タイトル 1">
            <a:extLst>
              <a:ext uri="{FF2B5EF4-FFF2-40B4-BE49-F238E27FC236}">
                <a16:creationId xmlns:a16="http://schemas.microsoft.com/office/drawing/2014/main" id="{684B0C28-0A5E-49EB-13FF-D4B6D1E41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650" y="-110846"/>
            <a:ext cx="10380573" cy="1432273"/>
          </a:xfrm>
        </p:spPr>
        <p:txBody>
          <a:bodyPr/>
          <a:lstStyle/>
          <a:p>
            <a:pPr eaLnBrk="1" hangingPunct="1"/>
            <a:r>
              <a:rPr lang="ja-JP" altLang="en-US" b="1" dirty="0"/>
              <a:t>ファロー四徴症（ＴＯ</a:t>
            </a:r>
            <a:r>
              <a:rPr lang="en-US" altLang="ja-JP" b="1" dirty="0"/>
              <a:t>F, </a:t>
            </a:r>
            <a:r>
              <a:rPr lang="ja-JP" altLang="en-US" b="1" dirty="0"/>
              <a:t>Ｔ</a:t>
            </a:r>
            <a:r>
              <a:rPr lang="en-US" altLang="ja-JP" b="1" dirty="0"/>
              <a:t>/</a:t>
            </a:r>
            <a:r>
              <a:rPr lang="ja-JP" altLang="en-US" b="1" dirty="0"/>
              <a:t>Ｆ）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タイトル 1">
            <a:extLst>
              <a:ext uri="{FF2B5EF4-FFF2-40B4-BE49-F238E27FC236}">
                <a16:creationId xmlns:a16="http://schemas.microsoft.com/office/drawing/2014/main" id="{FAB2951D-7700-FD02-AB84-088D1A138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8421" y="-189655"/>
            <a:ext cx="10380573" cy="1432273"/>
          </a:xfrm>
        </p:spPr>
        <p:txBody>
          <a:bodyPr/>
          <a:lstStyle/>
          <a:p>
            <a:pPr eaLnBrk="1" hangingPunct="1"/>
            <a:r>
              <a:rPr lang="ja-JP" altLang="en-US" b="1" dirty="0"/>
              <a:t>チアノーゼとは？</a:t>
            </a:r>
          </a:p>
        </p:txBody>
      </p:sp>
      <p:sp>
        <p:nvSpPr>
          <p:cNvPr id="55299" name="コンテンツ プレースホルダ 2">
            <a:extLst>
              <a:ext uri="{FF2B5EF4-FFF2-40B4-BE49-F238E27FC236}">
                <a16:creationId xmlns:a16="http://schemas.microsoft.com/office/drawing/2014/main" id="{1E0CB17E-D839-7162-300B-FFC6EB31F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6103" y="1136293"/>
            <a:ext cx="4175125" cy="3446463"/>
          </a:xfrm>
        </p:spPr>
        <p:txBody>
          <a:bodyPr/>
          <a:lstStyle/>
          <a:p>
            <a:pPr eaLnBrk="1" hangingPunct="1"/>
            <a:r>
              <a:rPr lang="ja-JP" altLang="en-US" sz="2800" b="1" dirty="0"/>
              <a:t>還元ヘモグロビン（酸素を放したヘモグロビン）が</a:t>
            </a:r>
            <a:r>
              <a:rPr lang="en-US" altLang="ja-JP" sz="2800" b="1" dirty="0"/>
              <a:t>5</a:t>
            </a:r>
            <a:r>
              <a:rPr lang="ja-JP" altLang="en-US" sz="2800" b="1" dirty="0"/>
              <a:t>ｇ</a:t>
            </a:r>
            <a:r>
              <a:rPr lang="en-US" altLang="ja-JP" sz="2800" b="1" dirty="0"/>
              <a:t>/</a:t>
            </a:r>
            <a:r>
              <a:rPr lang="ja-JP" altLang="en-US" sz="2800" b="1" dirty="0"/>
              <a:t>ｄｌ以上で出現</a:t>
            </a:r>
            <a:endParaRPr lang="en-US" altLang="ja-JP" sz="2800" b="1" dirty="0"/>
          </a:p>
          <a:p>
            <a:pPr eaLnBrk="1" hangingPunct="1"/>
            <a:r>
              <a:rPr lang="ja-JP" altLang="en-US" sz="2800" b="1" dirty="0"/>
              <a:t>（</a:t>
            </a:r>
            <a:r>
              <a:rPr lang="en-US" altLang="ja-JP" sz="2800" b="1" dirty="0"/>
              <a:t>SPO2</a:t>
            </a:r>
            <a:r>
              <a:rPr lang="ja-JP" altLang="en-US" sz="2800" b="1" dirty="0"/>
              <a:t>約</a:t>
            </a:r>
            <a:r>
              <a:rPr lang="en-US" altLang="ja-JP" sz="2800" b="1" dirty="0"/>
              <a:t>40</a:t>
            </a:r>
            <a:r>
              <a:rPr lang="ja-JP" altLang="en-US" sz="2800" b="1" dirty="0"/>
              <a:t>％未満）</a:t>
            </a:r>
            <a:endParaRPr lang="en-US" altLang="ja-JP" sz="2800" b="1" dirty="0"/>
          </a:p>
          <a:p>
            <a:pPr eaLnBrk="1" hangingPunct="1"/>
            <a:r>
              <a:rPr lang="en-US" altLang="ja-JP" sz="2800" b="1" dirty="0"/>
              <a:t>SPO2</a:t>
            </a:r>
            <a:r>
              <a:rPr lang="ja-JP" altLang="en-US" sz="2800" b="1" dirty="0"/>
              <a:t>との関係は，</a:t>
            </a:r>
            <a:r>
              <a:rPr lang="en-US" altLang="ja-JP" sz="2800" b="1" dirty="0"/>
              <a:t>SPO2</a:t>
            </a:r>
            <a:r>
              <a:rPr lang="ja-JP" altLang="en-US" sz="2800" b="1" dirty="0"/>
              <a:t>の方が，血液の酸素分圧の下がりをより早く知ることができる。</a:t>
            </a:r>
            <a:endParaRPr lang="en-US" altLang="ja-JP" sz="2800" b="1" dirty="0"/>
          </a:p>
        </p:txBody>
      </p:sp>
      <p:sp>
        <p:nvSpPr>
          <p:cNvPr id="55300" name="コンテンツ プレースホルダ 3">
            <a:extLst>
              <a:ext uri="{FF2B5EF4-FFF2-40B4-BE49-F238E27FC236}">
                <a16:creationId xmlns:a16="http://schemas.microsoft.com/office/drawing/2014/main" id="{569C3979-8B00-E2B1-BE6C-4512B189181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9025" y="2679701"/>
            <a:ext cx="3822700" cy="3446463"/>
          </a:xfrm>
        </p:spPr>
        <p:txBody>
          <a:bodyPr/>
          <a:lstStyle/>
          <a:p>
            <a:pPr eaLnBrk="1" hangingPunct="1"/>
            <a:endParaRPr lang="ja-JP" altLang="en-US" dirty="0"/>
          </a:p>
        </p:txBody>
      </p:sp>
      <p:pic>
        <p:nvPicPr>
          <p:cNvPr id="55301" name="Picture 2" descr="http://blogimg.goo.ne.jp/user_image/6e/3f/511159489831dc07a2480fb2c34fd2e8.jpg">
            <a:extLst>
              <a:ext uri="{FF2B5EF4-FFF2-40B4-BE49-F238E27FC236}">
                <a16:creationId xmlns:a16="http://schemas.microsoft.com/office/drawing/2014/main" id="{B25BF445-46FD-3806-7072-B4D959F1C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228" y="830107"/>
            <a:ext cx="4175125" cy="2945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4" descr="ＰａＯ２とＳｐＯ２の関係はいつでも同じなの？">
            <a:extLst>
              <a:ext uri="{FF2B5EF4-FFF2-40B4-BE49-F238E27FC236}">
                <a16:creationId xmlns:a16="http://schemas.microsoft.com/office/drawing/2014/main" id="{D36679D4-5D17-DF88-CDC6-681E46EFE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587" y="3613788"/>
            <a:ext cx="4103688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コンテンツ プレースホルダ 2">
            <a:extLst>
              <a:ext uri="{FF2B5EF4-FFF2-40B4-BE49-F238E27FC236}">
                <a16:creationId xmlns:a16="http://schemas.microsoft.com/office/drawing/2014/main" id="{5CFEE424-5774-088C-4E8D-CB77C3EDC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427" y="1168850"/>
            <a:ext cx="8176473" cy="3451225"/>
          </a:xfrm>
        </p:spPr>
        <p:txBody>
          <a:bodyPr/>
          <a:lstStyle/>
          <a:p>
            <a:pPr eaLnBrk="1" hangingPunct="1"/>
            <a:r>
              <a:rPr lang="ja-JP" altLang="en-US" b="1" dirty="0"/>
              <a:t>動脈管が開いていることで，生命を維持している心疾患です。</a:t>
            </a:r>
            <a:endParaRPr lang="en-US" altLang="ja-JP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b="1" dirty="0"/>
              <a:t>　　　　　　　　　　　　　↓</a:t>
            </a:r>
            <a:endParaRPr lang="en-US" altLang="ja-JP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b="1" dirty="0"/>
              <a:t>　　　　　　　　　　　　　↓</a:t>
            </a:r>
            <a:endParaRPr lang="en-US" altLang="ja-JP" b="1" dirty="0"/>
          </a:p>
          <a:p>
            <a:pPr eaLnBrk="1" hangingPunct="1"/>
            <a:r>
              <a:rPr lang="ja-JP" altLang="ja-JP" b="1" dirty="0"/>
              <a:t>完全大血管転移</a:t>
            </a:r>
            <a:r>
              <a:rPr lang="ja-JP" altLang="en-US" b="1" dirty="0"/>
              <a:t>　　　　</a:t>
            </a:r>
            <a:r>
              <a:rPr lang="ja-JP" altLang="ja-JP" b="1" dirty="0"/>
              <a:t>三尖弁閉鎖</a:t>
            </a:r>
            <a:r>
              <a:rPr lang="ja-JP" altLang="en-US" b="1" dirty="0"/>
              <a:t>、　　　　　　</a:t>
            </a:r>
            <a:r>
              <a:rPr lang="ja-JP" altLang="ja-JP" b="1" dirty="0"/>
              <a:t>単心室</a:t>
            </a:r>
            <a:endParaRPr lang="en-US" altLang="ja-JP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dirty="0"/>
              <a:t>　　　　　　　　　　　</a:t>
            </a:r>
          </a:p>
        </p:txBody>
      </p:sp>
      <p:sp>
        <p:nvSpPr>
          <p:cNvPr id="58371" name="タイトル 1">
            <a:extLst>
              <a:ext uri="{FF2B5EF4-FFF2-40B4-BE49-F238E27FC236}">
                <a16:creationId xmlns:a16="http://schemas.microsoft.com/office/drawing/2014/main" id="{61B9F926-35D4-6EE7-BC5E-49A201FB3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427" y="-79744"/>
            <a:ext cx="10380573" cy="1432273"/>
          </a:xfrm>
        </p:spPr>
        <p:txBody>
          <a:bodyPr/>
          <a:lstStyle/>
          <a:p>
            <a:pPr eaLnBrk="1" hangingPunct="1"/>
            <a:r>
              <a:rPr lang="ja-JP" altLang="en-US" b="1" dirty="0"/>
              <a:t>酸素を使ってはいけない心疾患</a:t>
            </a:r>
          </a:p>
        </p:txBody>
      </p:sp>
      <p:pic>
        <p:nvPicPr>
          <p:cNvPr id="58372" name="Picture 5" descr="完全大血管転位症">
            <a:extLst>
              <a:ext uri="{FF2B5EF4-FFF2-40B4-BE49-F238E27FC236}">
                <a16:creationId xmlns:a16="http://schemas.microsoft.com/office/drawing/2014/main" id="{27B7AED1-FD79-264B-E0D3-1B20F220F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448" y="3621804"/>
            <a:ext cx="3319942" cy="2800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3" name="Picture 9" descr="術前">
            <a:extLst>
              <a:ext uri="{FF2B5EF4-FFF2-40B4-BE49-F238E27FC236}">
                <a16:creationId xmlns:a16="http://schemas.microsoft.com/office/drawing/2014/main" id="{2ACD14CD-8875-EF35-2DC4-225DD04FF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401" y="3621804"/>
            <a:ext cx="20161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4" name="Picture 11" descr="http://www7.plala.or.jp/growing_up/byouki/tansinsitu.jpg">
            <a:hlinkClick r:id="rId5"/>
            <a:extLst>
              <a:ext uri="{FF2B5EF4-FFF2-40B4-BE49-F238E27FC236}">
                <a16:creationId xmlns:a16="http://schemas.microsoft.com/office/drawing/2014/main" id="{2A6056FC-3E3D-9D28-C4F1-B633618F3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570" y="3791666"/>
            <a:ext cx="2374900" cy="230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AnalogousFromLightSeedLeftStep">
      <a:dk1>
        <a:srgbClr val="000000"/>
      </a:dk1>
      <a:lt1>
        <a:srgbClr val="FFFFFF"/>
      </a:lt1>
      <a:dk2>
        <a:srgbClr val="242B41"/>
      </a:dk2>
      <a:lt2>
        <a:srgbClr val="E2E8E2"/>
      </a:lt2>
      <a:accent1>
        <a:srgbClr val="D18BD1"/>
      </a:accent1>
      <a:accent2>
        <a:srgbClr val="A471C7"/>
      </a:accent2>
      <a:accent3>
        <a:srgbClr val="978BD1"/>
      </a:accent3>
      <a:accent4>
        <a:srgbClr val="7186C7"/>
      </a:accent4>
      <a:accent5>
        <a:srgbClr val="71AAC7"/>
      </a:accent5>
      <a:accent6>
        <a:srgbClr val="65B1AB"/>
      </a:accent6>
      <a:hlink>
        <a:srgbClr val="568F57"/>
      </a:hlink>
      <a:folHlink>
        <a:srgbClr val="7F7F7F"/>
      </a:folHlink>
    </a:clrScheme>
    <a:fontScheme name="Custom 53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564</Words>
  <Application>Microsoft Office PowerPoint</Application>
  <PresentationFormat>ワイド画面</PresentationFormat>
  <Paragraphs>52</Paragraphs>
  <Slides>12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-apple-system</vt:lpstr>
      <vt:lpstr>Google Sans</vt:lpstr>
      <vt:lpstr>メイリオ</vt:lpstr>
      <vt:lpstr>メイリオ</vt:lpstr>
      <vt:lpstr>游ゴシック</vt:lpstr>
      <vt:lpstr>Arial</vt:lpstr>
      <vt:lpstr>Bierstadt</vt:lpstr>
      <vt:lpstr>BevelVTI</vt:lpstr>
      <vt:lpstr>小児慢性特定疾病の児童等の自立を支援するための事業</vt:lpstr>
      <vt:lpstr>心臓の内圧　SVC:上大静脈IVC:下大静脈RA:右房RV:右室PA:肺動脈PV:肺静脈LV:左室AO:大動脈</vt:lpstr>
      <vt:lpstr>心房中隔欠損症（ＡＳＤ）</vt:lpstr>
      <vt:lpstr>心室中隔欠損（ＶＳＤ） 通常は、左右短絡：アイゼンメンジャー症候群では、肺動脈圧・右室圧↑右左短絡となる</vt:lpstr>
      <vt:lpstr>動脈管開存症（ＰＤＡ）</vt:lpstr>
      <vt:lpstr> ファロー四徴症（ＴＯF,Ｔ/Ｆ）</vt:lpstr>
      <vt:lpstr>ファロー四徴症（ＴＯF, Ｔ/Ｆ）</vt:lpstr>
      <vt:lpstr>チアノーゼとは？</vt:lpstr>
      <vt:lpstr>酸素を使ってはいけない心疾患</vt:lpstr>
      <vt:lpstr>川崎病：1967年　川崎富作先生　発見</vt:lpstr>
      <vt:lpstr>先天遺伝子異常</vt:lpstr>
      <vt:lpstr>２分脊椎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小児心疾患</dc:title>
  <dc:creator>三平 宮川</dc:creator>
  <cp:lastModifiedBy>三平 宮川</cp:lastModifiedBy>
  <cp:revision>11</cp:revision>
  <dcterms:created xsi:type="dcterms:W3CDTF">2023-12-12T20:27:08Z</dcterms:created>
  <dcterms:modified xsi:type="dcterms:W3CDTF">2024-10-22T19:41:56Z</dcterms:modified>
</cp:coreProperties>
</file>