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6" r:id="rId3"/>
    <p:sldId id="269" r:id="rId4"/>
    <p:sldId id="265" r:id="rId5"/>
    <p:sldId id="258" r:id="rId6"/>
    <p:sldId id="270" r:id="rId7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5" d="100"/>
          <a:sy n="65" d="100"/>
        </p:scale>
        <p:origin x="54" y="2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5400" baseline="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幼児の外遊び頻度　</a:t>
            </a:r>
            <a:r>
              <a:rPr lang="ja-JP" altLang="en-US" sz="2000" baseline="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学研教育研究所</a:t>
            </a:r>
            <a:r>
              <a:rPr lang="en-US" altLang="ja-JP" sz="2000" baseline="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2017</a:t>
            </a:r>
            <a:r>
              <a:rPr lang="ja-JP" altLang="en-US" sz="2000" baseline="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年調査</a:t>
            </a:r>
          </a:p>
        </c:rich>
      </c:tx>
      <c:layout>
        <c:manualLayout>
          <c:xMode val="edge"/>
          <c:yMode val="edge"/>
          <c:x val="0.12897822445561141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2761351706036744"/>
          <c:y val="0.19910906969962089"/>
          <c:w val="0.84183092738407694"/>
          <c:h val="0.478129921259842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児童生徒の1週間の綜運動量!$B$1:$F$1</c:f>
              <c:strCache>
                <c:ptCount val="5"/>
                <c:pt idx="0">
                  <c:v>外で遊ばない</c:v>
                </c:pt>
                <c:pt idx="1">
                  <c:v>週1～2日</c:v>
                </c:pt>
                <c:pt idx="2">
                  <c:v>週3～4日</c:v>
                </c:pt>
                <c:pt idx="3">
                  <c:v>週5～6日</c:v>
                </c:pt>
                <c:pt idx="4">
                  <c:v>ほぼ毎日</c:v>
                </c:pt>
              </c:strCache>
            </c:strRef>
          </c:cat>
          <c:val>
            <c:numRef>
              <c:f>児童生徒の1週間の綜運動量!$B$2:$F$2</c:f>
              <c:numCache>
                <c:formatCode>0.0%</c:formatCode>
                <c:ptCount val="5"/>
                <c:pt idx="0">
                  <c:v>7.1999999999999995E-2</c:v>
                </c:pt>
                <c:pt idx="1">
                  <c:v>0.503</c:v>
                </c:pt>
                <c:pt idx="2">
                  <c:v>0.23499999999999999</c:v>
                </c:pt>
                <c:pt idx="3">
                  <c:v>9.5000000000000001E-2</c:v>
                </c:pt>
                <c:pt idx="4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E3-4F5A-839D-E7C996261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6110592"/>
        <c:axId val="506111904"/>
      </c:barChart>
      <c:catAx>
        <c:axId val="50611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506111904"/>
        <c:crosses val="autoZero"/>
        <c:auto val="1"/>
        <c:lblAlgn val="ctr"/>
        <c:lblOffset val="100"/>
        <c:noMultiLvlLbl val="0"/>
      </c:catAx>
      <c:valAx>
        <c:axId val="50611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506110592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小学</a:t>
            </a:r>
            <a:r>
              <a:rPr lang="en-US" altLang="ja-JP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年・中学</a:t>
            </a:r>
            <a:r>
              <a:rPr lang="en-US" altLang="ja-JP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年の</a:t>
            </a:r>
            <a:r>
              <a:rPr lang="en-US" altLang="ja-JP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週間の総運動量</a:t>
            </a:r>
            <a:r>
              <a:rPr lang="en-US" altLang="ja-JP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60</a:t>
            </a:r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分未満の割合　　</a:t>
            </a:r>
            <a:r>
              <a:rPr lang="ja-JP" altLang="en-US" dirty="0"/>
              <a:t>　　　　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2016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年文科省調査より作成</a:t>
            </a:r>
          </a:p>
        </c:rich>
      </c:tx>
      <c:layout>
        <c:manualLayout>
          <c:xMode val="edge"/>
          <c:yMode val="edge"/>
          <c:x val="6.2688172043010748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児童生徒の1週間の綜運動量!$B$4:$E$4</c:f>
              <c:strCache>
                <c:ptCount val="4"/>
                <c:pt idx="0">
                  <c:v>小学5年男子</c:v>
                </c:pt>
                <c:pt idx="1">
                  <c:v>小学5年女子</c:v>
                </c:pt>
                <c:pt idx="2">
                  <c:v>中学2年男子</c:v>
                </c:pt>
                <c:pt idx="3">
                  <c:v>中学2年女子</c:v>
                </c:pt>
              </c:strCache>
            </c:strRef>
          </c:cat>
          <c:val>
            <c:numRef>
              <c:f>児童生徒の1週間の綜運動量!$B$5:$E$5</c:f>
              <c:numCache>
                <c:formatCode>General</c:formatCode>
                <c:ptCount val="4"/>
                <c:pt idx="0">
                  <c:v>6.5</c:v>
                </c:pt>
                <c:pt idx="1">
                  <c:v>11.6</c:v>
                </c:pt>
                <c:pt idx="2">
                  <c:v>6.8</c:v>
                </c:pt>
                <c:pt idx="3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B4-4585-81B8-AAEAA15BC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7838736"/>
        <c:axId val="1157842000"/>
      </c:barChart>
      <c:catAx>
        <c:axId val="1157838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200"/>
                  <a:t>学年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1157842000"/>
        <c:crosses val="autoZero"/>
        <c:auto val="1"/>
        <c:lblAlgn val="ctr"/>
        <c:lblOffset val="100"/>
        <c:noMultiLvlLbl val="0"/>
      </c:catAx>
      <c:valAx>
        <c:axId val="115784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400"/>
                  <a:t>％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15783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2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4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9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5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0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2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6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3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9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8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4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83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7" r:id="rId5"/>
    <p:sldLayoutId id="2147483731" r:id="rId6"/>
    <p:sldLayoutId id="2147483732" r:id="rId7"/>
    <p:sldLayoutId id="2147483733" r:id="rId8"/>
    <p:sldLayoutId id="2147483736" r:id="rId9"/>
    <p:sldLayoutId id="2147483734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FE6140-9F07-49B4-BCFC-55E2A1028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813" y="1690931"/>
            <a:ext cx="4500183" cy="2850319"/>
          </a:xfrm>
        </p:spPr>
        <p:txBody>
          <a:bodyPr>
            <a:normAutofit/>
          </a:bodyPr>
          <a:lstStyle/>
          <a:p>
            <a:r>
              <a:rPr lang="ja-JP" altLang="en-US" sz="5400" dirty="0"/>
              <a:t>発育発達と</a:t>
            </a:r>
            <a:r>
              <a:rPr lang="en-US" altLang="ja-JP" sz="5400" dirty="0"/>
              <a:t/>
            </a:r>
            <a:br>
              <a:rPr lang="en-US" altLang="ja-JP" sz="5400" dirty="0"/>
            </a:br>
            <a:r>
              <a:rPr lang="ja-JP" altLang="en-US" sz="5400" dirty="0"/>
              <a:t>身体活動・</a:t>
            </a:r>
            <a:r>
              <a:rPr lang="en-US" altLang="ja-JP" sz="5400" dirty="0"/>
              <a:t/>
            </a:r>
            <a:br>
              <a:rPr lang="en-US" altLang="ja-JP" sz="5400" dirty="0"/>
            </a:br>
            <a:r>
              <a:rPr lang="ja-JP" altLang="en-US" sz="5400" dirty="0"/>
              <a:t>スポーツ</a:t>
            </a:r>
            <a:endParaRPr kumimoji="1" lang="ja-JP" altLang="en-US" sz="5400" dirty="0">
              <a:solidFill>
                <a:srgbClr val="FFFFFF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9DCE9F-4D3B-4937-851F-13C81886F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14" y="3812134"/>
            <a:ext cx="3659246" cy="2349823"/>
          </a:xfrm>
        </p:spPr>
        <p:txBody>
          <a:bodyPr>
            <a:normAutofit/>
          </a:bodyPr>
          <a:lstStyle/>
          <a:p>
            <a:endParaRPr kumimoji="1" lang="ja-JP" altLang="en-US" sz="18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F60B651-434A-470A-B3C5-473F9EF3C4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2" r="22714" b="-1"/>
          <a:stretch/>
        </p:blipFill>
        <p:spPr>
          <a:xfrm>
            <a:off x="4703919" y="22128"/>
            <a:ext cx="7556889" cy="6857990"/>
          </a:xfrm>
          <a:prstGeom prst="rect">
            <a:avLst/>
          </a:prstGeom>
        </p:spPr>
      </p:pic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5161" y="288331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82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B1C6546A-CBB5-41B5-938C-CC61CD0EBDF4}"/>
              </a:ext>
            </a:extLst>
          </p:cNvPr>
          <p:cNvGraphicFramePr>
            <a:graphicFrameLocks/>
          </p:cNvGraphicFramePr>
          <p:nvPr/>
        </p:nvGraphicFramePr>
        <p:xfrm>
          <a:off x="-127996" y="127415"/>
          <a:ext cx="1213104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80322" y="19787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D3BA27FF-88BD-4AD9-A0B9-CA819E33B8C7}"/>
              </a:ext>
            </a:extLst>
          </p:cNvPr>
          <p:cNvGraphicFramePr/>
          <p:nvPr/>
        </p:nvGraphicFramePr>
        <p:xfrm>
          <a:off x="228600" y="242888"/>
          <a:ext cx="10629900" cy="661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6729" y="246543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5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幼児学童スポーツ４">
            <a:extLst>
              <a:ext uri="{FF2B5EF4-FFF2-40B4-BE49-F238E27FC236}">
                <a16:creationId xmlns:a16="http://schemas.microsoft.com/office/drawing/2014/main" id="{726BED52-12C0-4577-9D5E-EF66E4ACF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2484" y="4014019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45621C83-B6AD-42AA-9C45-59747384D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2133601"/>
            <a:ext cx="7251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ja-JP" altLang="ja-JP" sz="4000" b="1">
              <a:latin typeface="Arial" panose="020B0604020202020204" pitchFamily="34" charset="0"/>
            </a:endParaRP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6BEA6FC9-7DA0-47B5-A03F-DC21FE76B2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82094" y="1365251"/>
            <a:ext cx="9935737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b="1" dirty="0">
                <a:solidFill>
                  <a:schemeClr val="tx1"/>
                </a:solidFill>
                <a:effectLst/>
              </a:rPr>
              <a:t>幼児期から学童期は　　　　　　　　　</a:t>
            </a:r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65972C38-E021-4E2E-BDD0-F0597A09DC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" y="3078471"/>
            <a:ext cx="12191999" cy="3075955"/>
          </a:xfrm>
        </p:spPr>
        <p:txBody>
          <a:bodyPr>
            <a:normAutofit/>
          </a:bodyPr>
          <a:lstStyle/>
          <a:p>
            <a:r>
              <a:rPr lang="ja-JP" altLang="en-US" sz="4400" b="1" dirty="0"/>
              <a:t>　　　　　　　　　　　　　</a:t>
            </a:r>
            <a:r>
              <a:rPr lang="en-US" altLang="ja-JP" sz="4400" b="1" dirty="0"/>
              <a:t>↓</a:t>
            </a:r>
          </a:p>
          <a:p>
            <a:pPr eaLnBrk="1" hangingPunct="1"/>
            <a:r>
              <a:rPr lang="ja-JP" altLang="en-US" sz="4400" b="1" dirty="0"/>
              <a:t>　</a:t>
            </a:r>
            <a:r>
              <a:rPr lang="en-US" altLang="ja-JP" sz="5600" b="1" dirty="0"/>
              <a:t/>
            </a:r>
            <a:br>
              <a:rPr lang="en-US" altLang="ja-JP" sz="5600" b="1" dirty="0"/>
            </a:br>
            <a:r>
              <a:rPr lang="ja-JP" altLang="en-US" sz="5600" b="1" dirty="0"/>
              <a:t>　　　　技術（テクニック）の習得が大切</a:t>
            </a:r>
          </a:p>
        </p:txBody>
      </p: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3413" y="2926071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幼児学童スポーツ６">
            <a:extLst>
              <a:ext uri="{FF2B5EF4-FFF2-40B4-BE49-F238E27FC236}">
                <a16:creationId xmlns:a16="http://schemas.microsoft.com/office/drawing/2014/main" id="{A3632772-9443-4AC5-BB8D-BE5601209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02"/>
            <a:ext cx="12192000" cy="683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5335" y="3660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412B24"/>
      </a:dk2>
      <a:lt2>
        <a:srgbClr val="E8E2E2"/>
      </a:lt2>
      <a:accent1>
        <a:srgbClr val="81AA9B"/>
      </a:accent1>
      <a:accent2>
        <a:srgbClr val="75A8AB"/>
      </a:accent2>
      <a:accent3>
        <a:srgbClr val="88A4BE"/>
      </a:accent3>
      <a:accent4>
        <a:srgbClr val="BA7F89"/>
      </a:accent4>
      <a:accent5>
        <a:srgbClr val="C1998B"/>
      </a:accent5>
      <a:accent6>
        <a:srgbClr val="B29F79"/>
      </a:accent6>
      <a:hlink>
        <a:srgbClr val="AE6D69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92</Words>
  <Application>Microsoft Office PowerPoint</Application>
  <PresentationFormat>ワイド画面</PresentationFormat>
  <Paragraphs>8</Paragraphs>
  <Slides>6</Slides>
  <Notes>0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ＭＳ Ｐゴシック</vt:lpstr>
      <vt:lpstr>ＭＳ ゴシック</vt:lpstr>
      <vt:lpstr>Arial</vt:lpstr>
      <vt:lpstr>Calibri</vt:lpstr>
      <vt:lpstr>Calibri Light</vt:lpstr>
      <vt:lpstr>RetrospectVTI</vt:lpstr>
      <vt:lpstr>発育発達と 身体活動・ スポーツ</vt:lpstr>
      <vt:lpstr>PowerPoint プレゼンテーション</vt:lpstr>
      <vt:lpstr>PowerPoint プレゼンテーション</vt:lpstr>
      <vt:lpstr>PowerPoint プレゼンテーション</vt:lpstr>
      <vt:lpstr>幼児期から学童期は　　　　　　　　　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発育発達と 身体活動・ スポーツ</dc:title>
  <dc:creator>三平 宮川</dc:creator>
  <cp:lastModifiedBy>宮川　三平</cp:lastModifiedBy>
  <cp:revision>3</cp:revision>
  <cp:lastPrinted>2019-11-07T07:43:52Z</cp:lastPrinted>
  <dcterms:created xsi:type="dcterms:W3CDTF">2019-08-26T03:41:38Z</dcterms:created>
  <dcterms:modified xsi:type="dcterms:W3CDTF">2020-11-01T00:04:32Z</dcterms:modified>
</cp:coreProperties>
</file>