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39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9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1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459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8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6244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4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55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5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5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3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0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88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5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7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5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1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91734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kumimoji="1" lang="ja-JP" altLang="en-US" sz="6600" dirty="0"/>
              <a:t>腎尿路系　</a:t>
            </a:r>
            <a:r>
              <a:rPr kumimoji="1" lang="ja-JP" altLang="en-US" sz="4400" dirty="0"/>
              <a:t>腎重量片側</a:t>
            </a:r>
            <a:r>
              <a:rPr kumimoji="1" lang="en-US" altLang="ja-JP" sz="4400" dirty="0"/>
              <a:t>130</a:t>
            </a:r>
            <a:r>
              <a:rPr kumimoji="1" lang="ja-JP" altLang="en-US" sz="4400" dirty="0"/>
              <a:t>ｇ</a:t>
            </a: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068" y="901556"/>
            <a:ext cx="12177932" cy="6028006"/>
          </a:xfr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375" y="4187466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73"/>
    </mc:Choice>
    <mc:Fallback>
      <p:transition spd="slow" advTm="4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03" objId="2"/>
        <p14:stopEvt time="4437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0890" y="18288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ja-JP" altLang="en-US" sz="6600" dirty="0"/>
              <a:t>腎臓の働き</a:t>
            </a:r>
            <a:endParaRPr kumimoji="1" lang="ja-JP" altLang="en-US" sz="66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41235" y="1320800"/>
            <a:ext cx="9801406" cy="3880773"/>
          </a:xfrm>
        </p:spPr>
        <p:txBody>
          <a:bodyPr>
            <a:noAutofit/>
          </a:bodyPr>
          <a:lstStyle/>
          <a:p>
            <a:r>
              <a:rPr lang="ja-JP" altLang="en-US" sz="3600" dirty="0"/>
              <a:t>体の生命活動（＝代謝）で、作られた水、電解質、酸、尿素窒素（タンパク質の最終代謝産物）を尿（お小水）として体の外に出す。</a:t>
            </a:r>
            <a:endParaRPr lang="en-US" altLang="ja-JP" sz="3600" dirty="0"/>
          </a:p>
          <a:p>
            <a:r>
              <a:rPr lang="ja-JP" altLang="en-US" sz="3600" dirty="0"/>
              <a:t>ホルモン（エリスロポエチン：尿細管間質細胞で産生：赤血球を作る、レニン：顆粒細胞で産生：血圧を上げる）を作る。</a:t>
            </a:r>
            <a:endParaRPr lang="en-US" altLang="ja-JP" sz="3600" dirty="0"/>
          </a:p>
          <a:p>
            <a:r>
              <a:rPr lang="ja-JP" altLang="en-US" sz="3600" dirty="0"/>
              <a:t>カルシウムをコントロールするビタミン</a:t>
            </a:r>
            <a:r>
              <a:rPr lang="en-US" altLang="ja-JP" sz="3600" dirty="0"/>
              <a:t>D</a:t>
            </a:r>
            <a:r>
              <a:rPr lang="ja-JP" altLang="en-US" sz="3600" dirty="0"/>
              <a:t>を最終的に活性化する。（腎尿細管）</a:t>
            </a:r>
            <a:endParaRPr lang="en-US" altLang="ja-JP" sz="3600" dirty="0"/>
          </a:p>
          <a:p>
            <a:endParaRPr lang="ja-JP" altLang="en-US" sz="3600" dirty="0"/>
          </a:p>
        </p:txBody>
      </p:sp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4651" y="5646088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92"/>
    </mc:Choice>
    <mc:Fallback>
      <p:transition spd="slow" advTm="4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96" objId="3"/>
        <p14:stopEvt time="4859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6824" y="228489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4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41"/>
    </mc:Choice>
    <mc:Fallback>
      <p:transition spd="slow" advTm="4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09" objId="3"/>
        <p14:stopEvt time="46429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106483"/>
            <a:ext cx="11725835" cy="13208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腎小体＝糸球体</a:t>
            </a:r>
            <a:r>
              <a:rPr kumimoji="1" lang="en-US" altLang="ja-JP" dirty="0">
                <a:solidFill>
                  <a:schemeClr val="tx1"/>
                </a:solidFill>
              </a:rPr>
              <a:t>+</a:t>
            </a:r>
            <a:r>
              <a:rPr lang="ja-JP" altLang="en-US" dirty="0">
                <a:solidFill>
                  <a:schemeClr val="tx1"/>
                </a:solidFill>
              </a:rPr>
              <a:t>ボーマン嚢</a:t>
            </a:r>
            <a:r>
              <a:rPr lang="en-US" altLang="ja-JP" dirty="0">
                <a:solidFill>
                  <a:schemeClr val="tx1"/>
                </a:solidFill>
              </a:rPr>
              <a:t/>
            </a:r>
            <a:br>
              <a:rPr lang="en-US" altLang="ja-JP" dirty="0">
                <a:solidFill>
                  <a:schemeClr val="tx1"/>
                </a:solidFill>
              </a:rPr>
            </a:br>
            <a:r>
              <a:rPr lang="ja-JP" altLang="en-US" dirty="0">
                <a:solidFill>
                  <a:schemeClr val="tx1"/>
                </a:solidFill>
              </a:rPr>
              <a:t>ネフロン＝腎小体</a:t>
            </a:r>
            <a:r>
              <a:rPr lang="en-US" altLang="ja-JP" dirty="0">
                <a:solidFill>
                  <a:schemeClr val="tx1"/>
                </a:solidFill>
              </a:rPr>
              <a:t>+</a:t>
            </a:r>
            <a:r>
              <a:rPr lang="ja-JP" altLang="en-US" dirty="0">
                <a:solidFill>
                  <a:schemeClr val="tx1"/>
                </a:solidFill>
              </a:rPr>
              <a:t>尿細管（近位、ヘンレー係蹄、遠位）　</a:t>
            </a:r>
            <a:r>
              <a:rPr lang="en-US" altLang="ja-JP" dirty="0">
                <a:solidFill>
                  <a:schemeClr val="tx1"/>
                </a:solidFill>
              </a:rPr>
              <a:t/>
            </a:r>
            <a:br>
              <a:rPr lang="en-US" altLang="ja-JP" dirty="0">
                <a:solidFill>
                  <a:schemeClr val="tx1"/>
                </a:solidFill>
              </a:rPr>
            </a:br>
            <a:r>
              <a:rPr lang="ja-JP" altLang="en-US" dirty="0">
                <a:solidFill>
                  <a:schemeClr val="tx1"/>
                </a:solidFill>
              </a:rPr>
              <a:t>　　　　　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957295"/>
            <a:ext cx="12192000" cy="5196541"/>
          </a:xfr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607" y="5375744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54"/>
    </mc:Choice>
    <mc:Fallback>
      <p:transition spd="slow" advTm="3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3" objId="2"/>
        <p14:stopEvt time="3345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40373" y="173502"/>
            <a:ext cx="8596668" cy="1320800"/>
          </a:xfrm>
        </p:spPr>
        <p:txBody>
          <a:bodyPr>
            <a:normAutofit/>
          </a:bodyPr>
          <a:lstStyle/>
          <a:p>
            <a:r>
              <a:rPr kumimoji="1" lang="ja-JP" altLang="en-US" sz="6000" dirty="0"/>
              <a:t>尿（お小水）の生成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125415"/>
            <a:ext cx="12192000" cy="5732585"/>
          </a:xfr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3006" y="3125524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9"/>
    </mc:Choice>
    <mc:Fallback>
      <p:transition spd="slow" advTm="4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72" objId="4"/>
        <p14:stopEvt time="4965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9899" y="965200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80"/>
    </mc:Choice>
    <mc:Fallback>
      <p:transition spd="slow" advTm="4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79" objId="3"/>
        <p14:stopEvt time="47980" objId="3"/>
      </p14:showEvtLst>
    </p:ext>
  </p:extLst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131</Words>
  <Application>Microsoft Office PowerPoint</Application>
  <PresentationFormat>ワイド画面</PresentationFormat>
  <Paragraphs>7</Paragraphs>
  <Slides>6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メイリオ</vt:lpstr>
      <vt:lpstr>Arial</vt:lpstr>
      <vt:lpstr>Trebuchet MS</vt:lpstr>
      <vt:lpstr>Wingdings 3</vt:lpstr>
      <vt:lpstr>ファセット</vt:lpstr>
      <vt:lpstr>腎尿路系　腎重量片側130ｇ</vt:lpstr>
      <vt:lpstr>腎臓の働き</vt:lpstr>
      <vt:lpstr>PowerPoint プレゼンテーション</vt:lpstr>
      <vt:lpstr>腎小体＝糸球体+ボーマン嚢 ネフロン＝腎小体+尿細管（近位、ヘンレー係蹄、遠位）　 　　　　　</vt:lpstr>
      <vt:lpstr>尿（お小水）の生成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腎尿路系　腎重量片側130ｇ</dc:title>
  <dc:creator>宮川　三平</dc:creator>
  <cp:lastModifiedBy>宮川　三平</cp:lastModifiedBy>
  <cp:revision>5</cp:revision>
  <dcterms:created xsi:type="dcterms:W3CDTF">2020-09-28T11:45:41Z</dcterms:created>
  <dcterms:modified xsi:type="dcterms:W3CDTF">2020-09-29T05:16:06Z</dcterms:modified>
</cp:coreProperties>
</file>