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7F9AD-8B5C-4368-8940-85080A574914}" v="305" dt="2020-09-17T04:28:16.658"/>
    <p1510:client id="{C5C8B458-110E-47D9-F425-A9DF5F0FF4D8}" v="149" dt="2020-09-17T04:38:27.6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3" d="100"/>
          <a:sy n="63" d="100"/>
        </p:scale>
        <p:origin x="165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9106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574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86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51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90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540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788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958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286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451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387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2A643-9BB0-4E02-80B2-2C0A5E5D738E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28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AB3A8D4-112E-4722-B93C-01E08992B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754109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ja-JP" altLang="en-US" sz="4000">
                <a:solidFill>
                  <a:srgbClr val="FFFFFF"/>
                </a:solidFill>
                <a:ea typeface="ＭＳ Ｐゴシック"/>
                <a:cs typeface="Calibri Light"/>
              </a:rPr>
              <a:t>スポーツ医学　内科的障害</a:t>
            </a:r>
            <a:endParaRPr kumimoji="1" lang="ja-JP" altLang="en-US" sz="4000">
              <a:solidFill>
                <a:srgbClr val="FFFFFF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57BD13A-9AC7-47DD-BB66-0BFCE5287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41" y="2613999"/>
            <a:ext cx="12068747" cy="43340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sz="3600" dirty="0">
                <a:solidFill>
                  <a:srgbClr val="000000"/>
                </a:solidFill>
                <a:latin typeface="MS Gothic"/>
                <a:ea typeface="MS Gothic"/>
                <a:cs typeface="+mn-lt"/>
              </a:rPr>
              <a:t>スポーツは、内科的障害</a:t>
            </a:r>
            <a:r>
              <a:rPr lang="ja-JP" altLang="en-US" sz="3600" dirty="0">
                <a:solidFill>
                  <a:srgbClr val="000000"/>
                </a:solidFill>
                <a:latin typeface="MS Gothic"/>
                <a:ea typeface="MS Gothic"/>
                <a:cs typeface="+mn-lt"/>
              </a:rPr>
              <a:t>をおこす</a:t>
            </a:r>
            <a:r>
              <a:rPr lang="ja-JP" sz="3600" dirty="0">
                <a:solidFill>
                  <a:srgbClr val="000000"/>
                </a:solidFill>
                <a:latin typeface="MS Gothic"/>
                <a:ea typeface="MS Gothic"/>
                <a:cs typeface="+mn-lt"/>
              </a:rPr>
              <a:t>可能性がある</a:t>
            </a:r>
            <a:endParaRPr lang="ja-JP" altLang="en-US" sz="3600" dirty="0">
              <a:solidFill>
                <a:srgbClr val="000000"/>
              </a:solidFill>
              <a:latin typeface="MS Gothic"/>
              <a:ea typeface="MS Gothic"/>
              <a:cs typeface="+mn-lt"/>
            </a:endParaRPr>
          </a:p>
          <a:p>
            <a:pPr marL="0" indent="0">
              <a:buNone/>
            </a:pPr>
            <a:r>
              <a:rPr lang="ja-JP" sz="3600" dirty="0">
                <a:solidFill>
                  <a:srgbClr val="000000"/>
                </a:solidFill>
                <a:latin typeface="MS Gothic"/>
                <a:ea typeface="MS Gothic"/>
                <a:cs typeface="+mn-lt"/>
              </a:rPr>
              <a:t>• 内科的障害をゼロにすることはできないが</a:t>
            </a:r>
            <a:r>
              <a:rPr lang="ja-JP" sz="3600" dirty="0" smtClean="0">
                <a:solidFill>
                  <a:srgbClr val="000000"/>
                </a:solidFill>
                <a:latin typeface="MS Gothic"/>
                <a:ea typeface="MS Gothic"/>
                <a:cs typeface="+mn-lt"/>
              </a:rPr>
              <a:t>、障害</a:t>
            </a:r>
            <a:r>
              <a:rPr lang="ja-JP" sz="3600" dirty="0">
                <a:solidFill>
                  <a:srgbClr val="000000"/>
                </a:solidFill>
                <a:latin typeface="MS Gothic"/>
                <a:ea typeface="MS Gothic"/>
                <a:cs typeface="+mn-lt"/>
              </a:rPr>
              <a:t>発生を最低限となるようにする必要がある</a:t>
            </a:r>
            <a:endParaRPr lang="ja-JP" altLang="en-US" sz="3600" dirty="0">
              <a:solidFill>
                <a:srgbClr val="000000"/>
              </a:solidFill>
              <a:latin typeface="MS Gothic"/>
              <a:ea typeface="MS Gothic"/>
              <a:cs typeface="+mn-lt"/>
            </a:endParaRPr>
          </a:p>
          <a:p>
            <a:pPr marL="0" indent="0">
              <a:buNone/>
            </a:pPr>
            <a:r>
              <a:rPr lang="ja-JP" sz="3600" dirty="0">
                <a:solidFill>
                  <a:srgbClr val="000000"/>
                </a:solidFill>
                <a:latin typeface="MS Gothic"/>
                <a:ea typeface="MS Gothic"/>
                <a:cs typeface="+mn-lt"/>
              </a:rPr>
              <a:t>• 内科的障害には、急性のものと慢性のものがある</a:t>
            </a:r>
            <a:endParaRPr lang="ja-JP" altLang="en-US" sz="3600" dirty="0">
              <a:solidFill>
                <a:srgbClr val="000000"/>
              </a:solidFill>
              <a:latin typeface="MS Gothic"/>
              <a:ea typeface="MS Gothic"/>
              <a:cs typeface="+mn-lt"/>
            </a:endParaRPr>
          </a:p>
          <a:p>
            <a:pPr marL="0" indent="0">
              <a:buNone/>
            </a:pPr>
            <a:r>
              <a:rPr lang="ja-JP" sz="3600" dirty="0">
                <a:solidFill>
                  <a:srgbClr val="000000"/>
                </a:solidFill>
                <a:latin typeface="MS Gothic"/>
                <a:ea typeface="MS Gothic"/>
                <a:cs typeface="+mn-lt"/>
              </a:rPr>
              <a:t>• 一般人のスポーツでは、主に急性障害が問題となる</a:t>
            </a:r>
            <a:r>
              <a:rPr lang="ja-JP" altLang="en-US" sz="3600" dirty="0">
                <a:solidFill>
                  <a:srgbClr val="000000"/>
                </a:solidFill>
                <a:latin typeface="MS Gothic"/>
                <a:ea typeface="MS Gothic"/>
                <a:cs typeface="+mn-lt"/>
              </a:rPr>
              <a:t> </a:t>
            </a:r>
          </a:p>
          <a:p>
            <a:pPr marL="0" indent="0">
              <a:buNone/>
            </a:pPr>
            <a:r>
              <a:rPr lang="ja-JP" sz="3600" dirty="0">
                <a:solidFill>
                  <a:srgbClr val="000000"/>
                </a:solidFill>
                <a:latin typeface="MS Gothic"/>
                <a:ea typeface="MS Gothic"/>
                <a:cs typeface="+mn-lt"/>
              </a:rPr>
              <a:t>• 競技スポーツ選手では、慢性の障害も問題となる </a:t>
            </a:r>
            <a:endParaRPr lang="ja-JP" altLang="en-US" sz="3600" dirty="0">
              <a:solidFill>
                <a:srgbClr val="000000"/>
              </a:solidFill>
              <a:latin typeface="MS Gothic"/>
              <a:ea typeface="MS Gothic"/>
              <a:cs typeface="Calibri"/>
            </a:endParaRPr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83695" y="1264490"/>
            <a:ext cx="304800" cy="304800"/>
          </a:xfrm>
          <a:prstGeom prst="rect">
            <a:avLst/>
          </a:prstGeom>
        </p:spPr>
      </p:pic>
      <p:pic>
        <p:nvPicPr>
          <p:cNvPr id="10" name="オーディオ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8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34"/>
    </mc:Choice>
    <mc:Fallback>
      <p:transition spd="slow" advTm="7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6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838" objId="4"/>
        <p14:stopEvt time="73034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pPr algn="ctr"/>
            <a:r>
              <a:rPr lang="ja-JP" sz="7200">
                <a:solidFill>
                  <a:srgbClr val="FFFFFF"/>
                </a:solidFill>
                <a:latin typeface="MS Gothic"/>
                <a:ea typeface="MS Gothic"/>
                <a:cs typeface="+mj-lt"/>
              </a:rPr>
              <a:t>障害の発生要因 </a:t>
            </a:r>
            <a:endParaRPr lang="ja-JP" sz="7200">
              <a:solidFill>
                <a:srgbClr val="FFFFFF"/>
              </a:solidFill>
              <a:latin typeface="MS Gothic"/>
              <a:ea typeface="MS Gothic"/>
              <a:cs typeface="Calibri Light" panose="020F0302020204030204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idx="1"/>
          </p:nvPr>
        </p:nvSpPr>
        <p:spPr>
          <a:xfrm>
            <a:off x="874139" y="2541236"/>
            <a:ext cx="11857108" cy="44815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sz="4000" dirty="0">
                <a:latin typeface="MS Gothic"/>
                <a:ea typeface="MS Gothic"/>
                <a:cs typeface="+mn-lt"/>
              </a:rPr>
              <a:t>①運動する外部環境要因 　</a:t>
            </a:r>
            <a:endParaRPr lang="ja-JP" altLang="en-US" sz="4000" dirty="0">
              <a:latin typeface="MS Gothic"/>
              <a:ea typeface="MS Gothic"/>
              <a:cs typeface="+mn-lt"/>
            </a:endParaRPr>
          </a:p>
          <a:p>
            <a:pPr marL="0" indent="0">
              <a:buNone/>
            </a:pPr>
            <a:r>
              <a:rPr lang="ja-JP" altLang="en-US" sz="4000" dirty="0">
                <a:latin typeface="MS Gothic"/>
                <a:ea typeface="MS Gothic"/>
                <a:cs typeface="+mn-lt"/>
              </a:rPr>
              <a:t>　　　　　　　</a:t>
            </a:r>
            <a:r>
              <a:rPr lang="ja-JP" sz="4000" dirty="0">
                <a:latin typeface="MS Gothic"/>
                <a:ea typeface="MS Gothic"/>
                <a:cs typeface="+mn-lt"/>
              </a:rPr>
              <a:t>（気温、湿度、気圧など）</a:t>
            </a:r>
            <a:endParaRPr lang="ja-JP" altLang="en-US" sz="4000" dirty="0">
              <a:latin typeface="MS Gothic"/>
              <a:ea typeface="MS Gothic"/>
              <a:cs typeface="+mn-lt"/>
            </a:endParaRPr>
          </a:p>
          <a:p>
            <a:r>
              <a:rPr lang="ja-JP" altLang="en-US" sz="4000" dirty="0">
                <a:latin typeface="MS Gothic"/>
                <a:ea typeface="MS Gothic"/>
                <a:cs typeface="+mn-lt"/>
              </a:rPr>
              <a:t> </a:t>
            </a:r>
            <a:r>
              <a:rPr lang="ja-JP" sz="4000" dirty="0">
                <a:latin typeface="MS Gothic"/>
                <a:ea typeface="MS Gothic"/>
                <a:cs typeface="+mn-lt"/>
              </a:rPr>
              <a:t>②運動環境 　（運動場、用具）</a:t>
            </a:r>
            <a:endParaRPr lang="ja-JP" altLang="en-US" sz="4000" dirty="0">
              <a:latin typeface="MS Gothic"/>
              <a:ea typeface="MS Gothic"/>
              <a:cs typeface="+mn-lt"/>
            </a:endParaRPr>
          </a:p>
          <a:p>
            <a:r>
              <a:rPr lang="ja-JP" altLang="en-US" sz="4000" dirty="0">
                <a:latin typeface="MS Gothic"/>
                <a:ea typeface="MS Gothic"/>
                <a:cs typeface="+mn-lt"/>
              </a:rPr>
              <a:t> </a:t>
            </a:r>
            <a:r>
              <a:rPr lang="ja-JP" sz="4000" dirty="0">
                <a:latin typeface="MS Gothic"/>
                <a:ea typeface="MS Gothic"/>
                <a:cs typeface="+mn-lt"/>
              </a:rPr>
              <a:t>③個人要因 　</a:t>
            </a:r>
            <a:endParaRPr lang="ja-JP" altLang="en-US" sz="4000" dirty="0">
              <a:latin typeface="MS Gothic"/>
              <a:ea typeface="MS Gothic"/>
              <a:cs typeface="+mn-lt"/>
            </a:endParaRPr>
          </a:p>
          <a:p>
            <a:pPr marL="0" indent="0">
              <a:buNone/>
            </a:pPr>
            <a:r>
              <a:rPr lang="ja-JP" altLang="en-US" sz="4000" dirty="0">
                <a:latin typeface="MS Gothic"/>
                <a:ea typeface="MS Gothic"/>
                <a:cs typeface="+mn-lt"/>
              </a:rPr>
              <a:t>　　　　　　</a:t>
            </a:r>
            <a:r>
              <a:rPr lang="ja-JP" sz="4000" dirty="0">
                <a:latin typeface="MS Gothic"/>
                <a:ea typeface="MS Gothic"/>
                <a:cs typeface="+mn-lt"/>
              </a:rPr>
              <a:t>（体調、健康度、性・年齢、経験）</a:t>
            </a:r>
            <a:endParaRPr lang="ja-JP" altLang="en-US" sz="4000" dirty="0">
              <a:latin typeface="MS Gothic"/>
              <a:ea typeface="MS Gothic"/>
              <a:cs typeface="+mn-lt"/>
            </a:endParaRPr>
          </a:p>
          <a:p>
            <a:r>
              <a:rPr lang="ja-JP" altLang="en-US" sz="4000" dirty="0">
                <a:latin typeface="MS Gothic"/>
                <a:ea typeface="MS Gothic"/>
                <a:cs typeface="+mn-lt"/>
              </a:rPr>
              <a:t> </a:t>
            </a:r>
            <a:r>
              <a:rPr lang="ja-JP" sz="4000" dirty="0">
                <a:latin typeface="MS Gothic"/>
                <a:ea typeface="MS Gothic"/>
                <a:cs typeface="+mn-lt"/>
              </a:rPr>
              <a:t>④指導者要因 が関連して生じる</a:t>
            </a:r>
            <a:endParaRPr lang="ja-JP" altLang="en-US" sz="4000" dirty="0">
              <a:latin typeface="MS Gothic"/>
              <a:ea typeface="MS Gothic"/>
              <a:cs typeface="Calibri"/>
            </a:endParaRPr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8162" y="2224028"/>
            <a:ext cx="304800" cy="304800"/>
          </a:xfrm>
          <a:prstGeom prst="rect">
            <a:avLst/>
          </a:prstGeom>
        </p:spPr>
      </p:pic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8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70"/>
    </mc:Choice>
    <mc:Fallback>
      <p:transition spd="slow" advTm="70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33" objId="4"/>
        <p14:stopEvt time="70470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5FF97D1-2358-408A-B5C0-45D056F77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ja-JP" sz="4000">
                <a:solidFill>
                  <a:srgbClr val="FFFFFF"/>
                </a:solidFill>
                <a:latin typeface="MS Gothic"/>
                <a:ea typeface="MS Gothic"/>
                <a:cs typeface="+mj-lt"/>
              </a:rPr>
              <a:t>障害の予防 </a:t>
            </a:r>
            <a:endParaRPr lang="ja-JP" sz="4000">
              <a:solidFill>
                <a:srgbClr val="FFFFFF"/>
              </a:solidFill>
              <a:latin typeface="MS Gothic"/>
              <a:ea typeface="MS Gothic"/>
              <a:cs typeface="Calibri Light" panose="020F03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BC63FE-B967-4558-BC80-71D47CAF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12" y="2483370"/>
            <a:ext cx="12141319" cy="43776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sz="3600" dirty="0">
                <a:solidFill>
                  <a:srgbClr val="000000"/>
                </a:solidFill>
                <a:latin typeface="MS Gothic"/>
                <a:ea typeface="MS Gothic"/>
                <a:cs typeface="+mn-lt"/>
              </a:rPr>
              <a:t>個人要因として、メディカルチェックを受けて</a:t>
            </a:r>
            <a:r>
              <a:rPr lang="ja-JP" sz="3600" dirty="0" smtClean="0">
                <a:solidFill>
                  <a:srgbClr val="000000"/>
                </a:solidFill>
                <a:latin typeface="MS Gothic"/>
                <a:ea typeface="MS Gothic"/>
                <a:cs typeface="+mn-lt"/>
              </a:rPr>
              <a:t>自分の</a:t>
            </a:r>
            <a:r>
              <a:rPr lang="ja-JP" sz="3600" dirty="0">
                <a:solidFill>
                  <a:srgbClr val="000000"/>
                </a:solidFill>
                <a:latin typeface="MS Gothic"/>
                <a:ea typeface="MS Gothic"/>
                <a:cs typeface="+mn-lt"/>
              </a:rPr>
              <a:t>健康度に応じた適切な運動を選択すること</a:t>
            </a:r>
            <a:endParaRPr lang="ja-JP" altLang="en-US" sz="3600" dirty="0">
              <a:solidFill>
                <a:srgbClr val="000000"/>
              </a:solidFill>
              <a:latin typeface="MS Gothic"/>
              <a:ea typeface="MS Gothic"/>
              <a:cs typeface="+mn-lt"/>
            </a:endParaRPr>
          </a:p>
          <a:p>
            <a:pPr marL="0" indent="0">
              <a:buNone/>
            </a:pPr>
            <a:r>
              <a:rPr lang="ja-JP" sz="3600" dirty="0">
                <a:solidFill>
                  <a:srgbClr val="000000"/>
                </a:solidFill>
                <a:latin typeface="MS Gothic"/>
                <a:ea typeface="MS Gothic"/>
                <a:cs typeface="+mn-lt"/>
              </a:rPr>
              <a:t>• 運動時にはウォーミングアップ、クーリングダウン を十分に行うこと、異常の症状や徴候がみられたら すぐに中止すること</a:t>
            </a:r>
            <a:r>
              <a:rPr lang="ja-JP" altLang="en-US" sz="3600" dirty="0">
                <a:solidFill>
                  <a:srgbClr val="000000"/>
                </a:solidFill>
                <a:latin typeface="MS Gothic"/>
                <a:ea typeface="MS Gothic"/>
                <a:cs typeface="+mn-lt"/>
              </a:rPr>
              <a:t> </a:t>
            </a:r>
          </a:p>
          <a:p>
            <a:pPr marL="0" indent="0">
              <a:buNone/>
            </a:pPr>
            <a:r>
              <a:rPr lang="ja-JP" sz="3600" dirty="0">
                <a:solidFill>
                  <a:srgbClr val="000000"/>
                </a:solidFill>
                <a:latin typeface="MS Gothic"/>
                <a:ea typeface="MS Gothic"/>
                <a:cs typeface="+mn-lt"/>
              </a:rPr>
              <a:t>• 外部環境に応じて運動を中止したりすることが必要 </a:t>
            </a:r>
            <a:endParaRPr lang="ja-JP" altLang="en-US" sz="3600" dirty="0">
              <a:solidFill>
                <a:srgbClr val="000000"/>
              </a:solidFill>
              <a:latin typeface="MS Gothic"/>
              <a:ea typeface="MS Gothic"/>
              <a:cs typeface="Calibri"/>
            </a:endParaRPr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5669280"/>
            <a:ext cx="304800" cy="304800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09"/>
    </mc:Choice>
    <mc:Fallback>
      <p:transition spd="slow" advTm="69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25" objId="4"/>
        <p14:stopEvt time="69309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E2AE5E-ADF7-4822-9956-6F9DE80A42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04813"/>
            <a:ext cx="10515600" cy="1325563"/>
          </a:xfrm>
        </p:spPr>
        <p:txBody>
          <a:bodyPr>
            <a:normAutofit/>
          </a:bodyPr>
          <a:lstStyle/>
          <a:p>
            <a:endParaRPr kumimoji="1" lang="ja-JP" altLang="en-US" sz="4000">
              <a:solidFill>
                <a:srgbClr val="FFFFFF"/>
              </a:solidFill>
            </a:endParaRPr>
          </a:p>
          <a:p>
            <a:pPr algn="ctr"/>
            <a:r>
              <a:rPr lang="ja-JP" altLang="en-US">
                <a:ea typeface="+mj-lt"/>
                <a:cs typeface="+mj-lt"/>
              </a:rPr>
              <a:t>スポーツ障害（内科的）</a:t>
            </a:r>
            <a:endParaRPr lang="ja-JP" altLang="en-US">
              <a:cs typeface="Calibri Light" panose="020F03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79B10B-186B-4DEA-B6C0-6537E031114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852488"/>
            <a:ext cx="5935663" cy="58181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b="1">
                <a:latin typeface="MS Gothic"/>
                <a:ea typeface="MS Gothic"/>
                <a:cs typeface="+mn-lt"/>
              </a:rPr>
              <a:t>急性障害</a:t>
            </a:r>
            <a:endParaRPr lang="ja-JP" altLang="en-US" b="1">
              <a:latin typeface="MS Gothic"/>
              <a:ea typeface="MS Gothic"/>
              <a:cs typeface="+mn-lt"/>
            </a:endParaRPr>
          </a:p>
          <a:p>
            <a:pPr marL="0" indent="0">
              <a:buNone/>
            </a:pPr>
            <a:r>
              <a:rPr lang="ja-JP">
                <a:latin typeface="MS Gothic"/>
                <a:ea typeface="MS Gothic"/>
                <a:cs typeface="+mn-lt"/>
              </a:rPr>
              <a:t>1. 突然死</a:t>
            </a:r>
            <a:endParaRPr lang="ja-JP" altLang="en-US" dirty="0">
              <a:latin typeface="MS Gothic"/>
              <a:ea typeface="MS Gothic"/>
              <a:cs typeface="+mn-lt"/>
            </a:endParaRPr>
          </a:p>
          <a:p>
            <a:pPr marL="0" indent="0">
              <a:buNone/>
            </a:pPr>
            <a:r>
              <a:rPr lang="ja-JP">
                <a:latin typeface="MS Gothic"/>
                <a:ea typeface="MS Gothic"/>
                <a:cs typeface="+mn-lt"/>
              </a:rPr>
              <a:t>2. 循環器系疾患</a:t>
            </a:r>
            <a:r>
              <a:rPr lang="ja-JP" altLang="en-US">
                <a:latin typeface="MS Gothic"/>
                <a:ea typeface="MS Gothic"/>
                <a:cs typeface="+mn-lt"/>
              </a:rPr>
              <a:t> </a:t>
            </a:r>
          </a:p>
          <a:p>
            <a:pPr marL="0" indent="0">
              <a:buNone/>
            </a:pPr>
            <a:r>
              <a:rPr lang="ja-JP">
                <a:latin typeface="MS Gothic"/>
                <a:ea typeface="MS Gothic"/>
                <a:cs typeface="+mn-lt"/>
              </a:rPr>
              <a:t>3. 熱中症</a:t>
            </a:r>
            <a:endParaRPr lang="ja-JP" altLang="en-US" dirty="0">
              <a:latin typeface="MS Gothic"/>
              <a:ea typeface="MS Gothic"/>
              <a:cs typeface="+mn-lt"/>
            </a:endParaRPr>
          </a:p>
          <a:p>
            <a:pPr marL="0" indent="0">
              <a:buNone/>
            </a:pPr>
            <a:r>
              <a:rPr lang="ja-JP">
                <a:latin typeface="MS Gothic"/>
                <a:ea typeface="MS Gothic"/>
                <a:cs typeface="+mn-lt"/>
              </a:rPr>
              <a:t>4. 呼吸器疾患</a:t>
            </a:r>
            <a:r>
              <a:rPr lang="ja-JP" altLang="en-US">
                <a:latin typeface="MS Gothic"/>
                <a:ea typeface="MS Gothic"/>
                <a:cs typeface="+mn-lt"/>
              </a:rPr>
              <a:t> </a:t>
            </a:r>
          </a:p>
          <a:p>
            <a:pPr marL="0" indent="0">
              <a:buNone/>
            </a:pPr>
            <a:r>
              <a:rPr lang="ja-JP">
                <a:latin typeface="MS Gothic"/>
                <a:ea typeface="MS Gothic"/>
                <a:cs typeface="+mn-lt"/>
              </a:rPr>
              <a:t>5. 消化器疾患</a:t>
            </a:r>
            <a:endParaRPr lang="ja-JP" altLang="en-US" dirty="0">
              <a:latin typeface="MS Gothic"/>
              <a:ea typeface="MS Gothic"/>
              <a:cs typeface="+mn-lt"/>
            </a:endParaRPr>
          </a:p>
          <a:p>
            <a:pPr marL="0" indent="0">
              <a:buNone/>
            </a:pPr>
            <a:r>
              <a:rPr lang="ja-JP">
                <a:latin typeface="MS Gothic"/>
                <a:ea typeface="MS Gothic"/>
                <a:cs typeface="+mn-lt"/>
              </a:rPr>
              <a:t>6. 急性腎不全</a:t>
            </a:r>
            <a:r>
              <a:rPr lang="ja-JP" altLang="en-US">
                <a:latin typeface="MS Gothic"/>
                <a:ea typeface="MS Gothic"/>
                <a:cs typeface="+mn-lt"/>
              </a:rPr>
              <a:t> </a:t>
            </a:r>
          </a:p>
          <a:p>
            <a:pPr marL="0" indent="0">
              <a:buNone/>
            </a:pPr>
            <a:r>
              <a:rPr lang="ja-JP">
                <a:latin typeface="MS Gothic"/>
                <a:ea typeface="MS Gothic"/>
                <a:cs typeface="+mn-lt"/>
              </a:rPr>
              <a:t>7. 運動誘発性アナフィラキシー</a:t>
            </a:r>
            <a:r>
              <a:rPr lang="ja-JP" altLang="en-US">
                <a:latin typeface="MS Gothic"/>
                <a:ea typeface="MS Gothic"/>
                <a:cs typeface="+mn-lt"/>
              </a:rPr>
              <a:t> </a:t>
            </a:r>
            <a:endParaRPr lang="ja-JP" altLang="en-US" dirty="0">
              <a:latin typeface="MS Gothic"/>
              <a:ea typeface="MS Gothic"/>
              <a:cs typeface="+mn-lt"/>
            </a:endParaRPr>
          </a:p>
          <a:p>
            <a:pPr marL="0" indent="0">
              <a:buNone/>
            </a:pPr>
            <a:r>
              <a:rPr lang="ja-JP">
                <a:latin typeface="MS Gothic"/>
                <a:ea typeface="MS Gothic"/>
                <a:cs typeface="+mn-lt"/>
              </a:rPr>
              <a:t>8. 特殊環境下での障害</a:t>
            </a:r>
            <a:r>
              <a:rPr lang="ja-JP" altLang="en-US">
                <a:latin typeface="MS Gothic"/>
                <a:ea typeface="MS Gothic"/>
                <a:cs typeface="+mn-lt"/>
              </a:rPr>
              <a:t> </a:t>
            </a:r>
            <a:endParaRPr lang="ja-JP" altLang="en-US" dirty="0">
              <a:latin typeface="MS Gothic"/>
              <a:ea typeface="MS Gothic"/>
              <a:cs typeface="+mn-lt"/>
            </a:endParaRPr>
          </a:p>
          <a:p>
            <a:pPr marL="0" indent="0">
              <a:buNone/>
            </a:pPr>
            <a:r>
              <a:rPr lang="ja-JP">
                <a:latin typeface="MS Gothic"/>
                <a:ea typeface="MS Gothic"/>
                <a:cs typeface="+mn-lt"/>
              </a:rPr>
              <a:t>（低体温・高山病・潜水病など） </a:t>
            </a:r>
            <a:endParaRPr lang="ja-JP" altLang="en-US">
              <a:latin typeface="MS Gothic"/>
              <a:ea typeface="MS Gothic"/>
              <a:cs typeface="Calibri"/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2667739-1CCE-4A03-8FA3-8306E6D3515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176963" y="1390650"/>
            <a:ext cx="6015037" cy="57737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b="1" dirty="0">
                <a:latin typeface="MS Gothic"/>
                <a:ea typeface="MS Gothic"/>
                <a:cs typeface="+mn-lt"/>
              </a:rPr>
              <a:t>慢性障害</a:t>
            </a:r>
            <a:endParaRPr lang="ja-JP" altLang="en-US" b="1" dirty="0">
              <a:latin typeface="MS Gothic"/>
              <a:ea typeface="MS Gothic"/>
              <a:cs typeface="+mn-lt"/>
            </a:endParaRPr>
          </a:p>
          <a:p>
            <a:pPr marL="0" indent="0">
              <a:buNone/>
            </a:pPr>
            <a:r>
              <a:rPr lang="ja-JP" dirty="0">
                <a:latin typeface="MS Gothic"/>
                <a:ea typeface="MS Gothic"/>
                <a:cs typeface="+mn-lt"/>
              </a:rPr>
              <a:t>1. 貧血</a:t>
            </a:r>
            <a:r>
              <a:rPr lang="ja-JP" altLang="en-US" dirty="0">
                <a:latin typeface="MS Gothic"/>
                <a:ea typeface="MS Gothic"/>
                <a:cs typeface="+mn-lt"/>
              </a:rPr>
              <a:t> </a:t>
            </a:r>
          </a:p>
          <a:p>
            <a:pPr marL="0" indent="0">
              <a:buNone/>
            </a:pPr>
            <a:r>
              <a:rPr lang="ja-JP" dirty="0">
                <a:latin typeface="MS Gothic"/>
                <a:ea typeface="MS Gothic"/>
                <a:cs typeface="+mn-lt"/>
              </a:rPr>
              <a:t>2. </a:t>
            </a:r>
            <a:r>
              <a:rPr lang="ja-JP" dirty="0" smtClean="0">
                <a:latin typeface="MS Gothic"/>
                <a:ea typeface="MS Gothic"/>
                <a:cs typeface="+mn-lt"/>
              </a:rPr>
              <a:t>オーバートレーニング症候群</a:t>
            </a:r>
            <a:r>
              <a:rPr lang="ja-JP" altLang="en-US" dirty="0">
                <a:latin typeface="MS Gothic"/>
                <a:ea typeface="MS Gothic"/>
                <a:cs typeface="+mn-lt"/>
              </a:rPr>
              <a:t> </a:t>
            </a:r>
          </a:p>
          <a:p>
            <a:pPr marL="0" indent="0">
              <a:buNone/>
            </a:pPr>
            <a:r>
              <a:rPr lang="ja-JP" dirty="0">
                <a:latin typeface="MS Gothic"/>
                <a:ea typeface="MS Gothic"/>
                <a:cs typeface="+mn-lt"/>
              </a:rPr>
              <a:t>3. 高尿酸血症、痛風 </a:t>
            </a:r>
            <a:endParaRPr lang="ja-JP" altLang="en-US" dirty="0">
              <a:latin typeface="MS Gothic"/>
              <a:ea typeface="MS Gothic"/>
              <a:cs typeface="Calibri"/>
            </a:endParaRPr>
          </a:p>
        </p:txBody>
      </p:sp>
      <p:pic>
        <p:nvPicPr>
          <p:cNvPr id="5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5920" y="4277519"/>
            <a:ext cx="304800" cy="304800"/>
          </a:xfrm>
          <a:prstGeom prst="rect">
            <a:avLst/>
          </a:prstGeom>
        </p:spPr>
      </p:pic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9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399"/>
    </mc:Choice>
    <mc:Fallback>
      <p:transition spd="slow" advTm="137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43" objId="5"/>
        <p14:stopEvt time="136422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51FFEA-167A-40D5-AEE6-5B3ED8B54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" y="365125"/>
            <a:ext cx="12128937" cy="1341328"/>
          </a:xfrm>
        </p:spPr>
        <p:txBody>
          <a:bodyPr>
            <a:normAutofit fontScale="90000"/>
          </a:bodyPr>
          <a:lstStyle/>
          <a:p>
            <a:pPr algn="ctr"/>
            <a:r>
              <a:rPr lang="ja-JP" dirty="0">
                <a:latin typeface="MS Gothic"/>
                <a:ea typeface="MS Gothic"/>
                <a:cs typeface="+mj-lt"/>
              </a:rPr>
              <a:t>突然死とは</a:t>
            </a:r>
            <a:r>
              <a:rPr lang="ja-JP" altLang="en-US" dirty="0">
                <a:latin typeface="MS Gothic"/>
                <a:ea typeface="MS Gothic"/>
                <a:cs typeface="+mj-lt"/>
              </a:rPr>
              <a:t/>
            </a:r>
            <a:br>
              <a:rPr lang="ja-JP" altLang="en-US" dirty="0">
                <a:latin typeface="MS Gothic"/>
                <a:ea typeface="MS Gothic"/>
                <a:cs typeface="+mj-lt"/>
              </a:rPr>
            </a:br>
            <a:r>
              <a:rPr lang="ja-JP" sz="2000" dirty="0">
                <a:latin typeface="MS Gothic"/>
                <a:ea typeface="MS Gothic"/>
                <a:cs typeface="+mj-lt"/>
              </a:rPr>
              <a:t>　　　　　　</a:t>
            </a:r>
            <a:r>
              <a:rPr lang="ja-JP" altLang="en-US" sz="2000" dirty="0">
                <a:latin typeface="MS Gothic"/>
                <a:ea typeface="MS Gothic"/>
                <a:cs typeface="+mj-lt"/>
              </a:rPr>
              <a:t>　　　　</a:t>
            </a:r>
            <a:r>
              <a:rPr lang="ja-JP" sz="2400" dirty="0">
                <a:latin typeface="MS Gothic"/>
                <a:ea typeface="MS Gothic"/>
                <a:cs typeface="+mj-lt"/>
              </a:rPr>
              <a:t>• 急性の障害で最も問題となるのが突然死である </a:t>
            </a:r>
            <a:r>
              <a:rPr lang="ja-JP" altLang="en-US" sz="2400" dirty="0">
                <a:latin typeface="MS Gothic"/>
                <a:ea typeface="MS Gothic"/>
                <a:cs typeface="+mj-lt"/>
              </a:rPr>
              <a:t/>
            </a:r>
            <a:br>
              <a:rPr lang="ja-JP" altLang="en-US" sz="2400" dirty="0">
                <a:latin typeface="MS Gothic"/>
                <a:ea typeface="MS Gothic"/>
                <a:cs typeface="+mj-lt"/>
              </a:rPr>
            </a:br>
            <a:r>
              <a:rPr lang="en-US" altLang="ja-JP" sz="2400" dirty="0">
                <a:latin typeface="MS Gothic"/>
                <a:ea typeface="+mj-lt"/>
                <a:cs typeface="+mj-lt"/>
              </a:rPr>
              <a:t>　　　　　　　　　　•</a:t>
            </a:r>
            <a:r>
              <a:rPr lang="ja-JP" altLang="en-US" sz="2400" dirty="0">
                <a:latin typeface="MS Gothic"/>
                <a:ea typeface="MS Gothic"/>
                <a:cs typeface="+mj-lt"/>
              </a:rPr>
              <a:t> 突然死は急変後</a:t>
            </a:r>
            <a:r>
              <a:rPr lang="en-US" altLang="ja-JP" sz="2400" dirty="0">
                <a:latin typeface="MS Gothic"/>
                <a:ea typeface="+mj-lt"/>
                <a:cs typeface="+mj-lt"/>
              </a:rPr>
              <a:t>24</a:t>
            </a:r>
            <a:r>
              <a:rPr lang="ja-JP" altLang="en-US" sz="2400" dirty="0">
                <a:latin typeface="MS Gothic"/>
                <a:ea typeface="MS Gothic"/>
                <a:cs typeface="+mj-lt"/>
              </a:rPr>
              <a:t>時間以内に起こる、予期せぬ内因性死亡をいう </a:t>
            </a:r>
            <a:endParaRPr lang="ja-JP" sz="2400" dirty="0">
              <a:latin typeface="MS Gothic"/>
              <a:ea typeface="MS Gothic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CF616E-F7FF-4D90-8316-EF7C29D8B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25" y="1825625"/>
            <a:ext cx="12139447" cy="502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sz="3600">
                <a:latin typeface="MS Gothic"/>
                <a:ea typeface="MS Gothic"/>
                <a:cs typeface="+mn-lt"/>
              </a:rPr>
              <a:t>日本体育学校健康センターによる報告</a:t>
            </a:r>
            <a:r>
              <a:rPr lang="ja-JP" altLang="en-US" sz="3600">
                <a:latin typeface="MS Gothic"/>
                <a:ea typeface="MS Gothic"/>
                <a:cs typeface="+mn-lt"/>
              </a:rPr>
              <a:t>：</a:t>
            </a:r>
          </a:p>
          <a:p>
            <a:pPr marL="0" indent="0">
              <a:buNone/>
            </a:pPr>
            <a:r>
              <a:rPr lang="ja-JP" altLang="en-US" sz="3600">
                <a:latin typeface="MS Gothic"/>
                <a:ea typeface="MS Gothic"/>
                <a:cs typeface="+mn-lt"/>
              </a:rPr>
              <a:t>　</a:t>
            </a:r>
            <a:r>
              <a:rPr lang="ja-JP" sz="3600">
                <a:latin typeface="MS Gothic"/>
                <a:ea typeface="MS Gothic"/>
                <a:cs typeface="+mn-lt"/>
              </a:rPr>
              <a:t>児童・生徒10 万人当たりの発生頻度</a:t>
            </a:r>
            <a:r>
              <a:rPr lang="ja-JP" altLang="en-US" sz="3600">
                <a:latin typeface="MS Gothic"/>
                <a:ea typeface="MS Gothic"/>
                <a:cs typeface="+mn-lt"/>
              </a:rPr>
              <a:t> </a:t>
            </a:r>
          </a:p>
          <a:p>
            <a:pPr marL="0" indent="0">
              <a:buNone/>
            </a:pPr>
            <a:r>
              <a:rPr lang="ja-JP" altLang="en-US" sz="3600">
                <a:latin typeface="MS Gothic"/>
                <a:ea typeface="MS Gothic"/>
                <a:cs typeface="+mn-lt"/>
              </a:rPr>
              <a:t>　</a:t>
            </a:r>
            <a:r>
              <a:rPr lang="ja-JP" sz="3600">
                <a:latin typeface="MS Gothic"/>
                <a:ea typeface="MS Gothic"/>
                <a:cs typeface="+mn-lt"/>
              </a:rPr>
              <a:t>小学生：0.3 中学生：0.8 高校生：0.9 大学：</a:t>
            </a:r>
            <a:r>
              <a:rPr lang="en-US" altLang="ja-JP" sz="3600" dirty="0">
                <a:latin typeface="MS Gothic"/>
                <a:ea typeface="+mn-lt"/>
                <a:cs typeface="+mn-lt"/>
              </a:rPr>
              <a:t>1.2</a:t>
            </a:r>
            <a:r>
              <a:rPr lang="ja-JP" sz="3600" dirty="0">
                <a:latin typeface="MS Gothic"/>
                <a:ea typeface="MS Gothic"/>
                <a:cs typeface="+mn-lt"/>
              </a:rPr>
              <a:t>　</a:t>
            </a:r>
          </a:p>
          <a:p>
            <a:r>
              <a:rPr lang="ja-JP" sz="3600">
                <a:latin typeface="MS Gothic"/>
                <a:ea typeface="MS Gothic"/>
                <a:cs typeface="+mn-lt"/>
              </a:rPr>
              <a:t>学校管理下の突然死は年齢とともに増加する傾向がある</a:t>
            </a:r>
            <a:endParaRPr lang="ja-JP" altLang="en-US" sz="3600">
              <a:latin typeface="MS Gothic"/>
              <a:ea typeface="MS Gothic"/>
              <a:cs typeface="+mn-lt"/>
            </a:endParaRPr>
          </a:p>
          <a:p>
            <a:r>
              <a:rPr lang="ja-JP" sz="3600">
                <a:latin typeface="MS Gothic"/>
                <a:ea typeface="MS Gothic"/>
                <a:cs typeface="+mn-lt"/>
              </a:rPr>
              <a:t>突然死の原因</a:t>
            </a:r>
            <a:r>
              <a:rPr lang="ja-JP" altLang="en-US" sz="3600">
                <a:latin typeface="MS Gothic"/>
                <a:ea typeface="MS Gothic"/>
                <a:cs typeface="+mn-lt"/>
              </a:rPr>
              <a:t>は</a:t>
            </a:r>
            <a:r>
              <a:rPr lang="ja-JP" sz="3600">
                <a:latin typeface="MS Gothic"/>
                <a:ea typeface="MS Gothic"/>
                <a:cs typeface="+mn-lt"/>
              </a:rPr>
              <a:t>7</a:t>
            </a:r>
            <a:r>
              <a:rPr lang="en-US" altLang="ja-JP" sz="3600" dirty="0">
                <a:latin typeface="MS Gothic"/>
                <a:ea typeface="MS Gothic"/>
                <a:cs typeface="+mn-lt"/>
              </a:rPr>
              <a:t>0</a:t>
            </a:r>
            <a:r>
              <a:rPr lang="ja-JP" sz="3600">
                <a:latin typeface="MS Gothic"/>
                <a:ea typeface="MS Gothic"/>
                <a:cs typeface="+mn-lt"/>
              </a:rPr>
              <a:t>～8</a:t>
            </a:r>
            <a:r>
              <a:rPr lang="en-US" altLang="ja-JP" sz="3600" dirty="0">
                <a:latin typeface="MS Gothic"/>
                <a:ea typeface="MS Gothic"/>
                <a:cs typeface="+mn-lt"/>
              </a:rPr>
              <a:t>0</a:t>
            </a:r>
            <a:r>
              <a:rPr lang="ja-JP" sz="3600">
                <a:latin typeface="MS Gothic"/>
                <a:ea typeface="MS Gothic"/>
                <a:cs typeface="+mn-lt"/>
              </a:rPr>
              <a:t> % が心臓性と推測されている。</a:t>
            </a:r>
            <a:r>
              <a:rPr lang="ja-JP" altLang="en-US" sz="3600">
                <a:latin typeface="MS Gothic"/>
                <a:ea typeface="MS Gothic"/>
                <a:cs typeface="+mn-lt"/>
              </a:rPr>
              <a:t> </a:t>
            </a:r>
          </a:p>
          <a:p>
            <a:r>
              <a:rPr lang="ja-JP" sz="3600">
                <a:latin typeface="MS Gothic"/>
                <a:ea typeface="MS Gothic"/>
                <a:cs typeface="+mn-lt"/>
              </a:rPr>
              <a:t>突然死の発症状況</a:t>
            </a:r>
            <a:r>
              <a:rPr lang="ja-JP" altLang="en-US" sz="3600">
                <a:latin typeface="MS Gothic"/>
                <a:ea typeface="MS Gothic"/>
                <a:cs typeface="+mn-lt"/>
              </a:rPr>
              <a:t>では</a:t>
            </a:r>
            <a:r>
              <a:rPr lang="ja-JP" sz="3600">
                <a:latin typeface="MS Gothic"/>
                <a:ea typeface="MS Gothic"/>
                <a:cs typeface="+mn-lt"/>
              </a:rPr>
              <a:t>、若年者においては 運動に関連したものが多い</a:t>
            </a:r>
            <a:r>
              <a:rPr lang="ja-JP" altLang="en-US" sz="3600">
                <a:latin typeface="MS Gothic"/>
                <a:ea typeface="MS Gothic"/>
                <a:cs typeface="+mn-lt"/>
              </a:rPr>
              <a:t>。</a:t>
            </a:r>
            <a:endParaRPr lang="ja-JP" altLang="en-US" sz="3600">
              <a:latin typeface="MS Gothic"/>
              <a:ea typeface="MS Gothic"/>
              <a:cs typeface="Calibri"/>
            </a:endParaRPr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64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49"/>
    </mc:Choice>
    <mc:Fallback>
      <p:transition spd="slow" advTm="13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432</Words>
  <Application>Microsoft Office PowerPoint</Application>
  <PresentationFormat>ワイド画面</PresentationFormat>
  <Paragraphs>40</Paragraphs>
  <Slides>5</Slides>
  <Notes>0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1" baseType="lpstr">
      <vt:lpstr>ＭＳ Ｐゴシック</vt:lpstr>
      <vt:lpstr>MS Gothic</vt:lpstr>
      <vt:lpstr>Arial</vt:lpstr>
      <vt:lpstr>Calibri</vt:lpstr>
      <vt:lpstr>Calibri Light</vt:lpstr>
      <vt:lpstr>Office テーマ</vt:lpstr>
      <vt:lpstr>スポーツ医学　内科的障害</vt:lpstr>
      <vt:lpstr>障害の発生要因 </vt:lpstr>
      <vt:lpstr>障害の予防 </vt:lpstr>
      <vt:lpstr> スポーツ障害（内科的）</vt:lpstr>
      <vt:lpstr>突然死とは 　　　　　　　　　　• 急性の障害で最も問題となるのが突然死である  　　　　　　　　　　• 突然死は急変後24時間以内に起こる、予期せぬ内因性死亡をいう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宮川　三平</dc:creator>
  <cp:lastModifiedBy>宮川　三平</cp:lastModifiedBy>
  <cp:revision>206</cp:revision>
  <dcterms:created xsi:type="dcterms:W3CDTF">2020-09-17T03:38:36Z</dcterms:created>
  <dcterms:modified xsi:type="dcterms:W3CDTF">2020-09-17T05:28:56Z</dcterms:modified>
</cp:coreProperties>
</file>