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sldIdLst>
    <p:sldId id="256" r:id="rId2"/>
    <p:sldId id="268" r:id="rId3"/>
    <p:sldId id="258" r:id="rId4"/>
    <p:sldId id="260" r:id="rId5"/>
    <p:sldId id="264" r:id="rId6"/>
    <p:sldId id="259" r:id="rId7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2" autoAdjust="0"/>
    <p:restoredTop sz="94660"/>
  </p:normalViewPr>
  <p:slideViewPr>
    <p:cSldViewPr snapToGrid="0">
      <p:cViewPr varScale="1">
        <p:scale>
          <a:sx n="60" d="100"/>
          <a:sy n="60" d="100"/>
        </p:scale>
        <p:origin x="234" y="2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9/29/2020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40733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A279-0833-481D-8C56-F67FD0AC6C50}" type="datetime1">
              <a:rPr lang="en-US" smtClean="0"/>
              <a:t>9/29/2020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11746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DA83-5663-4C9C-B9AA-0B40A3DAFF81}" type="datetime1">
              <a:rPr lang="en-US" smtClean="0"/>
              <a:t>9/29/2020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62387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9/29/2020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78742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9/29/2020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17000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9/29/2020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48510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9/29/2020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83883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9/29/2020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42460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9/29/2020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93757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9/29/2020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15248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9/29/2020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0476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9/29/2020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0767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72" r:id="rId5"/>
    <p:sldLayoutId id="2147483666" r:id="rId6"/>
    <p:sldLayoutId id="2147483667" r:id="rId7"/>
    <p:sldLayoutId id="2147483668" r:id="rId8"/>
    <p:sldLayoutId id="2147483671" r:id="rId9"/>
    <p:sldLayoutId id="2147483669" r:id="rId10"/>
    <p:sldLayoutId id="2147483670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0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media" Target="../media/media2.m4a"/><Relationship Id="rId7" Type="http://schemas.openxmlformats.org/officeDocument/2006/relationships/image" Target="../media/image2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1.jpe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2.m4a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microsoft.com/office/2007/relationships/media" Target="../media/media4.m4a"/><Relationship Id="rId7" Type="http://schemas.openxmlformats.org/officeDocument/2006/relationships/image" Target="../media/image3.jpe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hyperlink" Target="http://www.google.co.jp/url?sa=i&amp;rct=j&amp;q=&amp;esrc=s&amp;source=images&amp;cd=&amp;cad=rja&amp;uact=8&amp;ved=0ahUKEwi17O_F5qPMAhXlJqYKHUATCVAQjRwIBw&amp;url=http%3A%2F%2Fblog.livedoor.jp%2Fkenta_futami%2Farchives%2F53617.html&amp;bvm=bv.119745492,d.dGY&amp;psig=AFQjCNHFxZcT1U2rYJWyyeyawg9r0UAE5w&amp;ust=1461467921491295" TargetMode="External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4.m4a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media" Target="../media/media6.m4a"/><Relationship Id="rId7" Type="http://schemas.openxmlformats.org/officeDocument/2006/relationships/image" Target="../media/image2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4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6.m4a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media" Target="../media/media8.m4a"/><Relationship Id="rId7" Type="http://schemas.openxmlformats.org/officeDocument/2006/relationships/image" Target="../media/image2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5.jp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8.m4a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media" Target="../media/media10.m4a"/><Relationship Id="rId7" Type="http://schemas.openxmlformats.org/officeDocument/2006/relationships/image" Target="../media/image2.pn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0.m4a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12.m4a"/><Relationship Id="rId7" Type="http://schemas.openxmlformats.org/officeDocument/2006/relationships/image" Target="../media/image2.png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7.jp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2.m4a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5564E6E-5DA4-4879-B77E-D924E11C585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2044" b="16287"/>
          <a:stretch/>
        </p:blipFill>
        <p:spPr>
          <a:xfrm>
            <a:off x="-32" y="10"/>
            <a:ext cx="12192031" cy="491506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0B4FB531-34DA-4777-9BD5-5B885DC3819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07" y="4915076"/>
            <a:ext cx="12188952" cy="1942924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A460885E-C759-4A17-A967-E90762299B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84289" y="5087185"/>
            <a:ext cx="10279036" cy="1280161"/>
          </a:xfrm>
        </p:spPr>
        <p:txBody>
          <a:bodyPr anchor="ctr">
            <a:normAutofit/>
          </a:bodyPr>
          <a:lstStyle/>
          <a:p>
            <a:pPr algn="r"/>
            <a:r>
              <a:rPr kumimoji="1" lang="ja-JP" altLang="en-US" sz="4800" dirty="0">
                <a:solidFill>
                  <a:srgbClr val="FFFFFF"/>
                </a:solidFill>
              </a:rPr>
              <a:t>筋肉の収縮に必要なエネルギーは？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1C45AE34-53FA-4226-A1AE-09CAF67EC5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89580" y="5120639"/>
            <a:ext cx="3073745" cy="1280160"/>
          </a:xfrm>
        </p:spPr>
        <p:txBody>
          <a:bodyPr anchor="ctr">
            <a:normAutofit/>
          </a:bodyPr>
          <a:lstStyle/>
          <a:p>
            <a:endParaRPr kumimoji="1" lang="ja-JP" altLang="en-US" sz="1500" dirty="0">
              <a:solidFill>
                <a:srgbClr val="FFFFFF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5B557D3-D7B4-404B-84A1-9BD182BE5B0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rot="16200000">
            <a:off x="7532813" y="5760720"/>
            <a:ext cx="118872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380428" y="286910"/>
            <a:ext cx="304800" cy="304800"/>
          </a:xfrm>
          <a:prstGeom prst="rect">
            <a:avLst/>
          </a:prstGeom>
        </p:spPr>
      </p:pic>
      <p:pic>
        <p:nvPicPr>
          <p:cNvPr id="6" name="オーディオ 5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71300" y="63373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19205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2000" advTm="12188"/>
    </mc:Choice>
    <mc:Fallback>
      <p:transition spd="slow" advTm="121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012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3097" objId="5"/>
        <p14:stopEvt time="12188" objId="5"/>
      </p14:showEvt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369517" y="-344835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kumimoji="1" lang="ja-JP" altLang="en-US" sz="6000" dirty="0"/>
              <a:t>筋原繊維の収縮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1026" name="Picture 2" descr="http://livedoor.blogimg.jp/kenta_futami/imgs/8/1/815ce1ef.jp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80728"/>
            <a:ext cx="12192000" cy="5877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382292" y="427940"/>
            <a:ext cx="304800" cy="304800"/>
          </a:xfrm>
          <a:prstGeom prst="rect">
            <a:avLst/>
          </a:prstGeom>
        </p:spPr>
      </p:pic>
      <p:pic>
        <p:nvPicPr>
          <p:cNvPr id="5" name="オーディオ 4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671300" y="63373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0670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288"/>
    </mc:Choice>
    <mc:Fallback>
      <p:transition spd="slow" advTm="502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4432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5711" objId="4"/>
        <p14:stopEvt time="50058" objId="4"/>
      </p14:showEvt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7C68CFC-9601-4557-9E55-16C3237014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E170749-A2E4-48D2-8FA7-BB38A5BEB1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4" name="図 3" descr="Ca2＋による骨格筋収縮の開始?">
            <a:extLst>
              <a:ext uri="{FF2B5EF4-FFF2-40B4-BE49-F238E27FC236}">
                <a16:creationId xmlns:a16="http://schemas.microsoft.com/office/drawing/2014/main" id="{C8368F40-E5C2-415D-A3DE-61DBF360542B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72418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698974" y="134203"/>
            <a:ext cx="304800" cy="304800"/>
          </a:xfrm>
          <a:prstGeom prst="rect">
            <a:avLst/>
          </a:prstGeom>
        </p:spPr>
      </p:pic>
      <p:pic>
        <p:nvPicPr>
          <p:cNvPr id="6" name="オーディオ 5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71300" y="63373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328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2440"/>
    </mc:Choice>
    <mc:Fallback>
      <p:transition spd="slow" advTm="424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4093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2275" objId="5"/>
        <p14:stopEvt time="42440" objId="5"/>
      </p14:showEvt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943600" y="3276600"/>
            <a:ext cx="304800" cy="304800"/>
          </a:xfrm>
          <a:prstGeom prst="rect">
            <a:avLst/>
          </a:prstGeom>
        </p:spPr>
      </p:pic>
      <p:pic>
        <p:nvPicPr>
          <p:cNvPr id="4" name="オーディオ 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71300" y="63373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4242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174"/>
    </mc:Choice>
    <mc:Fallback>
      <p:transition spd="slow" advTm="151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348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2341" objId="3"/>
        <p14:stopEvt time="15174" objId="3"/>
      </p14:showEvt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kumimoji="1" lang="ja-JP" altLang="en-US" sz="5400" dirty="0"/>
              <a:t>エネルギー産生（解糖系、</a:t>
            </a:r>
            <a:r>
              <a:rPr kumimoji="1" lang="en-US" altLang="ja-JP" sz="5400" dirty="0"/>
              <a:t>TCA</a:t>
            </a:r>
            <a:r>
              <a:rPr kumimoji="1" lang="ja-JP" altLang="en-US" sz="5400" dirty="0"/>
              <a:t>回路）</a:t>
            </a:r>
          </a:p>
        </p:txBody>
      </p:sp>
      <p:pic>
        <p:nvPicPr>
          <p:cNvPr id="5" name="コンテンツ プレースホルダー 4"/>
          <p:cNvPicPr>
            <a:picLocks noGrp="1" noChangeAspect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56" y="1237673"/>
            <a:ext cx="12034980" cy="5541818"/>
          </a:xfrm>
        </p:spPr>
      </p:pic>
      <p:pic>
        <p:nvPicPr>
          <p:cNvPr id="3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201400" y="3703782"/>
            <a:ext cx="304800" cy="304800"/>
          </a:xfrm>
          <a:prstGeom prst="rect">
            <a:avLst/>
          </a:prstGeom>
        </p:spPr>
      </p:pic>
      <p:pic>
        <p:nvPicPr>
          <p:cNvPr id="4" name="オーディオ 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71300" y="63373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7883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6248"/>
    </mc:Choice>
    <mc:Fallback>
      <p:transition spd="slow" advTm="562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4631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4380" objId="3"/>
        <p14:stopEvt time="50719" objId="3"/>
      </p14:showEvtLst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F5DC8C3-BA5F-4EED-BB9A-A14272BD82A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B4D0E555-16F6-44D0-BF56-AF5FF5BDE9D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117041D-1A7B-4ECA-AB68-3CFDB6726B8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6220" y="0"/>
            <a:ext cx="4641314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4EC2AE81-9567-4935-B076-CA093705B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75" y="2169526"/>
            <a:ext cx="4631919" cy="2862699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kumimoji="1" lang="ja-JP" altLang="en-US" sz="4400" dirty="0">
                <a:solidFill>
                  <a:srgbClr val="FFFFFF"/>
                </a:solidFill>
              </a:rPr>
              <a:t>ミトコンドリアの由来：</a:t>
            </a:r>
            <a:r>
              <a:rPr lang="ja-JP" altLang="ja-JP" sz="4400" dirty="0">
                <a:solidFill>
                  <a:schemeClr val="bg2"/>
                </a:solidFill>
              </a:rPr>
              <a:t>ミトコンドリアは好気性細菌α</a:t>
            </a:r>
            <a:r>
              <a:rPr lang="ja-JP" altLang="en-US" sz="4400" i="1" dirty="0">
                <a:solidFill>
                  <a:schemeClr val="bg2"/>
                </a:solidFill>
              </a:rPr>
              <a:t>プロテオバクテリア</a:t>
            </a:r>
            <a:r>
              <a:rPr lang="ja-JP" altLang="ja-JP" sz="4400" dirty="0">
                <a:solidFill>
                  <a:schemeClr val="bg2"/>
                </a:solidFill>
              </a:rPr>
              <a:t>が</a:t>
            </a:r>
            <a:r>
              <a:rPr lang="ja-JP" altLang="en-US" sz="4400" dirty="0">
                <a:solidFill>
                  <a:schemeClr val="bg2"/>
                </a:solidFill>
              </a:rPr>
              <a:t>真核細胞に共生</a:t>
            </a:r>
            <a:r>
              <a:rPr lang="en-US" altLang="ja-JP" sz="4400" dirty="0">
                <a:solidFill>
                  <a:schemeClr val="bg2"/>
                </a:solidFill>
              </a:rPr>
              <a:t/>
            </a:r>
            <a:br>
              <a:rPr lang="en-US" altLang="ja-JP" sz="4400" dirty="0">
                <a:solidFill>
                  <a:schemeClr val="bg2"/>
                </a:solidFill>
              </a:rPr>
            </a:br>
            <a:r>
              <a:rPr lang="ja-JP" altLang="en-US" sz="4400" dirty="0">
                <a:solidFill>
                  <a:schemeClr val="bg2"/>
                </a:solidFill>
              </a:rPr>
              <a:t>また、ミトコンドリア</a:t>
            </a:r>
            <a:r>
              <a:rPr lang="en-US" altLang="ja-JP" sz="4400" dirty="0">
                <a:solidFill>
                  <a:schemeClr val="bg2"/>
                </a:solidFill>
              </a:rPr>
              <a:t>DNA</a:t>
            </a:r>
            <a:r>
              <a:rPr lang="ja-JP" altLang="en-US" sz="4400" dirty="0">
                <a:solidFill>
                  <a:schemeClr val="bg2"/>
                </a:solidFill>
              </a:rPr>
              <a:t>は母親由来</a:t>
            </a:r>
            <a:endParaRPr kumimoji="1" lang="ja-JP" altLang="en-US" sz="4400" dirty="0">
              <a:solidFill>
                <a:schemeClr val="bg2"/>
              </a:solidFill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ABCD2462-4C1E-401A-AC2D-F799A138B24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73852" y="3663649"/>
            <a:ext cx="338328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コンテンツ プレースホルダー 4" descr="無脊椎動物, 動物, 室内 が含まれている画像&#10;&#10;自動的に生成された説明">
            <a:extLst>
              <a:ext uri="{FF2B5EF4-FFF2-40B4-BE49-F238E27FC236}">
                <a16:creationId xmlns:a16="http://schemas.microsoft.com/office/drawing/2014/main" id="{653F8622-E402-4EF4-97B2-E7AEAFED8B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5094" y="0"/>
            <a:ext cx="7446979" cy="6858000"/>
          </a:xfrm>
          <a:prstGeom prst="rect">
            <a:avLst/>
          </a:prstGeom>
        </p:spPr>
      </p:pic>
      <p:pic>
        <p:nvPicPr>
          <p:cNvPr id="3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943600" y="3276600"/>
            <a:ext cx="304800" cy="304800"/>
          </a:xfrm>
          <a:prstGeom prst="rect">
            <a:avLst/>
          </a:prstGeom>
        </p:spPr>
      </p:pic>
      <p:pic>
        <p:nvPicPr>
          <p:cNvPr id="4" name="オーディオ 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71300" y="63373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7926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6178"/>
    </mc:Choice>
    <mc:Fallback>
      <p:transition spd="slow" advTm="3617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3243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3116" objId="3"/>
        <p14:stopEvt time="35568" objId="3"/>
      </p14:showEvtLst>
    </p:ext>
  </p:extLst>
</p:sld>
</file>

<file path=ppt/theme/theme1.xml><?xml version="1.0" encoding="utf-8"?>
<a:theme xmlns:a="http://schemas.openxmlformats.org/drawingml/2006/main" name="RetrospectVTI">
  <a:themeElements>
    <a:clrScheme name="">
      <a:dk1>
        <a:srgbClr val="000000"/>
      </a:dk1>
      <a:lt1>
        <a:srgbClr val="FFFFFF"/>
      </a:lt1>
      <a:dk2>
        <a:srgbClr val="243641"/>
      </a:dk2>
      <a:lt2>
        <a:srgbClr val="E8E4E2"/>
      </a:lt2>
      <a:accent1>
        <a:srgbClr val="26B5B0"/>
      </a:accent1>
      <a:accent2>
        <a:srgbClr val="1D8BCF"/>
      </a:accent2>
      <a:accent3>
        <a:srgbClr val="2F53E1"/>
      </a:accent3>
      <a:accent4>
        <a:srgbClr val="CF1D31"/>
      </a:accent4>
      <a:accent5>
        <a:srgbClr val="E1662F"/>
      </a:accent5>
      <a:accent6>
        <a:srgbClr val="CA9A1C"/>
      </a:accent6>
      <a:hlink>
        <a:srgbClr val="BC6D3C"/>
      </a:hlink>
      <a:folHlink>
        <a:srgbClr val="7F7F7F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VTI" id="{ABE3C30C-0FC0-4450-828E-52DE70F1BCCB}" vid="{A6E2497D-935A-4CFD-B9FD-6DCB15FA68B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45</Words>
  <Application>Microsoft Office PowerPoint</Application>
  <PresentationFormat>ワイド画面</PresentationFormat>
  <Paragraphs>4</Paragraphs>
  <Slides>6</Slides>
  <Notes>0</Notes>
  <HiddenSlides>0</HiddenSlides>
  <MMClips>12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0" baseType="lpstr">
      <vt:lpstr>ＭＳ Ｐゴシック</vt:lpstr>
      <vt:lpstr>Calibri</vt:lpstr>
      <vt:lpstr>Calibri Light</vt:lpstr>
      <vt:lpstr>RetrospectVTI</vt:lpstr>
      <vt:lpstr>筋肉の収縮に必要なエネルギーは？</vt:lpstr>
      <vt:lpstr>筋原繊維の収縮</vt:lpstr>
      <vt:lpstr>PowerPoint プレゼンテーション</vt:lpstr>
      <vt:lpstr>PowerPoint プレゼンテーション</vt:lpstr>
      <vt:lpstr>エネルギー産生（解糖系、TCA回路）</vt:lpstr>
      <vt:lpstr>ミトコンドリアの由来：ミトコンドリアは好気性細菌αプロテオバクテリアが真核細胞に共生 また、ミトコンドリアDNAは母親由来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筋肉の収縮に必要なエネルギー</dc:title>
  <dc:creator>三平 宮川</dc:creator>
  <cp:lastModifiedBy>宮川　三平</cp:lastModifiedBy>
  <cp:revision>6</cp:revision>
  <dcterms:created xsi:type="dcterms:W3CDTF">2019-08-24T23:37:23Z</dcterms:created>
  <dcterms:modified xsi:type="dcterms:W3CDTF">2020-09-29T00:49:56Z</dcterms:modified>
</cp:coreProperties>
</file>