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</p:sldMasterIdLst>
  <p:sldIdLst>
    <p:sldId id="256" r:id="rId5"/>
    <p:sldId id="257" r:id="rId6"/>
    <p:sldId id="265" r:id="rId7"/>
    <p:sldId id="266" r:id="rId8"/>
    <p:sldId id="267" r:id="rId9"/>
    <p:sldId id="259" r:id="rId10"/>
    <p:sldId id="258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36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5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8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4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0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2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31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4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7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3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spc="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spc="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spc="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6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697" r:id="rId6"/>
    <p:sldLayoutId id="2147483693" r:id="rId7"/>
    <p:sldLayoutId id="2147483694" r:id="rId8"/>
    <p:sldLayoutId id="2147483695" r:id="rId9"/>
    <p:sldLayoutId id="2147483696" r:id="rId10"/>
    <p:sldLayoutId id="2147483698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spc="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600" kern="1200" spc="11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200" kern="1200" spc="11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 spc="11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11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11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hikari.pref.hokkaido.lg.jp/hk/hgc/health/matanitey-utu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hikari.pref.hokkaido.lg.jp/hk/hgc/health/matanitey-utu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hikari.pref.hokkaido.lg.jp/hk/hgc/health/matanitey-utu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ango.medicmedia.com/2022/10/330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A652909F-6B5B-D456-84F2-8412A2F996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" r="5156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AC0511E0-4E4C-EB85-EE10-BF8A34B7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ja-JP" altLang="en-US" sz="4800" dirty="0">
                <a:effectLst/>
              </a:rPr>
              <a:t>産褥の生理と異常</a:t>
            </a:r>
            <a:br>
              <a:rPr lang="en-US" altLang="ja-JP" sz="4800" dirty="0">
                <a:effectLst/>
              </a:rPr>
            </a:br>
            <a:br>
              <a:rPr lang="en-US" altLang="ja-JP" sz="4800" dirty="0">
                <a:effectLst/>
              </a:rPr>
            </a:br>
            <a:r>
              <a:rPr lang="ja-JP" altLang="en-US" sz="4000" dirty="0">
                <a:effectLst/>
              </a:rPr>
              <a:t>産褥期：</a:t>
            </a:r>
            <a:r>
              <a:rPr lang="en-US" altLang="ja-JP" sz="4000" dirty="0"/>
              <a:t>4</a:t>
            </a:r>
            <a:r>
              <a:rPr lang="ja-JP" altLang="en-US" sz="4000" dirty="0"/>
              <a:t>～</a:t>
            </a:r>
            <a:r>
              <a:rPr lang="en-US" altLang="ja-JP" sz="4000" dirty="0">
                <a:effectLst/>
              </a:rPr>
              <a:t>6</a:t>
            </a:r>
            <a:r>
              <a:rPr lang="ja-JP" altLang="en-US" sz="4000" dirty="0">
                <a:effectLst/>
              </a:rPr>
              <a:t>週</a:t>
            </a:r>
            <a:br>
              <a:rPr lang="en-US" altLang="ja-JP" sz="4000" dirty="0">
                <a:effectLst/>
              </a:rPr>
            </a:br>
            <a:br>
              <a:rPr lang="en-US" altLang="ja-JP" sz="4800" dirty="0">
                <a:effectLst/>
              </a:rPr>
            </a:br>
            <a:endParaRPr lang="en-US" altLang="ja-JP" sz="4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698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833D58-F846-B58E-DE4B-6A5E9635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478" y="195174"/>
            <a:ext cx="10168128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マタニティブルーズ</a:t>
            </a:r>
            <a:b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110988-8868-DD4A-BE58-C234064B7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411" y="1117950"/>
            <a:ext cx="11625942" cy="3694176"/>
          </a:xfrm>
        </p:spPr>
        <p:txBody>
          <a:bodyPr/>
          <a:lstStyle/>
          <a:p>
            <a:pPr algn="l"/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　マタニティブルーズ</a:t>
            </a:r>
            <a:r>
              <a:rPr lang="ja-JP" altLang="en-US" b="0" i="0">
                <a:solidFill>
                  <a:srgbClr val="000000"/>
                </a:solidFill>
                <a:effectLst/>
                <a:latin typeface="source-han-sans-japanese"/>
              </a:rPr>
              <a:t>は、一過性で決して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病気ではなく、治療の必要もありません。対応としてはやさしく接すること、特に夫の支えが最も効果的です。ただし長引く場合は、産後うつ病のこともありますから、一応の注意が必要です。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症状としては、</a:t>
            </a:r>
            <a:r>
              <a:rPr lang="ja-JP" altLang="en-US" b="1" i="0" u="sng" dirty="0">
                <a:solidFill>
                  <a:srgbClr val="000000"/>
                </a:solidFill>
                <a:effectLst/>
                <a:latin typeface="source-han-sans-japanese"/>
              </a:rPr>
              <a:t>涙もろい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u="sng" dirty="0">
                <a:solidFill>
                  <a:srgbClr val="000000"/>
                </a:solidFill>
                <a:effectLst/>
                <a:latin typeface="source-han-sans-japanese"/>
              </a:rPr>
              <a:t>抑うつ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　疲れ</a:t>
            </a:r>
            <a:r>
              <a:rPr lang="ja-JP" altLang="en-US" b="1" dirty="0">
                <a:solidFill>
                  <a:srgbClr val="000000"/>
                </a:solidFill>
                <a:latin typeface="source-han-sans-japanese"/>
              </a:rPr>
              <a:t>　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頭痛　食欲がない　気分がふさぐ　集中しにくい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不安になる　リラックスできない　眠りが浅い物忘れしやすい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どうしていいのかわからない</a:t>
            </a:r>
            <a:r>
              <a:rPr lang="ja-JP" altLang="en-US" dirty="0">
                <a:hlinkClick r:id="rId2"/>
              </a:rPr>
              <a:t>産後になりやすいこころの病気 </a:t>
            </a:r>
            <a:r>
              <a:rPr lang="en-US" altLang="ja-JP" dirty="0">
                <a:hlinkClick r:id="rId2"/>
              </a:rPr>
              <a:t>- </a:t>
            </a:r>
            <a:r>
              <a:rPr lang="ja-JP" altLang="en-US" dirty="0">
                <a:hlinkClick r:id="rId2"/>
              </a:rPr>
              <a:t>石狩振興局保健環境部保健行政室 </a:t>
            </a:r>
            <a:r>
              <a:rPr lang="en-US" altLang="ja-JP" dirty="0">
                <a:hlinkClick r:id="rId2"/>
              </a:rPr>
              <a:t>(hokkaido.lg.jp)</a:t>
            </a:r>
            <a:endParaRPr lang="ja-JP" altLang="en-US" b="1" i="0" dirty="0">
              <a:solidFill>
                <a:srgbClr val="000000"/>
              </a:solidFill>
              <a:effectLst/>
              <a:latin typeface="source-han-sans-japanese"/>
            </a:endParaRPr>
          </a:p>
          <a:p>
            <a:pPr algn="l"/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などがあります。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2388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D00C6D-CC85-BEE6-38A4-DD2DD4CA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96012"/>
            <a:ext cx="10168128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産後うつ病</a:t>
            </a:r>
            <a:b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08300C-8F73-6212-139E-A0403C147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350" y="301598"/>
            <a:ext cx="12048564" cy="369417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症状</a:t>
            </a:r>
            <a:endParaRPr lang="ja-JP" altLang="en-US" b="0" i="0" dirty="0">
              <a:solidFill>
                <a:srgbClr val="000000"/>
              </a:solidFill>
              <a:effectLst/>
              <a:latin typeface="source-han-sans-japanes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抑うつ気分・気興味や喜びの著しい減退</a:t>
            </a:r>
            <a:endParaRPr lang="en-US" altLang="ja-JP" b="0" i="0" dirty="0">
              <a:solidFill>
                <a:srgbClr val="000000"/>
              </a:solidFill>
              <a:effectLst/>
              <a:latin typeface="source-han-sans-japanes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食欲の減退や増加またはこれに伴う体重の変化・不眠</a:t>
            </a:r>
            <a:r>
              <a:rPr lang="ja-JP" altLang="en-US" dirty="0">
                <a:solidFill>
                  <a:srgbClr val="000000"/>
                </a:solidFill>
                <a:latin typeface="source-han-sans-japanese"/>
              </a:rPr>
              <a:t>・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睡眠過多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イライラして動き回るまたは動作緩慢・疲れやすい</a:t>
            </a:r>
            <a:r>
              <a:rPr lang="ja-JP" altLang="en-US" dirty="0">
                <a:solidFill>
                  <a:srgbClr val="000000"/>
                </a:solidFill>
                <a:latin typeface="source-han-sans-japanese"/>
              </a:rPr>
              <a:t>・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家事や育児の気力減退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何に対しても価値がないと感じる・過剰な罪悪感・思考力、集中力、決断力の減退など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対応</a:t>
            </a:r>
            <a:endParaRPr lang="ja-JP" altLang="en-US" b="0" i="0" dirty="0">
              <a:solidFill>
                <a:srgbClr val="000000"/>
              </a:solidFill>
              <a:effectLst/>
              <a:latin typeface="source-han-sans-japanes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受容的に接する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具体的、実質的なサポート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重症例には精神科治療が必要</a:t>
            </a:r>
            <a:endParaRPr lang="en-US" altLang="ja-JP" dirty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エディンバラスコア：</a:t>
            </a:r>
            <a:r>
              <a:rPr lang="en-US" altLang="ja-JP" b="0" i="0" dirty="0">
                <a:solidFill>
                  <a:srgbClr val="000000"/>
                </a:solidFill>
                <a:effectLst/>
                <a:latin typeface="source-han-sans-japanese"/>
              </a:rPr>
              <a:t>9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点以上を産後うつ病としてスクリーニングしている。</a:t>
            </a:r>
          </a:p>
          <a:p>
            <a:r>
              <a:rPr lang="ja-JP" altLang="en-US" dirty="0">
                <a:hlinkClick r:id="rId2"/>
              </a:rPr>
              <a:t>産後になりやすいこころの病気 </a:t>
            </a:r>
            <a:r>
              <a:rPr lang="en-US" altLang="ja-JP" dirty="0">
                <a:hlinkClick r:id="rId2"/>
              </a:rPr>
              <a:t>- </a:t>
            </a:r>
            <a:r>
              <a:rPr lang="ja-JP" altLang="en-US" dirty="0">
                <a:hlinkClick r:id="rId2"/>
              </a:rPr>
              <a:t>石狩振興局保健環境部保健行政室 </a:t>
            </a:r>
            <a:r>
              <a:rPr lang="en-US" altLang="ja-JP" dirty="0">
                <a:hlinkClick r:id="rId2"/>
              </a:rPr>
              <a:t>(hokkaido.lg.jp)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899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67E7D5-0D41-BB2A-4FEF-28B93277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241279"/>
            <a:ext cx="10168128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産後精神病</a:t>
            </a:r>
            <a:b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142C78-F752-46F9-0D44-87B37FD25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797" y="1420855"/>
            <a:ext cx="11741203" cy="369417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症状としては、</a:t>
            </a:r>
            <a:endParaRPr lang="en-US" altLang="ja-JP" b="0" i="0" dirty="0">
              <a:solidFill>
                <a:srgbClr val="000000"/>
              </a:solidFill>
              <a:effectLst/>
              <a:latin typeface="source-han-sans-japanes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極端な混乱・まとまりのなさ（</a:t>
            </a:r>
            <a:r>
              <a:rPr lang="ja-JP" altLang="en-US" b="1" i="0" u="sng" dirty="0">
                <a:solidFill>
                  <a:srgbClr val="000000"/>
                </a:solidFill>
                <a:effectLst/>
                <a:latin typeface="source-han-sans-japanese"/>
              </a:rPr>
              <a:t>支離滅裂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）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多弁になったり、躁状態・拒食傾向</a:t>
            </a:r>
          </a:p>
          <a:p>
            <a:pPr marL="0" indent="0" algn="l">
              <a:buNone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・疑い深い</a:t>
            </a:r>
            <a:r>
              <a:rPr lang="ja-JP" altLang="en-US" b="1" dirty="0">
                <a:solidFill>
                  <a:srgbClr val="000000"/>
                </a:solidFill>
                <a:latin typeface="source-han-sans-japanese"/>
              </a:rPr>
              <a:t>・</a:t>
            </a:r>
            <a:r>
              <a:rPr lang="ja-JP" altLang="en-US" b="1" i="0" u="sng" dirty="0">
                <a:solidFill>
                  <a:srgbClr val="000000"/>
                </a:solidFill>
                <a:effectLst/>
                <a:latin typeface="source-han-sans-japanese"/>
              </a:rPr>
              <a:t>常識はずれの言動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イライラ感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u="sng" dirty="0">
                <a:solidFill>
                  <a:srgbClr val="000000"/>
                </a:solidFill>
                <a:effectLst/>
                <a:latin typeface="source-han-sans-japanese"/>
              </a:rPr>
              <a:t>その場にないものが聞こえたり、見えたりする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ja-JP" altLang="en-US" b="1" i="0" dirty="0">
                <a:solidFill>
                  <a:srgbClr val="000000"/>
                </a:solidFill>
                <a:effectLst/>
                <a:latin typeface="source-han-sans-japanese"/>
              </a:rPr>
              <a:t>常に動き回る</a:t>
            </a:r>
          </a:p>
          <a:p>
            <a:r>
              <a:rPr lang="ja-JP" altLang="en-US" b="0" i="0" dirty="0">
                <a:solidFill>
                  <a:srgbClr val="000000"/>
                </a:solidFill>
                <a:effectLst/>
                <a:latin typeface="source-han-sans-japanese"/>
              </a:rPr>
              <a:t>などがあります。</a:t>
            </a:r>
            <a:r>
              <a:rPr lang="ja-JP" altLang="en-US" dirty="0">
                <a:hlinkClick r:id="rId2"/>
              </a:rPr>
              <a:t>産後になりやすいこころの病気 </a:t>
            </a:r>
            <a:r>
              <a:rPr lang="en-US" altLang="ja-JP" dirty="0">
                <a:hlinkClick r:id="rId2"/>
              </a:rPr>
              <a:t>- </a:t>
            </a:r>
            <a:r>
              <a:rPr lang="ja-JP" altLang="en-US" dirty="0">
                <a:hlinkClick r:id="rId2"/>
              </a:rPr>
              <a:t>石狩振興局保健環境部保健行政室 </a:t>
            </a:r>
            <a:r>
              <a:rPr lang="en-US" altLang="ja-JP" dirty="0">
                <a:hlinkClick r:id="rId2"/>
              </a:rPr>
              <a:t>(hokkaido.lg.jp)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4789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625A0A09-D89F-A276-7F1F-F014B8CC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186" y="-227838"/>
            <a:ext cx="10168128" cy="1179576"/>
          </a:xfrm>
        </p:spPr>
        <p:txBody>
          <a:bodyPr>
            <a:normAutofit/>
          </a:bodyPr>
          <a:lstStyle/>
          <a:p>
            <a:pPr algn="ctr"/>
            <a:r>
              <a:rPr lang="ja-JP" altLang="en-US" sz="3600" dirty="0"/>
              <a:t>正常な産褥後の経過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DD9CFA-DAFA-747A-231C-CD96EEE4A4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771525"/>
            <a:ext cx="12001500" cy="599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BEE52E4-5157-6B41-F268-571B1E16FEE7}"/>
              </a:ext>
            </a:extLst>
          </p:cNvPr>
          <p:cNvSpPr txBox="1"/>
          <p:nvPr/>
        </p:nvSpPr>
        <p:spPr>
          <a:xfrm>
            <a:off x="697326" y="5163145"/>
            <a:ext cx="61433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【</a:t>
            </a:r>
            <a:r>
              <a:rPr lang="ja-JP" altLang="en-US" dirty="0">
                <a:hlinkClick r:id="rId3"/>
              </a:rPr>
              <a:t>第</a:t>
            </a:r>
            <a:r>
              <a:rPr lang="en-US" altLang="ja-JP" dirty="0">
                <a:hlinkClick r:id="rId3"/>
              </a:rPr>
              <a:t>112</a:t>
            </a:r>
            <a:r>
              <a:rPr lang="ja-JP" altLang="en-US" dirty="0">
                <a:hlinkClick r:id="rId3"/>
              </a:rPr>
              <a:t>回看護師国試</a:t>
            </a:r>
            <a:r>
              <a:rPr lang="en-US" altLang="ja-JP" dirty="0">
                <a:hlinkClick r:id="rId3"/>
              </a:rPr>
              <a:t>】</a:t>
            </a:r>
            <a:r>
              <a:rPr lang="ja-JP" altLang="en-US" dirty="0">
                <a:hlinkClick r:id="rId3"/>
              </a:rPr>
              <a:t>国試でおさえておきたいレビューブックコード「産褥の経過」 </a:t>
            </a:r>
            <a:r>
              <a:rPr lang="en-US" altLang="ja-JP" dirty="0">
                <a:hlinkClick r:id="rId3"/>
              </a:rPr>
              <a:t>- </a:t>
            </a:r>
            <a:r>
              <a:rPr lang="ja-JP" altLang="en-US" dirty="0">
                <a:hlinkClick r:id="rId3"/>
              </a:rPr>
              <a:t>がんばれ看護学生</a:t>
            </a:r>
            <a:r>
              <a:rPr lang="en-US" altLang="ja-JP" dirty="0">
                <a:hlinkClick r:id="rId3"/>
              </a:rPr>
              <a:t>!【</a:t>
            </a:r>
            <a:r>
              <a:rPr lang="ja-JP" altLang="en-US" dirty="0">
                <a:hlinkClick r:id="rId3"/>
              </a:rPr>
              <a:t>メディックメディア</a:t>
            </a:r>
            <a:r>
              <a:rPr lang="en-US" altLang="ja-JP" dirty="0">
                <a:hlinkClick r:id="rId3"/>
              </a:rPr>
              <a:t>】 (medicmedia.com)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078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1B0A5F-2259-9B51-EFCD-6906BE838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241279"/>
            <a:ext cx="10168128" cy="1179576"/>
          </a:xfrm>
        </p:spPr>
        <p:txBody>
          <a:bodyPr/>
          <a:lstStyle/>
          <a:p>
            <a:pPr algn="ctr"/>
            <a:r>
              <a:rPr kumimoji="1" lang="ja-JP" altLang="en-US" dirty="0"/>
              <a:t>産褥</a:t>
            </a:r>
            <a:r>
              <a:rPr kumimoji="1" lang="en-US" altLang="ja-JP" dirty="0"/>
              <a:t>2</a:t>
            </a:r>
            <a:r>
              <a:rPr kumimoji="1" lang="ja-JP" altLang="en-US" dirty="0"/>
              <a:t>日目の産褥婦の観察項目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B83635-B125-CD97-3856-F538A6A6C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1517519"/>
            <a:ext cx="11779622" cy="5490319"/>
          </a:xfrm>
        </p:spPr>
        <p:txBody>
          <a:bodyPr/>
          <a:lstStyle/>
          <a:p>
            <a:r>
              <a:rPr kumimoji="1" lang="ja-JP" altLang="en-US" dirty="0"/>
              <a:t>子宮底長　　：臍下</a:t>
            </a:r>
            <a:r>
              <a:rPr kumimoji="1" lang="en-US" altLang="ja-JP" dirty="0"/>
              <a:t>1</a:t>
            </a:r>
            <a:r>
              <a:rPr kumimoji="1" lang="ja-JP" altLang="en-US" dirty="0"/>
              <a:t>～２横指</a:t>
            </a:r>
            <a:endParaRPr kumimoji="1" lang="en-US" altLang="ja-JP" dirty="0"/>
          </a:p>
          <a:p>
            <a:r>
              <a:rPr kumimoji="1" lang="ja-JP" altLang="en-US" dirty="0"/>
              <a:t>乳腺の緊満感：あり　分娩後プロゲステロン・エストロゲン↓➡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プロラクチン（下垂体前葉ホルモン）↑➡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乳腺腺房上皮に作用して、乳糖↑</a:t>
            </a:r>
            <a:endParaRPr kumimoji="1" lang="en-US" altLang="ja-JP" dirty="0"/>
          </a:p>
          <a:p>
            <a:r>
              <a:rPr kumimoji="1" lang="ja-JP" altLang="en-US" dirty="0"/>
              <a:t>悪露　　　　：血性（ただし、凝血塊なし）</a:t>
            </a:r>
            <a:endParaRPr kumimoji="1" lang="en-US" altLang="ja-JP" dirty="0"/>
          </a:p>
          <a:p>
            <a:r>
              <a:rPr kumimoji="1" lang="ja-JP" altLang="en-US" dirty="0"/>
              <a:t>母子の愛着形成を促す</a:t>
            </a:r>
            <a:endParaRPr kumimoji="1" lang="en-US" altLang="ja-JP" dirty="0"/>
          </a:p>
          <a:p>
            <a:r>
              <a:rPr kumimoji="1" lang="ja-JP" altLang="en-US" dirty="0"/>
              <a:t>初乳（３～５日）：</a:t>
            </a:r>
            <a:r>
              <a:rPr lang="ja-JP" altLang="en-US" b="0" i="0" dirty="0">
                <a:solidFill>
                  <a:srgbClr val="303030"/>
                </a:solidFill>
                <a:effectLst/>
                <a:latin typeface="-apple-system"/>
              </a:rPr>
              <a:t>黄色・粘稠性あり　蛋白、免疫物質（</a:t>
            </a:r>
            <a:r>
              <a:rPr lang="en-US" altLang="ja-JP" b="0" i="0" dirty="0">
                <a:solidFill>
                  <a:srgbClr val="303030"/>
                </a:solidFill>
                <a:effectLst/>
                <a:latin typeface="-apple-system"/>
              </a:rPr>
              <a:t>IgA</a:t>
            </a:r>
            <a:r>
              <a:rPr lang="ja-JP" altLang="en-US" b="0" i="0" dirty="0">
                <a:solidFill>
                  <a:srgbClr val="303030"/>
                </a:solidFill>
                <a:effectLst/>
                <a:latin typeface="-apple-system"/>
              </a:rPr>
              <a:t>など）多い</a:t>
            </a:r>
            <a:endParaRPr kumimoji="1" lang="en-US" altLang="ja-JP" dirty="0"/>
          </a:p>
          <a:p>
            <a:r>
              <a:rPr kumimoji="1" lang="ja-JP" altLang="en-US" dirty="0"/>
              <a:t>成乳（</a:t>
            </a:r>
            <a:r>
              <a:rPr kumimoji="1" lang="en-US" altLang="ja-JP" dirty="0"/>
              <a:t>10</a:t>
            </a:r>
            <a:r>
              <a:rPr kumimoji="1" lang="ja-JP" altLang="en-US" dirty="0"/>
              <a:t>日～１か月以上）：白色・さらさら　糖質、</a:t>
            </a:r>
            <a:r>
              <a:rPr kumimoji="1" lang="ja-JP" altLang="en-US"/>
              <a:t>脂質多い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0452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DFE524-686B-5389-511E-9DF695DE0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産褥</a:t>
            </a:r>
            <a:r>
              <a:rPr kumimoji="1" lang="en-US" altLang="ja-JP" dirty="0"/>
              <a:t>5</a:t>
            </a:r>
            <a:r>
              <a:rPr kumimoji="1" lang="ja-JP" altLang="en-US" dirty="0"/>
              <a:t>日目の産褥婦の観察項目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E828F1-8E16-45A4-1020-CF0F91C81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子宮底長：　臍と恥骨上縁の中間点（恥骨上縁より３横指上）</a:t>
            </a:r>
            <a:endParaRPr kumimoji="1" lang="en-US" altLang="ja-JP" dirty="0"/>
          </a:p>
          <a:p>
            <a:r>
              <a:rPr kumimoji="1" lang="ja-JP" altLang="en-US" dirty="0"/>
              <a:t>乳腺の緊満感：あり　乳児の吸啜刺激➡オキシトシン（下垂体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後葉ホルモン）↑乳腺細胞、細乳管収縮➡射乳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、子宮収縮（子宮復古）、愛着形成↑</a:t>
            </a:r>
            <a:endParaRPr kumimoji="1" lang="en-US" altLang="ja-JP" dirty="0"/>
          </a:p>
          <a:p>
            <a:r>
              <a:rPr kumimoji="1" lang="ja-JP" altLang="en-US" dirty="0"/>
              <a:t>悪露：褐色</a:t>
            </a:r>
            <a:endParaRPr kumimoji="1" lang="en-US" altLang="ja-JP" dirty="0"/>
          </a:p>
          <a:p>
            <a:r>
              <a:rPr kumimoji="1" lang="ja-JP" altLang="en-US" dirty="0"/>
              <a:t>母子の愛着形成を促す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129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5F404-6717-54A6-8E05-0BF5D0CA6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子宮底長の測定の仕方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642A21-43EC-5276-D64C-C23DCC3CB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068721"/>
            <a:ext cx="10168128" cy="3694176"/>
          </a:xfrm>
        </p:spPr>
        <p:txBody>
          <a:bodyPr/>
          <a:lstStyle/>
          <a:p>
            <a:r>
              <a:rPr kumimoji="1" lang="ja-JP" altLang="en-US" sz="4000" dirty="0"/>
              <a:t>排尿後に測定</a:t>
            </a:r>
            <a:endParaRPr kumimoji="1" lang="en-US" altLang="ja-JP" sz="4000" dirty="0"/>
          </a:p>
          <a:p>
            <a:r>
              <a:rPr kumimoji="1" lang="ja-JP" altLang="en-US" sz="4000" dirty="0"/>
              <a:t>仰臥位にて測定</a:t>
            </a:r>
            <a:endParaRPr kumimoji="1" lang="en-US" altLang="ja-JP" sz="4000" dirty="0"/>
          </a:p>
          <a:p>
            <a:r>
              <a:rPr kumimoji="1" lang="ja-JP" altLang="en-US" sz="4000" dirty="0"/>
              <a:t>膝関節は、伸展位</a:t>
            </a:r>
            <a:endParaRPr kumimoji="1" lang="en-US" altLang="ja-JP" sz="4000" dirty="0"/>
          </a:p>
          <a:p>
            <a:r>
              <a:rPr kumimoji="1" lang="ja-JP" altLang="en-US" sz="4000" dirty="0"/>
              <a:t>測定は、子宮の一番上より臍の下を通り恥骨上縁まで</a:t>
            </a:r>
          </a:p>
        </p:txBody>
      </p:sp>
    </p:spTree>
    <p:extLst>
      <p:ext uri="{BB962C8B-B14F-4D97-AF65-F5344CB8AC3E}">
        <p14:creationId xmlns:p14="http://schemas.microsoft.com/office/powerpoint/2010/main" val="2743018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13A213-802C-76D6-13AF-04BC7F179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252" y="0"/>
            <a:ext cx="10168128" cy="1179576"/>
          </a:xfrm>
        </p:spPr>
        <p:txBody>
          <a:bodyPr/>
          <a:lstStyle/>
          <a:p>
            <a:pPr algn="ctr"/>
            <a:r>
              <a:rPr kumimoji="1" lang="ja-JP" altLang="en-US" dirty="0"/>
              <a:t>産後の生理発来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70147-A89B-E856-C142-6B0AB57C7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567" y="1544491"/>
            <a:ext cx="11034272" cy="5025357"/>
          </a:xfrm>
        </p:spPr>
        <p:txBody>
          <a:bodyPr/>
          <a:lstStyle/>
          <a:p>
            <a:r>
              <a:rPr lang="ja-JP" altLang="en-US" sz="3600" b="0" i="0" dirty="0">
                <a:solidFill>
                  <a:srgbClr val="474747"/>
                </a:solidFill>
                <a:effectLst/>
                <a:latin typeface="Google Sans"/>
              </a:rPr>
              <a:t>授乳中に脳から分泌されるプロラクチンは、生理を起こさない方向へホルモンバランスを傾けます。 そのため、授乳期間が長いほど生理の再開が遅れます。 一般的に、はじめから</a:t>
            </a:r>
            <a:r>
              <a:rPr lang="ja-JP" altLang="en-US" sz="3600" b="0" i="0" u="sng" dirty="0">
                <a:solidFill>
                  <a:srgbClr val="474747"/>
                </a:solidFill>
                <a:effectLst/>
                <a:latin typeface="Google Sans"/>
              </a:rPr>
              <a:t>授乳をしていない場合、</a:t>
            </a:r>
            <a:r>
              <a:rPr lang="ja-JP" altLang="en-US" sz="3600" b="0" i="0" u="sng" dirty="0">
                <a:solidFill>
                  <a:srgbClr val="040C28"/>
                </a:solidFill>
                <a:effectLst/>
                <a:latin typeface="Google Sans"/>
              </a:rPr>
              <a:t>産後</a:t>
            </a:r>
            <a:r>
              <a:rPr lang="en-US" altLang="ja-JP" sz="3600" u="sng" dirty="0">
                <a:solidFill>
                  <a:srgbClr val="040C28"/>
                </a:solidFill>
                <a:latin typeface="Google Sans"/>
              </a:rPr>
              <a:t>6</a:t>
            </a:r>
            <a:r>
              <a:rPr lang="ja-JP" altLang="en-US" sz="3600" b="0" i="0" u="sng" dirty="0">
                <a:solidFill>
                  <a:srgbClr val="040C28"/>
                </a:solidFill>
                <a:effectLst/>
                <a:latin typeface="Google Sans"/>
              </a:rPr>
              <a:t>～</a:t>
            </a:r>
            <a:r>
              <a:rPr lang="en-US" altLang="ja-JP" sz="3600" b="0" i="0" u="sng" dirty="0">
                <a:solidFill>
                  <a:srgbClr val="040C28"/>
                </a:solidFill>
                <a:effectLst/>
                <a:latin typeface="Google Sans"/>
              </a:rPr>
              <a:t>8</a:t>
            </a:r>
            <a:r>
              <a:rPr lang="ja-JP" altLang="en-US" sz="3600" b="0" i="0" u="sng" dirty="0">
                <a:solidFill>
                  <a:srgbClr val="040C28"/>
                </a:solidFill>
                <a:effectLst/>
                <a:latin typeface="Google Sans"/>
              </a:rPr>
              <a:t>週間後</a:t>
            </a:r>
            <a:r>
              <a:rPr lang="ja-JP" altLang="en-US" sz="3600" b="0" i="0" dirty="0">
                <a:solidFill>
                  <a:srgbClr val="040C28"/>
                </a:solidFill>
                <a:effectLst/>
                <a:latin typeface="Google Sans"/>
              </a:rPr>
              <a:t>に生理が初来します。完全または混合母乳であれば更に遅れて再開します</a:t>
            </a:r>
            <a:r>
              <a:rPr lang="ja-JP" altLang="en-US" sz="3600" b="0" i="0" dirty="0">
                <a:solidFill>
                  <a:srgbClr val="474747"/>
                </a:solidFill>
                <a:effectLst/>
                <a:latin typeface="Google Sans"/>
              </a:rPr>
              <a:t>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8749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2B22C5-3967-8FEE-68ED-DB870A4F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帝王切開（</a:t>
            </a:r>
            <a:r>
              <a:rPr kumimoji="1" lang="en-US" altLang="ja-JP" dirty="0"/>
              <a:t>CS)</a:t>
            </a:r>
            <a:r>
              <a:rPr kumimoji="1" lang="ja-JP" altLang="en-US" dirty="0"/>
              <a:t>後の子宮復古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615677-CCF2-E67C-7EF2-A509BDBC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251" y="1921008"/>
            <a:ext cx="11065008" cy="4251192"/>
          </a:xfrm>
        </p:spPr>
        <p:txBody>
          <a:bodyPr/>
          <a:lstStyle/>
          <a:p>
            <a:r>
              <a:rPr lang="ja-JP" altLang="en-US" sz="4000" b="0" i="0" u="sng" dirty="0">
                <a:solidFill>
                  <a:srgbClr val="474747"/>
                </a:solidFill>
                <a:effectLst/>
                <a:latin typeface="Google Sans"/>
              </a:rPr>
              <a:t>帝王切開は自然分娩で出産したときよりも子宮の戻りが遅い</a:t>
            </a:r>
            <a:r>
              <a:rPr lang="ja-JP" altLang="en-US" sz="4000" b="0" i="0" dirty="0">
                <a:solidFill>
                  <a:srgbClr val="474747"/>
                </a:solidFill>
                <a:effectLst/>
                <a:latin typeface="Google Sans"/>
              </a:rPr>
              <a:t>傾向にあります。 自然分娩の場合は</a:t>
            </a:r>
            <a:r>
              <a:rPr lang="en-US" altLang="ja-JP" sz="4000" b="0" i="0" dirty="0">
                <a:solidFill>
                  <a:srgbClr val="474747"/>
                </a:solidFill>
                <a:effectLst/>
                <a:latin typeface="Google Sans"/>
              </a:rPr>
              <a:t>4</a:t>
            </a:r>
            <a:r>
              <a:rPr lang="ja-JP" altLang="en-US" sz="4000" dirty="0">
                <a:solidFill>
                  <a:srgbClr val="474747"/>
                </a:solidFill>
                <a:latin typeface="Google Sans"/>
              </a:rPr>
              <a:t>～</a:t>
            </a:r>
            <a:r>
              <a:rPr lang="en-US" altLang="ja-JP" sz="4000" b="0" i="0" dirty="0">
                <a:solidFill>
                  <a:srgbClr val="474747"/>
                </a:solidFill>
                <a:effectLst/>
                <a:latin typeface="Google Sans"/>
              </a:rPr>
              <a:t>6</a:t>
            </a:r>
            <a:r>
              <a:rPr lang="ja-JP" altLang="en-US" sz="4000" b="0" i="0" dirty="0">
                <a:solidFill>
                  <a:srgbClr val="474747"/>
                </a:solidFill>
                <a:effectLst/>
                <a:latin typeface="Google Sans"/>
              </a:rPr>
              <a:t>週ですが、</a:t>
            </a:r>
            <a:r>
              <a:rPr lang="ja-JP" altLang="en-US" sz="4000" b="0" i="0" u="sng" dirty="0">
                <a:solidFill>
                  <a:srgbClr val="474747"/>
                </a:solidFill>
                <a:effectLst/>
                <a:latin typeface="Google Sans"/>
              </a:rPr>
              <a:t>帝王切開の子宮が完全に戻るのは</a:t>
            </a:r>
            <a:r>
              <a:rPr lang="en-US" altLang="ja-JP" sz="4000" b="0" i="0" u="sng" dirty="0">
                <a:solidFill>
                  <a:srgbClr val="040C28"/>
                </a:solidFill>
                <a:effectLst/>
                <a:latin typeface="Google Sans"/>
              </a:rPr>
              <a:t>3</a:t>
            </a:r>
            <a:r>
              <a:rPr lang="ja-JP" altLang="en-US" sz="4000" b="0" i="0" u="sng" dirty="0">
                <a:solidFill>
                  <a:srgbClr val="040C28"/>
                </a:solidFill>
                <a:effectLst/>
                <a:latin typeface="Google Sans"/>
              </a:rPr>
              <a:t>ヶ月前後</a:t>
            </a:r>
            <a:r>
              <a:rPr lang="ja-JP" altLang="en-US" sz="4000" b="0" i="0" dirty="0">
                <a:solidFill>
                  <a:srgbClr val="474747"/>
                </a:solidFill>
                <a:effectLst/>
                <a:latin typeface="Google Sans"/>
              </a:rPr>
              <a:t>かかり、そのため生理開始も遅くなります</a:t>
            </a:r>
            <a:r>
              <a:rPr lang="ja-JP" altLang="en-US" b="0" i="0" dirty="0">
                <a:solidFill>
                  <a:srgbClr val="474747"/>
                </a:solidFill>
                <a:effectLst/>
                <a:latin typeface="Google Sans"/>
              </a:rPr>
              <a:t>。</a:t>
            </a:r>
            <a:r>
              <a:rPr lang="en-US" altLang="ja-JP" b="0" i="0" dirty="0">
                <a:solidFill>
                  <a:srgbClr val="474747"/>
                </a:solidFill>
                <a:effectLst/>
                <a:latin typeface="Google Sans"/>
              </a:rPr>
              <a:t>https://jp.moony.com/ja/tips/pregnancy/birth/method/pt0622.html#:~:text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513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1D7254-25E7-CE8E-57C5-C16DBECE7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産褥熱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9837F9-6C6E-3664-4159-493F260CD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867" y="1920316"/>
            <a:ext cx="11326265" cy="4864685"/>
          </a:xfrm>
        </p:spPr>
        <p:txBody>
          <a:bodyPr/>
          <a:lstStyle/>
          <a:p>
            <a:r>
              <a:rPr lang="ja-JP" altLang="en-US" sz="3600" b="0" i="0" dirty="0">
                <a:solidFill>
                  <a:srgbClr val="040C28"/>
                </a:solidFill>
                <a:effectLst/>
                <a:latin typeface="Google Sans"/>
              </a:rPr>
              <a:t>お産の際に細菌が腟や子宮に入り、感染することで起こります</a:t>
            </a:r>
            <a:r>
              <a:rPr lang="ja-JP" altLang="en-US" sz="3600" b="0" i="0" dirty="0">
                <a:solidFill>
                  <a:srgbClr val="1F1F1F"/>
                </a:solidFill>
                <a:effectLst/>
                <a:latin typeface="Google Sans"/>
              </a:rPr>
              <a:t>。 発熱の他に腹痛、悪露（おろ：分娩後の分泌物）の悪臭などの症状が現れ、破水後</a:t>
            </a:r>
            <a:r>
              <a:rPr lang="en-US" altLang="ja-JP" sz="3600" b="0" i="0" dirty="0">
                <a:solidFill>
                  <a:srgbClr val="1F1F1F"/>
                </a:solidFill>
                <a:effectLst/>
                <a:latin typeface="Google Sans"/>
              </a:rPr>
              <a:t>24</a:t>
            </a:r>
            <a:r>
              <a:rPr lang="ja-JP" altLang="en-US" sz="3600" b="0" i="0" dirty="0">
                <a:solidFill>
                  <a:srgbClr val="1F1F1F"/>
                </a:solidFill>
                <a:effectLst/>
                <a:latin typeface="Google Sans"/>
              </a:rPr>
              <a:t>時間以降のお産や帝王切開術、胎盤遺残、母体の免疫力低下などが原因として考えられます。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709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8A1CD4-DCFA-67D2-B026-D88F58024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202859"/>
            <a:ext cx="10168128" cy="1179576"/>
          </a:xfrm>
        </p:spPr>
        <p:txBody>
          <a:bodyPr/>
          <a:lstStyle/>
          <a:p>
            <a:pPr algn="ctr"/>
            <a:r>
              <a:rPr kumimoji="1" lang="ja-JP" altLang="en-US" dirty="0"/>
              <a:t>産褥精神障害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0E55F6-4FB5-326C-C15D-8E38AA8B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452" y="1483979"/>
            <a:ext cx="11810359" cy="3890042"/>
          </a:xfrm>
        </p:spPr>
        <p:txBody>
          <a:bodyPr/>
          <a:lstStyle/>
          <a:p>
            <a:r>
              <a:rPr kumimoji="1" lang="ja-JP" altLang="en-US" dirty="0"/>
              <a:t>マタニティブルーズ：出生後</a:t>
            </a:r>
            <a:r>
              <a:rPr kumimoji="1" lang="en-US" altLang="ja-JP" dirty="0"/>
              <a:t>10</a:t>
            </a:r>
            <a:r>
              <a:rPr kumimoji="1" lang="ja-JP" altLang="en-US" dirty="0"/>
              <a:t>日以内（出生直後から数日）に発症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➡数週で自然に軽快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                                  </a:t>
            </a:r>
            <a:r>
              <a:rPr kumimoji="1" lang="ja-JP" altLang="en-US" dirty="0"/>
              <a:t>頻度</a:t>
            </a:r>
            <a:r>
              <a:rPr kumimoji="1" lang="en-US" altLang="ja-JP" dirty="0"/>
              <a:t>30%(5</a:t>
            </a:r>
            <a:r>
              <a:rPr kumimoji="1" lang="ja-JP" altLang="en-US" dirty="0"/>
              <a:t>～</a:t>
            </a:r>
            <a:r>
              <a:rPr kumimoji="1" lang="en-US" altLang="ja-JP" dirty="0"/>
              <a:t>50%)</a:t>
            </a:r>
          </a:p>
          <a:p>
            <a:r>
              <a:rPr kumimoji="1" lang="ja-JP" altLang="en-US" dirty="0"/>
              <a:t>産後うつ病：出生後１～２週で発症➡数か月～１年に及ぶ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頻度：</a:t>
            </a:r>
            <a:r>
              <a:rPr kumimoji="1" lang="en-US" altLang="ja-JP" dirty="0"/>
              <a:t>10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20</a:t>
            </a:r>
            <a:r>
              <a:rPr kumimoji="1" lang="ja-JP" altLang="en-US" dirty="0"/>
              <a:t>％</a:t>
            </a:r>
            <a:endParaRPr kumimoji="1" lang="en-US" altLang="ja-JP" dirty="0"/>
          </a:p>
          <a:p>
            <a:r>
              <a:rPr kumimoji="1" lang="ja-JP" altLang="en-US" dirty="0"/>
              <a:t>産後精神病：出生後２週以内に発症：精神医学的治療が必要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頻度：</a:t>
            </a:r>
            <a:r>
              <a:rPr kumimoji="1" lang="en-US" altLang="ja-JP" dirty="0"/>
              <a:t>0.1%</a:t>
            </a:r>
            <a:r>
              <a:rPr kumimoji="1" lang="ja-JP" altLang="en-US" dirty="0"/>
              <a:t>（</a:t>
            </a:r>
            <a:r>
              <a:rPr kumimoji="1" lang="en-US" altLang="ja-JP" dirty="0"/>
              <a:t>1000</a:t>
            </a:r>
            <a:r>
              <a:rPr kumimoji="1" lang="ja-JP" altLang="en-US" dirty="0"/>
              <a:t>人に一人）</a:t>
            </a:r>
          </a:p>
        </p:txBody>
      </p:sp>
    </p:spTree>
    <p:extLst>
      <p:ext uri="{BB962C8B-B14F-4D97-AF65-F5344CB8AC3E}">
        <p14:creationId xmlns:p14="http://schemas.microsoft.com/office/powerpoint/2010/main" val="423633026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23A3C"/>
      </a:dk2>
      <a:lt2>
        <a:srgbClr val="E8E7E2"/>
      </a:lt2>
      <a:accent1>
        <a:srgbClr val="2959E7"/>
      </a:accent1>
      <a:accent2>
        <a:srgbClr val="1796D5"/>
      </a:accent2>
      <a:accent3>
        <a:srgbClr val="20B7AA"/>
      </a:accent3>
      <a:accent4>
        <a:srgbClr val="14BA67"/>
      </a:accent4>
      <a:accent5>
        <a:srgbClr val="21BC2E"/>
      </a:accent5>
      <a:accent6>
        <a:srgbClr val="4BB914"/>
      </a:accent6>
      <a:hlink>
        <a:srgbClr val="31944A"/>
      </a:hlink>
      <a:folHlink>
        <a:srgbClr val="7F7F7F"/>
      </a:folHlink>
    </a:clrScheme>
    <a:fontScheme name="Avenir">
      <a:majorFont>
        <a:latin typeface="Yu Mincho Demibold"/>
        <a:ea typeface=""/>
        <a:cs typeface=""/>
      </a:majorFont>
      <a:minorFont>
        <a:latin typeface="Yu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FC9DE092D8151438BD8CEFCB450D3EE" ma:contentTypeVersion="14" ma:contentTypeDescription="新しいドキュメントを作成します。" ma:contentTypeScope="" ma:versionID="2d70e4f4f734a60ee2ee9a5c6e9b73ee">
  <xsd:schema xmlns:xsd="http://www.w3.org/2001/XMLSchema" xmlns:xs="http://www.w3.org/2001/XMLSchema" xmlns:p="http://schemas.microsoft.com/office/2006/metadata/properties" xmlns:ns3="258b6005-9a0a-4fab-bf07-10bf73f0764f" xmlns:ns4="c343a79b-5ddd-4f83-b5ae-5b41a6566970" targetNamespace="http://schemas.microsoft.com/office/2006/metadata/properties" ma:root="true" ma:fieldsID="7300ccd4970b0f66893d6aedebd4c1bc" ns3:_="" ns4:_="">
    <xsd:import namespace="258b6005-9a0a-4fab-bf07-10bf73f0764f"/>
    <xsd:import namespace="c343a79b-5ddd-4f83-b5ae-5b41a65669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b6005-9a0a-4fab-bf07-10bf73f07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3a79b-5ddd-4f83-b5ae-5b41a65669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8b6005-9a0a-4fab-bf07-10bf73f0764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DFB3D5-8639-4A6C-A376-B68D5A1236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b6005-9a0a-4fab-bf07-10bf73f0764f"/>
    <ds:schemaRef ds:uri="c343a79b-5ddd-4f83-b5ae-5b41a6566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8EE928-E70E-4CE5-B15A-E9A84E9862F6}">
  <ds:schemaRefs>
    <ds:schemaRef ds:uri="258b6005-9a0a-4fab-bf07-10bf73f0764f"/>
    <ds:schemaRef ds:uri="http://purl.org/dc/terms/"/>
    <ds:schemaRef ds:uri="http://schemas.microsoft.com/office/2006/documentManagement/types"/>
    <ds:schemaRef ds:uri="http://schemas.microsoft.com/office/infopath/2007/PartnerControls"/>
    <ds:schemaRef ds:uri="c343a79b-5ddd-4f83-b5ae-5b41a6566970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1C95D33-6832-4A0B-AD08-C72ECACA02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876</Words>
  <Application>Microsoft Office PowerPoint</Application>
  <PresentationFormat>ワイド画面</PresentationFormat>
  <Paragraphs>66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-apple-system</vt:lpstr>
      <vt:lpstr>Google Sans</vt:lpstr>
      <vt:lpstr>source-han-sans-japanese</vt:lpstr>
      <vt:lpstr>Yu Gothic Medium</vt:lpstr>
      <vt:lpstr>Yu Mincho Demibold</vt:lpstr>
      <vt:lpstr>Arial</vt:lpstr>
      <vt:lpstr>Calibri</vt:lpstr>
      <vt:lpstr>AccentBoxVTI</vt:lpstr>
      <vt:lpstr>産褥の生理と異常  産褥期：4～6週  </vt:lpstr>
      <vt:lpstr>正常な産褥後の経過</vt:lpstr>
      <vt:lpstr>産褥2日目の産褥婦の観察項目</vt:lpstr>
      <vt:lpstr>産褥5日目の産褥婦の観察項目</vt:lpstr>
      <vt:lpstr>子宮底長の測定の仕方</vt:lpstr>
      <vt:lpstr>産後の生理発来</vt:lpstr>
      <vt:lpstr>帝王切開（CS)後の子宮復古</vt:lpstr>
      <vt:lpstr>産褥熱</vt:lpstr>
      <vt:lpstr>産褥精神障害</vt:lpstr>
      <vt:lpstr>マタニティブルーズ </vt:lpstr>
      <vt:lpstr>産後うつ病 </vt:lpstr>
      <vt:lpstr>産後精神病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産褥の生理と異常</dc:title>
  <dc:creator>三平 宮川</dc:creator>
  <cp:lastModifiedBy>三平 宮川</cp:lastModifiedBy>
  <cp:revision>22</cp:revision>
  <dcterms:created xsi:type="dcterms:W3CDTF">2023-11-26T23:07:28Z</dcterms:created>
  <dcterms:modified xsi:type="dcterms:W3CDTF">2024-10-03T06:32:45Z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0x0101004FC9DE092D8151438BD8CEFCB450D3EE</vt:lpwstr>
  </property>
</Properties>
</file>