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60" r:id="rId3"/>
    <p:sldId id="315" r:id="rId4"/>
    <p:sldId id="256" r:id="rId5"/>
    <p:sldId id="361" r:id="rId6"/>
    <p:sldId id="362" r:id="rId7"/>
    <p:sldId id="295" r:id="rId8"/>
    <p:sldId id="296" r:id="rId9"/>
    <p:sldId id="261" r:id="rId10"/>
    <p:sldId id="298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85441D-EB92-CAF3-0C78-AD1695A2A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9EDEC37-3872-0E04-AEB4-8A993C3D9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AB69F3-BB98-CA67-8F83-35544CFC5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08DD-F0F4-46DA-A5C0-51798979677F}" type="datetimeFigureOut">
              <a:rPr kumimoji="1" lang="ja-JP" altLang="en-US" smtClean="0"/>
              <a:t>2023/12/20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23A1A7-435C-E7C5-87AA-6E543BA7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553BB9-B5AF-A8FD-8682-7B45F9BD2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8E8B-19F0-40CF-86EB-754A4B99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63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33DB1B-A110-26CE-DFA6-D5DAF303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C3D4948-5608-0614-C147-8236E5D2D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9B11A1-3C4C-5259-B8F3-DBFA68F3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08DD-F0F4-46DA-A5C0-51798979677F}" type="datetimeFigureOut">
              <a:rPr kumimoji="1" lang="ja-JP" altLang="en-US" smtClean="0"/>
              <a:t>2023/12/20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BA038F-EF59-6323-3966-D6AEE77C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748129-4E2B-82F5-2FB3-B74969821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8E8B-19F0-40CF-86EB-754A4B99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7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33F32C6-5F85-A114-4318-16E87B646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FB5053E-9DF7-A3CE-1C3F-3A657B399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7313C0-0460-296E-8933-66344935A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08DD-F0F4-46DA-A5C0-51798979677F}" type="datetimeFigureOut">
              <a:rPr kumimoji="1" lang="ja-JP" altLang="en-US" smtClean="0"/>
              <a:t>2023/12/20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B1BD45-DC6B-26A2-7C17-B2145722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F5ECE1-3B6C-6428-C90E-54281D65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8E8B-19F0-40CF-86EB-754A4B99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92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6951F6-CEC0-F07B-BCB1-86C08E36F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DC12BB-2684-F53C-A5D3-A61404908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3E57D0-2DE0-2A53-85A8-A9F2EADCE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08DD-F0F4-46DA-A5C0-51798979677F}" type="datetimeFigureOut">
              <a:rPr kumimoji="1" lang="ja-JP" altLang="en-US" smtClean="0"/>
              <a:t>2023/12/20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902003-6025-F656-2477-AE1B796D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F46748-7898-4696-64E6-FF0ACA16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8E8B-19F0-40CF-86EB-754A4B99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90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6690AE-BE0B-288A-9927-E442DD20A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9D7929-59D2-EF74-F8D6-3380570C7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CF9AC0-0F85-AA43-8380-73F4AB1D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08DD-F0F4-46DA-A5C0-51798979677F}" type="datetimeFigureOut">
              <a:rPr kumimoji="1" lang="ja-JP" altLang="en-US" smtClean="0"/>
              <a:t>2023/12/20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05E218-2250-8245-A72E-35FDF715E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00657E-3E3E-60CF-4676-00F2D1DC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8E8B-19F0-40CF-86EB-754A4B99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3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8DE46F-CD6D-63B0-D2DA-F89C67F8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205500-430A-6831-2F9F-88ECE018A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31420AA-3FB6-D03F-AEA4-4070BB448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42F290-4E54-104A-6E83-0A79325D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08DD-F0F4-46DA-A5C0-51798979677F}" type="datetimeFigureOut">
              <a:rPr kumimoji="1" lang="ja-JP" altLang="en-US" smtClean="0"/>
              <a:t>2023/12/20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617471-2A5D-1F6C-9F37-CCEF6761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3D5DADC-B68A-F8D7-5C36-B1C923C2C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8E8B-19F0-40CF-86EB-754A4B99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92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BC33B7-AE85-6D4A-9E30-39704254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F4D262-AF46-552F-58F3-846E1ACA2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7718B4D-02BF-2B3D-01F8-1679BC824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23E6CEC-860E-8B7A-158F-3B1299AC8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437DBA5-7132-796B-86FF-8CFFB4625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3C0A75E-A58D-EA39-22EA-915CC16C5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08DD-F0F4-46DA-A5C0-51798979677F}" type="datetimeFigureOut">
              <a:rPr kumimoji="1" lang="ja-JP" altLang="en-US" smtClean="0"/>
              <a:t>2023/12/20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12F5CF3-7437-F879-D6A6-880F2F5E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7C8649F-05E9-D6A8-6017-12677337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8E8B-19F0-40CF-86EB-754A4B99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86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0472F3-E305-BA4F-37ED-BBCC4ED7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03B80A7-9DF3-4E03-B5AF-2799494B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08DD-F0F4-46DA-A5C0-51798979677F}" type="datetimeFigureOut">
              <a:rPr kumimoji="1" lang="ja-JP" altLang="en-US" smtClean="0"/>
              <a:t>2023/12/20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E00B9B8-41C7-2047-EF9D-235BFA14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3A74347-343B-37A5-77AA-07FB9ECB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8E8B-19F0-40CF-86EB-754A4B99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59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F7A97C1-AC7C-32B8-EF66-7AB0B8561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08DD-F0F4-46DA-A5C0-51798979677F}" type="datetimeFigureOut">
              <a:rPr kumimoji="1" lang="ja-JP" altLang="en-US" smtClean="0"/>
              <a:t>2023/12/20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27D5CF6-4077-C0B7-3DC6-650F63B5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D0CA12-2FA4-17DF-D48B-061628C7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8E8B-19F0-40CF-86EB-754A4B99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36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232709-D49F-7086-286C-BE364645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B32530-BACC-A790-9A34-36DE9E20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85E1271-8E8E-0BB6-543A-D81324F39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99F9C2-4F1A-3E25-A99E-89E4A46F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08DD-F0F4-46DA-A5C0-51798979677F}" type="datetimeFigureOut">
              <a:rPr kumimoji="1" lang="ja-JP" altLang="en-US" smtClean="0"/>
              <a:t>2023/12/20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6F3F56-CED0-2ADA-9F38-888D7B8E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1A11F3-17EE-9BAB-1FED-66E372C0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8E8B-19F0-40CF-86EB-754A4B99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52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FFD004-F17C-6B93-F33C-D818D8AA7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15C29EE-E8EF-26C6-46FC-9DDF20955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6E1435C-9066-8E17-5343-875EDA10F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817156-B9E0-1C6F-64D5-D53572AAA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08DD-F0F4-46DA-A5C0-51798979677F}" type="datetimeFigureOut">
              <a:rPr kumimoji="1" lang="ja-JP" altLang="en-US" smtClean="0"/>
              <a:t>2023/12/20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1E156B-C92E-A310-9539-03C6BD3FD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097998-41E1-4DC5-1EF9-2FDC6AE6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8E8B-19F0-40CF-86EB-754A4B99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79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1569CD8-08D4-A0FE-3368-A9C2D1963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08D96D-B461-37EE-9411-A04D14460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BA2573-B8F5-0D99-2373-EFA734061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508DD-F0F4-46DA-A5C0-51798979677F}" type="datetimeFigureOut">
              <a:rPr kumimoji="1" lang="ja-JP" altLang="en-US" smtClean="0"/>
              <a:t>2023/12/20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B553FF-F48F-53C0-B183-CE0343C91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C26194-40DF-BF27-68DB-3157C668B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A8E8B-19F0-40CF-86EB-754A4B99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83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rs.or.jp/citizen/disease/c/c-01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jspe.umin.jp/public/tounyou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edj.co.jp/premium/treatment/2017/d220603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alnote.jp/contents/161028-003-NV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ichi-med-surg.jp/treatment/pediatric.php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D4EDB8-2BDC-0CE1-7303-7EFC11B7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877" y="2177"/>
            <a:ext cx="9634011" cy="1325563"/>
          </a:xfrm>
        </p:spPr>
        <p:txBody>
          <a:bodyPr/>
          <a:lstStyle/>
          <a:p>
            <a:r>
              <a:rPr lang="ja-JP" altLang="en-US">
                <a:ea typeface="Yu Gothic"/>
              </a:rPr>
              <a:t>気管支ぜんそく</a:t>
            </a:r>
            <a:endParaRPr lang="ja-JP" altLang="en-US" dirty="0">
              <a:ea typeface="Yu Gothic"/>
            </a:endParaRPr>
          </a:p>
        </p:txBody>
      </p:sp>
      <p:pic>
        <p:nvPicPr>
          <p:cNvPr id="5" name="図 5" descr="ダイアグラム&#10;&#10;説明は自動で生成されたものです">
            <a:extLst>
              <a:ext uri="{FF2B5EF4-FFF2-40B4-BE49-F238E27FC236}">
                <a16:creationId xmlns:a16="http://schemas.microsoft.com/office/drawing/2014/main" id="{502FBE5F-1CF6-C3CD-BD22-3E7BCA3EA9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8130" y="1771084"/>
            <a:ext cx="5376635" cy="4808763"/>
          </a:xfrm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E1DB773-9543-8B48-EF33-27F02CE4F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9459" y="287112"/>
            <a:ext cx="4872743" cy="5410880"/>
          </a:xfrm>
        </p:spPr>
        <p:txBody>
          <a:bodyPr lIns="109728" tIns="109728" rIns="109728" bIns="91440" anchor="t"/>
          <a:lstStyle/>
          <a:p>
            <a:r>
              <a:rPr lang="ja-JP" altLang="en-US" sz="3200" b="1">
                <a:ea typeface="Yu Gothic"/>
              </a:rPr>
              <a:t>気道の慢性炎症が元にあります→吸入用ステロイド剤</a:t>
            </a:r>
          </a:p>
          <a:p>
            <a:pPr>
              <a:buClr>
                <a:srgbClr val="C3B2A7"/>
              </a:buClr>
            </a:pPr>
            <a:r>
              <a:rPr lang="ja-JP" altLang="en-US" sz="3200" b="1">
                <a:ea typeface="Yu Gothic"/>
              </a:rPr>
              <a:t>ぜんそく発作時：　①窓を開ける②水分を取り、たんを出します③気管支を広げる吸入薬や飲み薬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6D2CD2-CC3E-D6EB-335E-5A7469956B3E}"/>
              </a:ext>
            </a:extLst>
          </p:cNvPr>
          <p:cNvSpPr txBox="1"/>
          <p:nvPr/>
        </p:nvSpPr>
        <p:spPr>
          <a:xfrm>
            <a:off x="9238343" y="5537200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hlinkClick r:id="rId3"/>
              </a:rPr>
              <a:t>C-01 </a:t>
            </a:r>
            <a:r>
              <a:rPr lang="ja-JP" altLang="en-US" dirty="0">
                <a:hlinkClick r:id="rId3"/>
              </a:rPr>
              <a:t>気管支ぜんそく</a:t>
            </a:r>
            <a:r>
              <a:rPr lang="en-US" altLang="ja-JP" dirty="0">
                <a:hlinkClick r:id="rId3"/>
              </a:rPr>
              <a:t> - C. </a:t>
            </a:r>
            <a:r>
              <a:rPr lang="ja-JP" altLang="en-US" dirty="0">
                <a:hlinkClick r:id="rId3"/>
              </a:rPr>
              <a:t>アレルギー性肺疾患｜一般社団法人日本呼吸器学会</a:t>
            </a:r>
            <a:r>
              <a:rPr lang="en-US" altLang="ja-JP" dirty="0">
                <a:hlinkClick r:id="rId3"/>
              </a:rPr>
              <a:t> (jrs.or.jp)</a:t>
            </a:r>
            <a:endParaRPr lang="en-US" altLang="ja-JP" dirty="0">
              <a:ea typeface="Yu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658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1BFAC5F-F3EC-AA87-3706-8F562DF64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1412875"/>
            <a:ext cx="1981200" cy="914400"/>
          </a:xfrm>
          <a:prstGeom prst="rect">
            <a:avLst/>
          </a:prstGeom>
          <a:solidFill>
            <a:srgbClr val="E8FF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51203" name="Picture 3" descr="DSC00434">
            <a:extLst>
              <a:ext uri="{FF2B5EF4-FFF2-40B4-BE49-F238E27FC236}">
                <a16:creationId xmlns:a16="http://schemas.microsoft.com/office/drawing/2014/main" id="{E7D2CEDD-A1FB-4908-2E0B-B8218DDEA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42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DSC00446">
            <a:extLst>
              <a:ext uri="{FF2B5EF4-FFF2-40B4-BE49-F238E27FC236}">
                <a16:creationId xmlns:a16="http://schemas.microsoft.com/office/drawing/2014/main" id="{5047CF7A-0077-8CF3-994F-5400876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DSC00455">
            <a:extLst>
              <a:ext uri="{FF2B5EF4-FFF2-40B4-BE49-F238E27FC236}">
                <a16:creationId xmlns:a16="http://schemas.microsoft.com/office/drawing/2014/main" id="{B7823DFC-F213-2EFE-89DB-14359D571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DSC00109">
            <a:extLst>
              <a:ext uri="{FF2B5EF4-FFF2-40B4-BE49-F238E27FC236}">
                <a16:creationId xmlns:a16="http://schemas.microsoft.com/office/drawing/2014/main" id="{61064132-2F1B-90F6-3BBE-15D5358EB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DSC00098">
            <a:extLst>
              <a:ext uri="{FF2B5EF4-FFF2-40B4-BE49-F238E27FC236}">
                <a16:creationId xmlns:a16="http://schemas.microsoft.com/office/drawing/2014/main" id="{607E44EF-4FD9-F3C5-CC52-07AF0B6A1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Text Box 8">
            <a:extLst>
              <a:ext uri="{FF2B5EF4-FFF2-40B4-BE49-F238E27FC236}">
                <a16:creationId xmlns:a16="http://schemas.microsoft.com/office/drawing/2014/main" id="{7A01CB9F-07E8-475C-322A-5DF47A919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6" y="188913"/>
            <a:ext cx="4206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200" b="1">
                <a:solidFill>
                  <a:srgbClr val="003300"/>
                </a:solidFill>
                <a:latin typeface="Times New Roman" panose="02020603050405020304" pitchFamily="18" charset="0"/>
              </a:rPr>
              <a:t>原発性高蓚酸血症に対する肝腎移植例</a:t>
            </a:r>
          </a:p>
        </p:txBody>
      </p:sp>
      <p:sp>
        <p:nvSpPr>
          <p:cNvPr id="51209" name="Text Box 9">
            <a:extLst>
              <a:ext uri="{FF2B5EF4-FFF2-40B4-BE49-F238E27FC236}">
                <a16:creationId xmlns:a16="http://schemas.microsoft.com/office/drawing/2014/main" id="{C40CD6ED-1A3B-5E89-BE06-93243E9AE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123826"/>
            <a:ext cx="1255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 b="1">
                <a:latin typeface="Times New Roman" panose="02020603050405020304" pitchFamily="18" charset="0"/>
              </a:rPr>
              <a:t>肝移植</a:t>
            </a:r>
          </a:p>
        </p:txBody>
      </p:sp>
      <p:sp>
        <p:nvSpPr>
          <p:cNvPr id="51210" name="Text Box 10">
            <a:extLst>
              <a:ext uri="{FF2B5EF4-FFF2-40B4-BE49-F238E27FC236}">
                <a16:creationId xmlns:a16="http://schemas.microsoft.com/office/drawing/2014/main" id="{A2C17313-FC14-5B1B-EF2E-4B18A4D8C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250951"/>
            <a:ext cx="161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 b="1">
                <a:latin typeface="Times New Roman" panose="02020603050405020304" pitchFamily="18" charset="0"/>
              </a:rPr>
              <a:t>維持透析</a:t>
            </a:r>
          </a:p>
        </p:txBody>
      </p:sp>
      <p:sp>
        <p:nvSpPr>
          <p:cNvPr id="51211" name="Text Box 11">
            <a:extLst>
              <a:ext uri="{FF2B5EF4-FFF2-40B4-BE49-F238E27FC236}">
                <a16:creationId xmlns:a16="http://schemas.microsoft.com/office/drawing/2014/main" id="{84E9BF40-36F6-E7EA-655D-1F75AA8DD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546351"/>
            <a:ext cx="1970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 b="1">
                <a:latin typeface="Times New Roman" panose="02020603050405020304" pitchFamily="18" charset="0"/>
              </a:rPr>
              <a:t>自己腎摘出</a:t>
            </a:r>
          </a:p>
        </p:txBody>
      </p:sp>
      <p:sp>
        <p:nvSpPr>
          <p:cNvPr id="51212" name="Text Box 12">
            <a:extLst>
              <a:ext uri="{FF2B5EF4-FFF2-40B4-BE49-F238E27FC236}">
                <a16:creationId xmlns:a16="http://schemas.microsoft.com/office/drawing/2014/main" id="{EF20568A-C47B-C0E1-21E2-5B5C0F62F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1" y="4010026"/>
            <a:ext cx="1255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 b="1">
                <a:latin typeface="Times New Roman" panose="02020603050405020304" pitchFamily="18" charset="0"/>
              </a:rPr>
              <a:t>腎移植</a:t>
            </a:r>
          </a:p>
        </p:txBody>
      </p:sp>
      <p:sp>
        <p:nvSpPr>
          <p:cNvPr id="51213" name="Text Box 13">
            <a:extLst>
              <a:ext uri="{FF2B5EF4-FFF2-40B4-BE49-F238E27FC236}">
                <a16:creationId xmlns:a16="http://schemas.microsoft.com/office/drawing/2014/main" id="{58394AFE-411D-2D7C-13D5-AF3CED123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1484314"/>
            <a:ext cx="1830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latin typeface="Times New Roman" panose="02020603050405020304" pitchFamily="18" charset="0"/>
              </a:rPr>
              <a:t>1</a:t>
            </a:r>
            <a:r>
              <a:rPr lang="ja-JP" altLang="en-US" sz="2000">
                <a:latin typeface="Times New Roman" panose="02020603050405020304" pitchFamily="18" charset="0"/>
              </a:rPr>
              <a:t>歳</a:t>
            </a:r>
            <a:r>
              <a:rPr lang="en-US" altLang="ja-JP" sz="2000">
                <a:latin typeface="Times New Roman" panose="02020603050405020304" pitchFamily="18" charset="0"/>
              </a:rPr>
              <a:t>5</a:t>
            </a:r>
            <a:r>
              <a:rPr lang="ja-JP" altLang="en-US" sz="2000">
                <a:latin typeface="Times New Roman" panose="02020603050405020304" pitchFamily="18" charset="0"/>
              </a:rPr>
              <a:t>ヶ月　男児</a:t>
            </a:r>
          </a:p>
          <a:p>
            <a:pPr eaLnBrk="1" hangingPunct="1"/>
            <a:r>
              <a:rPr lang="ja-JP" altLang="en-US" sz="2000">
                <a:latin typeface="Times New Roman" panose="02020603050405020304" pitchFamily="18" charset="0"/>
              </a:rPr>
              <a:t> 体重　　</a:t>
            </a:r>
            <a:r>
              <a:rPr lang="en-US" altLang="ja-JP" sz="2000">
                <a:latin typeface="Times New Roman" panose="02020603050405020304" pitchFamily="18" charset="0"/>
              </a:rPr>
              <a:t>9500g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B50B4CE5-0BA4-174F-0641-0755D22E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1980"/>
            <a:ext cx="12192000" cy="1432273"/>
          </a:xfrm>
        </p:spPr>
        <p:txBody>
          <a:bodyPr/>
          <a:lstStyle/>
          <a:p>
            <a:pPr algn="r"/>
            <a:r>
              <a:rPr lang="ja-JP" altLang="en-US" dirty="0"/>
              <a:t>　小児糖尿病　　</a:t>
            </a:r>
            <a:r>
              <a:rPr lang="ja-JP" altLang="en-US" sz="3200" dirty="0"/>
              <a:t>低血糖：</a:t>
            </a:r>
            <a:r>
              <a:rPr lang="en-US" altLang="ja-JP" sz="3200" dirty="0"/>
              <a:t>70mg/dl</a:t>
            </a:r>
            <a:r>
              <a:rPr lang="ja-JP" altLang="en-US" sz="3200" dirty="0"/>
              <a:t>未満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3CD81028-B570-B231-F918-367B381960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20" y="928809"/>
            <a:ext cx="11241233" cy="535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F90D9E-7D90-1834-8D32-CA7B859F9A61}"/>
              </a:ext>
            </a:extLst>
          </p:cNvPr>
          <p:cNvSpPr txBox="1"/>
          <p:nvPr/>
        </p:nvSpPr>
        <p:spPr>
          <a:xfrm>
            <a:off x="7327604" y="64065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3"/>
              </a:rPr>
              <a:t>糖尿病｜日本小児内分泌学会 </a:t>
            </a:r>
            <a:r>
              <a:rPr lang="en-US" altLang="zh-CN" dirty="0">
                <a:hlinkClick r:id="rId3"/>
              </a:rPr>
              <a:t>(umin.jp)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484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>
            <a:extLst>
              <a:ext uri="{FF2B5EF4-FFF2-40B4-BE49-F238E27FC236}">
                <a16:creationId xmlns:a16="http://schemas.microsoft.com/office/drawing/2014/main" id="{42D895C5-4ABA-ACEE-10B2-D6B397D7A0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8343" y="1515078"/>
            <a:ext cx="11392785" cy="534292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dirty="0"/>
              <a:t>　</a:t>
            </a:r>
            <a:r>
              <a:rPr lang="ja-JP" altLang="en-US" sz="3600" dirty="0"/>
              <a:t>日本では、</a:t>
            </a:r>
            <a:r>
              <a:rPr lang="en-US" altLang="ja-JP" sz="3600" dirty="0"/>
              <a:t>16</a:t>
            </a:r>
            <a:r>
              <a:rPr lang="ja-JP" altLang="en-US" sz="3600" dirty="0"/>
              <a:t>歳未満に発症した原因不明の慢性関節炎を若年性関節リウマチ（</a:t>
            </a:r>
            <a:r>
              <a:rPr lang="en-US" altLang="ja-JP" sz="3600" dirty="0"/>
              <a:t>JRA</a:t>
            </a:r>
            <a:r>
              <a:rPr lang="ja-JP" altLang="en-US" sz="3600" dirty="0"/>
              <a:t>）と呼称していましたが、国際的な研究，討議の必要性から若年性特発性関節炎（</a:t>
            </a:r>
            <a:r>
              <a:rPr lang="en-US" altLang="ja-JP" sz="3600" dirty="0"/>
              <a:t>JIA</a:t>
            </a:r>
            <a:r>
              <a:rPr lang="ja-JP" altLang="en-US" sz="3600" dirty="0"/>
              <a:t>）が広く使われるようになりました。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3600" dirty="0"/>
              <a:t>　全身型、多関節型、単関節型の３つの種類があります。 </a:t>
            </a: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12ED933A-E6CE-E366-F7CB-5DAB69E40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3568" y="82805"/>
            <a:ext cx="10380573" cy="1432273"/>
          </a:xfrm>
        </p:spPr>
        <p:txBody>
          <a:bodyPr/>
          <a:lstStyle/>
          <a:p>
            <a:pPr eaLnBrk="1" hangingPunct="1"/>
            <a:r>
              <a:rPr lang="ja-JP" altLang="en-US" sz="6000" dirty="0"/>
              <a:t>若年性特発性関節炎</a:t>
            </a:r>
            <a:r>
              <a:rPr lang="en-US" altLang="ja-JP" sz="6000"/>
              <a:t>JIA</a:t>
            </a:r>
            <a:r>
              <a:rPr lang="ja-JP" altLang="en-US" sz="6000"/>
              <a:t> </a:t>
            </a:r>
            <a:endParaRPr lang="ja-JP" altLang="en-US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5E1ED50-DC3A-1236-383C-87F1C6F9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21" y="50080"/>
            <a:ext cx="11887199" cy="1325563"/>
          </a:xfrm>
        </p:spPr>
        <p:txBody>
          <a:bodyPr>
            <a:normAutofit fontScale="90000"/>
          </a:bodyPr>
          <a:lstStyle/>
          <a:p>
            <a:r>
              <a:rPr lang="ja-JP" altLang="en-US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肥厚性幽門狭窄症は，新生児～乳児早期に発症する幽門筋肥厚による胃内容の通過障害（噴水上嘔吐）</a:t>
            </a:r>
            <a:endParaRPr lang="ja-JP" altLang="en-US" dirty="0"/>
          </a:p>
        </p:txBody>
      </p:sp>
      <p:pic>
        <p:nvPicPr>
          <p:cNvPr id="1026" name="Picture 2" descr="22_26_肥厚性幽門狭窄症">
            <a:extLst>
              <a:ext uri="{FF2B5EF4-FFF2-40B4-BE49-F238E27FC236}">
                <a16:creationId xmlns:a16="http://schemas.microsoft.com/office/drawing/2014/main" id="{F8BD43A2-982B-1EA4-EB98-DF74D9C68E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56" y="1375643"/>
            <a:ext cx="10962861" cy="446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CEDD5B5-E3A6-1845-1748-1FE2B289D8FA}"/>
              </a:ext>
            </a:extLst>
          </p:cNvPr>
          <p:cNvSpPr txBox="1"/>
          <p:nvPr/>
        </p:nvSpPr>
        <p:spPr>
          <a:xfrm>
            <a:off x="5236669" y="6004636"/>
            <a:ext cx="6154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3"/>
              </a:rPr>
              <a:t>肥厚性幽門狭窄症｜電子コンテンツ</a:t>
            </a:r>
            <a:r>
              <a:rPr lang="en-US" altLang="ja-JP" dirty="0">
                <a:hlinkClick r:id="rId3"/>
              </a:rPr>
              <a:t>|</a:t>
            </a:r>
            <a:r>
              <a:rPr lang="ja-JP" altLang="en-US" dirty="0">
                <a:hlinkClick r:id="rId3"/>
              </a:rPr>
              <a:t>日本医事新報社 </a:t>
            </a:r>
            <a:r>
              <a:rPr lang="en-US" altLang="ja-JP" dirty="0">
                <a:hlinkClick r:id="rId3"/>
              </a:rPr>
              <a:t>(jmedj.co.jp)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675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6C299E8-D977-BFB2-3BF4-2D632CB7D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9" y="162349"/>
            <a:ext cx="6005223" cy="46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2140E5B-C453-3348-3067-AA30F1C81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162349"/>
            <a:ext cx="10515600" cy="1325563"/>
          </a:xfrm>
        </p:spPr>
        <p:txBody>
          <a:bodyPr/>
          <a:lstStyle/>
          <a:p>
            <a:r>
              <a:rPr lang="ja-JP" altLang="en-US" dirty="0"/>
              <a:t>ストーマケア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3777F94-F5FB-B0CA-B627-CA473FD250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2052" name="Picture 4" descr="装具交換の手順 :装具交換の方法 |ディアケア">
            <a:extLst>
              <a:ext uri="{FF2B5EF4-FFF2-40B4-BE49-F238E27FC236}">
                <a16:creationId xmlns:a16="http://schemas.microsoft.com/office/drawing/2014/main" id="{7BF4CC7D-3281-63E9-6794-1E063253E4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644" y="1296834"/>
            <a:ext cx="5108713" cy="426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5DC28AE-0D62-733A-820E-7F09CE34D192}"/>
              </a:ext>
            </a:extLst>
          </p:cNvPr>
          <p:cNvSpPr txBox="1"/>
          <p:nvPr/>
        </p:nvSpPr>
        <p:spPr>
          <a:xfrm>
            <a:off x="5884237" y="6049320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https://www.almediaweb.jp/stomacare/child/contents/appliances/001.html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B28665-8C3B-52C1-90CE-EB51CA516DBC}"/>
              </a:ext>
            </a:extLst>
          </p:cNvPr>
          <p:cNvSpPr txBox="1"/>
          <p:nvPr/>
        </p:nvSpPr>
        <p:spPr>
          <a:xfrm>
            <a:off x="600598" y="4851134"/>
            <a:ext cx="48661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https://www.google.co.jp/url?sa=i&amp;url=https%3A%2F%2Fwww.babycome.ne.jp%2Fkidsmedica%2Fid%2F20205000%2F&amp;psig=AOvVaw2haiaFOhCrmAqNSYdE5Flg&amp;ust=1702582192972000&amp;source=images&amp;cd=vfe&amp;opi=89978449&amp;ved=0CBEQjhxqFwoTCPDZvqKXjYMDFQAAAAAdAAAAABAD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447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87C5315A-1EAD-F1E8-AF15-0B05BF38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795"/>
            <a:ext cx="10515600" cy="1325563"/>
          </a:xfrm>
        </p:spPr>
        <p:txBody>
          <a:bodyPr/>
          <a:lstStyle/>
          <a:p>
            <a:pPr algn="ctr"/>
            <a:r>
              <a:rPr lang="ja-JP" altLang="en-US" dirty="0"/>
              <a:t>先天性胆道閉鎖症（</a:t>
            </a:r>
            <a:r>
              <a:rPr lang="ja-JP" altLang="en-US" b="1" dirty="0"/>
              <a:t>灰白色便</a:t>
            </a:r>
            <a:r>
              <a:rPr lang="ja-JP" altLang="en-US" dirty="0"/>
              <a:t>）</a:t>
            </a:r>
          </a:p>
        </p:txBody>
      </p:sp>
      <p:pic>
        <p:nvPicPr>
          <p:cNvPr id="3074" name="Picture 2" descr="胆道閉鎖症の分類">
            <a:extLst>
              <a:ext uri="{FF2B5EF4-FFF2-40B4-BE49-F238E27FC236}">
                <a16:creationId xmlns:a16="http://schemas.microsoft.com/office/drawing/2014/main" id="{BF1BCD15-02F1-D94D-E179-1C39B032711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7" y="1262269"/>
            <a:ext cx="5642113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C4F3642-7013-F2AA-D216-12CAC807D17A}"/>
              </a:ext>
            </a:extLst>
          </p:cNvPr>
          <p:cNvSpPr txBox="1"/>
          <p:nvPr/>
        </p:nvSpPr>
        <p:spPr>
          <a:xfrm>
            <a:off x="149915" y="5678875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3"/>
              </a:rPr>
              <a:t>胆道閉鎖症の治療と発展</a:t>
            </a:r>
            <a:r>
              <a:rPr lang="en-US" altLang="ja-JP" dirty="0">
                <a:hlinkClick r:id="rId3"/>
              </a:rPr>
              <a:t>――</a:t>
            </a:r>
            <a:r>
              <a:rPr lang="ja-JP" altLang="en-US" dirty="0">
                <a:hlinkClick r:id="rId3"/>
              </a:rPr>
              <a:t>腹腔鏡下手術で肝移植が不要になる時代を見据えて </a:t>
            </a:r>
            <a:r>
              <a:rPr lang="en-US" altLang="ja-JP" dirty="0">
                <a:hlinkClick r:id="rId3"/>
              </a:rPr>
              <a:t>| </a:t>
            </a:r>
            <a:r>
              <a:rPr lang="ja-JP" altLang="en-US" dirty="0">
                <a:hlinkClick r:id="rId3"/>
              </a:rPr>
              <a:t>メディカルノート </a:t>
            </a:r>
            <a:r>
              <a:rPr lang="en-US" altLang="ja-JP" dirty="0">
                <a:hlinkClick r:id="rId3"/>
              </a:rPr>
              <a:t>(medicalnote.jp)</a:t>
            </a:r>
            <a:endParaRPr lang="ja-JP" alt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9ACFAA4-3F22-CB97-1955-AA1407975E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71" y="1785818"/>
            <a:ext cx="5181600" cy="368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039155A-31D4-6926-863A-2F1545DEEEC2}"/>
              </a:ext>
            </a:extLst>
          </p:cNvPr>
          <p:cNvSpPr txBox="1"/>
          <p:nvPr/>
        </p:nvSpPr>
        <p:spPr>
          <a:xfrm>
            <a:off x="6172202" y="5729615"/>
            <a:ext cx="6097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5"/>
              </a:rPr>
              <a:t>小児外科 </a:t>
            </a:r>
            <a:r>
              <a:rPr lang="en-US" altLang="ja-JP" dirty="0">
                <a:hlinkClick r:id="rId5"/>
              </a:rPr>
              <a:t>- </a:t>
            </a:r>
            <a:r>
              <a:rPr lang="ja-JP" altLang="en-US" dirty="0">
                <a:hlinkClick r:id="rId5"/>
              </a:rPr>
              <a:t>診療案内 </a:t>
            </a:r>
            <a:r>
              <a:rPr lang="en-US" altLang="ja-JP" dirty="0">
                <a:hlinkClick r:id="rId5"/>
              </a:rPr>
              <a:t>- </a:t>
            </a:r>
            <a:r>
              <a:rPr lang="ja-JP" altLang="en-US" dirty="0">
                <a:hlinkClick r:id="rId5"/>
              </a:rPr>
              <a:t>愛知医科大学 消化器外科 </a:t>
            </a:r>
            <a:r>
              <a:rPr lang="en-US" altLang="ja-JP" dirty="0">
                <a:hlinkClick r:id="rId5"/>
              </a:rPr>
              <a:t>(aichi-med-surg.jp)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854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23AD604-15FC-E6AF-F3F0-3AFB293E1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1139825"/>
          </a:xfrm>
        </p:spPr>
        <p:txBody>
          <a:bodyPr/>
          <a:lstStyle/>
          <a:p>
            <a:pPr algn="ctr" eaLnBrk="1" hangingPunct="1"/>
            <a:r>
              <a:rPr lang="ja-JP" altLang="en-US" sz="4000" b="1" dirty="0"/>
              <a:t>慢性糸球体腎炎（ＩｇＡ腎症）</a:t>
            </a:r>
          </a:p>
        </p:txBody>
      </p:sp>
      <p:pic>
        <p:nvPicPr>
          <p:cNvPr id="48131" name="Picture 3" descr="ＩｇＡ腎症１">
            <a:extLst>
              <a:ext uri="{FF2B5EF4-FFF2-40B4-BE49-F238E27FC236}">
                <a16:creationId xmlns:a16="http://schemas.microsoft.com/office/drawing/2014/main" id="{DFEAA544-93FD-253F-A1D2-54EC8772F0B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68414"/>
            <a:ext cx="9144000" cy="558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04A0C15-B5BE-0976-12F9-A93744031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1139825"/>
          </a:xfrm>
        </p:spPr>
        <p:txBody>
          <a:bodyPr/>
          <a:lstStyle/>
          <a:p>
            <a:pPr algn="ctr" eaLnBrk="1" hangingPunct="1"/>
            <a:r>
              <a:rPr lang="ja-JP" altLang="en-US" sz="4000" b="1"/>
              <a:t>ネフローゼの浮腫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8213F67-22B8-F8CA-2CC5-EE8BBECED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ja-JP" altLang="ja-JP"/>
          </a:p>
        </p:txBody>
      </p:sp>
      <p:pic>
        <p:nvPicPr>
          <p:cNvPr id="49156" name="Picture 4" descr="ネフローゼ症候群浮腫">
            <a:extLst>
              <a:ext uri="{FF2B5EF4-FFF2-40B4-BE49-F238E27FC236}">
                <a16:creationId xmlns:a16="http://schemas.microsoft.com/office/drawing/2014/main" id="{E427A3B4-83FC-E3ED-9BE9-3C3E8CFC9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0373" y="173502"/>
            <a:ext cx="8596668" cy="1320800"/>
          </a:xfrm>
        </p:spPr>
        <p:txBody>
          <a:bodyPr>
            <a:normAutofit/>
          </a:bodyPr>
          <a:lstStyle/>
          <a:p>
            <a:r>
              <a:rPr kumimoji="1" lang="ja-JP" altLang="en-US" sz="6000" dirty="0"/>
              <a:t>尿（お小水）の生成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25415"/>
            <a:ext cx="12192000" cy="5732585"/>
          </a:xfrm>
        </p:spPr>
      </p:pic>
    </p:spTree>
    <p:extLst>
      <p:ext uri="{BB962C8B-B14F-4D97-AF65-F5344CB8AC3E}">
        <p14:creationId xmlns:p14="http://schemas.microsoft.com/office/powerpoint/2010/main" val="2299769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359</Words>
  <Application>Microsoft Office PowerPoint</Application>
  <PresentationFormat>ワイド画面</PresentationFormat>
  <Paragraphs>27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メイリオ</vt:lpstr>
      <vt:lpstr>游ゴシック</vt:lpstr>
      <vt:lpstr>游ゴシック Light</vt:lpstr>
      <vt:lpstr>Arial</vt:lpstr>
      <vt:lpstr>Times New Roman</vt:lpstr>
      <vt:lpstr>Verdana</vt:lpstr>
      <vt:lpstr>Wingdings</vt:lpstr>
      <vt:lpstr>Office テーマ</vt:lpstr>
      <vt:lpstr>気管支ぜんそく</vt:lpstr>
      <vt:lpstr>　小児糖尿病　　低血糖：70mg/dl未満</vt:lpstr>
      <vt:lpstr>若年性特発性関節炎JIA </vt:lpstr>
      <vt:lpstr>肥厚性幽門狭窄症は，新生児～乳児早期に発症する幽門筋肥厚による胃内容の通過障害（噴水上嘔吐）</vt:lpstr>
      <vt:lpstr>ストーマケア</vt:lpstr>
      <vt:lpstr>先天性胆道閉鎖症（灰白色便）</vt:lpstr>
      <vt:lpstr>慢性糸球体腎炎（ＩｇＡ腎症）</vt:lpstr>
      <vt:lpstr>ネフローゼの浮腫</vt:lpstr>
      <vt:lpstr>尿（お小水）の生成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小児糖尿病</dc:title>
  <dc:creator>三平 宮川</dc:creator>
  <cp:lastModifiedBy>三平 宮川</cp:lastModifiedBy>
  <cp:revision>9</cp:revision>
  <dcterms:created xsi:type="dcterms:W3CDTF">2023-12-13T04:28:13Z</dcterms:created>
  <dcterms:modified xsi:type="dcterms:W3CDTF">2023-12-19T21:22:12Z</dcterms:modified>
</cp:coreProperties>
</file>