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59" r:id="rId8"/>
    <p:sldId id="260" r:id="rId9"/>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C4AA84-029A-4DCB-A2D1-4F0917F3BCFA}" v="5" dt="2022-09-14T04:27:19.8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2" autoAdjust="0"/>
    <p:restoredTop sz="94660"/>
  </p:normalViewPr>
  <p:slideViewPr>
    <p:cSldViewPr snapToGrid="0">
      <p:cViewPr varScale="1">
        <p:scale>
          <a:sx n="91" d="100"/>
          <a:sy n="91" d="100"/>
        </p:scale>
        <p:origin x="33" y="4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1C3158-C95B-4460-BB9F-CB315EC5059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5C783564-7496-4307-9131-865837A9027E}">
      <dgm:prSet custT="1"/>
      <dgm:spPr/>
      <dgm:t>
        <a:bodyPr/>
        <a:lstStyle/>
        <a:p>
          <a:r>
            <a:rPr kumimoji="1" lang="ja-JP" sz="2400" b="0" i="0" dirty="0"/>
            <a:t>一次予防とは、生活習慣の改善、健康教育、予防接種などの病にかからないように施す処置や指導のことである。（病気になる前）</a:t>
          </a:r>
          <a:endParaRPr lang="en-US" sz="2400" dirty="0"/>
        </a:p>
      </dgm:t>
    </dgm:pt>
    <dgm:pt modelId="{6400EDA2-85EB-46B0-86DE-64D3D948636C}" type="parTrans" cxnId="{26D20368-BC24-40A5-9849-9B7C49CC15B3}">
      <dgm:prSet/>
      <dgm:spPr/>
      <dgm:t>
        <a:bodyPr/>
        <a:lstStyle/>
        <a:p>
          <a:endParaRPr lang="en-US"/>
        </a:p>
      </dgm:t>
    </dgm:pt>
    <dgm:pt modelId="{C67A51EB-EF51-4E31-8D0A-A3341E34184D}" type="sibTrans" cxnId="{26D20368-BC24-40A5-9849-9B7C49CC15B3}">
      <dgm:prSet/>
      <dgm:spPr/>
      <dgm:t>
        <a:bodyPr/>
        <a:lstStyle/>
        <a:p>
          <a:endParaRPr lang="en-US"/>
        </a:p>
      </dgm:t>
    </dgm:pt>
    <dgm:pt modelId="{4FEF6BB9-C629-4B23-B2D0-EEFAF489376B}">
      <dgm:prSet custT="1"/>
      <dgm:spPr/>
      <dgm:t>
        <a:bodyPr/>
        <a:lstStyle/>
        <a:p>
          <a:r>
            <a:rPr kumimoji="1" lang="ja-JP" sz="2400" b="0" i="0" dirty="0"/>
            <a:t>二次予防とは、早期発見、早期治療を促して病が重症化しないように行われる処置や指導である。（健康診断）</a:t>
          </a:r>
          <a:endParaRPr lang="en-US" sz="2400" dirty="0"/>
        </a:p>
      </dgm:t>
    </dgm:pt>
    <dgm:pt modelId="{6EA5F5AD-3066-4FE3-A544-D194BD9F7A86}" type="parTrans" cxnId="{3D6BA95A-1B31-44E1-97BB-69660A59786D}">
      <dgm:prSet/>
      <dgm:spPr/>
      <dgm:t>
        <a:bodyPr/>
        <a:lstStyle/>
        <a:p>
          <a:endParaRPr lang="en-US"/>
        </a:p>
      </dgm:t>
    </dgm:pt>
    <dgm:pt modelId="{9AA1E314-EDEF-42A3-8489-D1EADBF829EB}" type="sibTrans" cxnId="{3D6BA95A-1B31-44E1-97BB-69660A59786D}">
      <dgm:prSet/>
      <dgm:spPr/>
      <dgm:t>
        <a:bodyPr/>
        <a:lstStyle/>
        <a:p>
          <a:endParaRPr lang="en-US"/>
        </a:p>
      </dgm:t>
    </dgm:pt>
    <dgm:pt modelId="{455CBD26-757D-4E1B-8CF2-3ED6A4711424}">
      <dgm:prSet custT="1"/>
      <dgm:spPr/>
      <dgm:t>
        <a:bodyPr/>
        <a:lstStyle/>
        <a:p>
          <a:r>
            <a:rPr kumimoji="1" lang="ja-JP" sz="2400" b="0" i="0" dirty="0"/>
            <a:t>三次予防とは、治療過程において保健指導やリハビリテーションを行うことにより社会復帰を促したり、再発を防止したりする取り組みのことである。（病気になってから）</a:t>
          </a:r>
          <a:endParaRPr lang="en-US" sz="2400" dirty="0"/>
        </a:p>
      </dgm:t>
    </dgm:pt>
    <dgm:pt modelId="{90C687D3-F2FC-4E75-9C6F-DA0CF98EB03C}" type="parTrans" cxnId="{3856682D-2981-4B15-BE43-A87667106E32}">
      <dgm:prSet/>
      <dgm:spPr/>
      <dgm:t>
        <a:bodyPr/>
        <a:lstStyle/>
        <a:p>
          <a:endParaRPr lang="en-US"/>
        </a:p>
      </dgm:t>
    </dgm:pt>
    <dgm:pt modelId="{6CDC447A-66BB-42F7-BFA5-8B8039510283}" type="sibTrans" cxnId="{3856682D-2981-4B15-BE43-A87667106E32}">
      <dgm:prSet/>
      <dgm:spPr/>
      <dgm:t>
        <a:bodyPr/>
        <a:lstStyle/>
        <a:p>
          <a:endParaRPr lang="en-US"/>
        </a:p>
      </dgm:t>
    </dgm:pt>
    <dgm:pt modelId="{4777602F-DB72-4B51-A972-5569BF45BFD0}" type="pres">
      <dgm:prSet presAssocID="{7B1C3158-C95B-4460-BB9F-CB315EC50592}" presName="linear" presStyleCnt="0">
        <dgm:presLayoutVars>
          <dgm:animLvl val="lvl"/>
          <dgm:resizeHandles val="exact"/>
        </dgm:presLayoutVars>
      </dgm:prSet>
      <dgm:spPr/>
    </dgm:pt>
    <dgm:pt modelId="{C5F403C7-E76D-49DD-ADF0-88139CD0D85B}" type="pres">
      <dgm:prSet presAssocID="{5C783564-7496-4307-9131-865837A9027E}" presName="parentText" presStyleLbl="node1" presStyleIdx="0" presStyleCnt="3">
        <dgm:presLayoutVars>
          <dgm:chMax val="0"/>
          <dgm:bulletEnabled val="1"/>
        </dgm:presLayoutVars>
      </dgm:prSet>
      <dgm:spPr/>
    </dgm:pt>
    <dgm:pt modelId="{F189DF83-034B-45F9-BB3E-36D7A06815A2}" type="pres">
      <dgm:prSet presAssocID="{C67A51EB-EF51-4E31-8D0A-A3341E34184D}" presName="spacer" presStyleCnt="0"/>
      <dgm:spPr/>
    </dgm:pt>
    <dgm:pt modelId="{EE7A304C-9DEC-401E-8285-3F6C8BE22839}" type="pres">
      <dgm:prSet presAssocID="{4FEF6BB9-C629-4B23-B2D0-EEFAF489376B}" presName="parentText" presStyleLbl="node1" presStyleIdx="1" presStyleCnt="3">
        <dgm:presLayoutVars>
          <dgm:chMax val="0"/>
          <dgm:bulletEnabled val="1"/>
        </dgm:presLayoutVars>
      </dgm:prSet>
      <dgm:spPr/>
    </dgm:pt>
    <dgm:pt modelId="{D07BC186-CD72-497F-9576-0DBE3C6486F0}" type="pres">
      <dgm:prSet presAssocID="{9AA1E314-EDEF-42A3-8489-D1EADBF829EB}" presName="spacer" presStyleCnt="0"/>
      <dgm:spPr/>
    </dgm:pt>
    <dgm:pt modelId="{10F7C14F-717C-47F4-BA88-AAAFFBF77A07}" type="pres">
      <dgm:prSet presAssocID="{455CBD26-757D-4E1B-8CF2-3ED6A4711424}" presName="parentText" presStyleLbl="node1" presStyleIdx="2" presStyleCnt="3">
        <dgm:presLayoutVars>
          <dgm:chMax val="0"/>
          <dgm:bulletEnabled val="1"/>
        </dgm:presLayoutVars>
      </dgm:prSet>
      <dgm:spPr/>
    </dgm:pt>
  </dgm:ptLst>
  <dgm:cxnLst>
    <dgm:cxn modelId="{17E92910-973E-43A9-86C9-8CE9538DEDB9}" type="presOf" srcId="{7B1C3158-C95B-4460-BB9F-CB315EC50592}" destId="{4777602F-DB72-4B51-A972-5569BF45BFD0}" srcOrd="0" destOrd="0" presId="urn:microsoft.com/office/officeart/2005/8/layout/vList2"/>
    <dgm:cxn modelId="{5AD7711C-1ED5-4E3E-BDAF-2660C975F2F0}" type="presOf" srcId="{455CBD26-757D-4E1B-8CF2-3ED6A4711424}" destId="{10F7C14F-717C-47F4-BA88-AAAFFBF77A07}" srcOrd="0" destOrd="0" presId="urn:microsoft.com/office/officeart/2005/8/layout/vList2"/>
    <dgm:cxn modelId="{94D5F42B-2F59-45A7-AF10-BA2BF404D7A4}" type="presOf" srcId="{4FEF6BB9-C629-4B23-B2D0-EEFAF489376B}" destId="{EE7A304C-9DEC-401E-8285-3F6C8BE22839}" srcOrd="0" destOrd="0" presId="urn:microsoft.com/office/officeart/2005/8/layout/vList2"/>
    <dgm:cxn modelId="{3856682D-2981-4B15-BE43-A87667106E32}" srcId="{7B1C3158-C95B-4460-BB9F-CB315EC50592}" destId="{455CBD26-757D-4E1B-8CF2-3ED6A4711424}" srcOrd="2" destOrd="0" parTransId="{90C687D3-F2FC-4E75-9C6F-DA0CF98EB03C}" sibTransId="{6CDC447A-66BB-42F7-BFA5-8B8039510283}"/>
    <dgm:cxn modelId="{26D20368-BC24-40A5-9849-9B7C49CC15B3}" srcId="{7B1C3158-C95B-4460-BB9F-CB315EC50592}" destId="{5C783564-7496-4307-9131-865837A9027E}" srcOrd="0" destOrd="0" parTransId="{6400EDA2-85EB-46B0-86DE-64D3D948636C}" sibTransId="{C67A51EB-EF51-4E31-8D0A-A3341E34184D}"/>
    <dgm:cxn modelId="{3D6BA95A-1B31-44E1-97BB-69660A59786D}" srcId="{7B1C3158-C95B-4460-BB9F-CB315EC50592}" destId="{4FEF6BB9-C629-4B23-B2D0-EEFAF489376B}" srcOrd="1" destOrd="0" parTransId="{6EA5F5AD-3066-4FE3-A544-D194BD9F7A86}" sibTransId="{9AA1E314-EDEF-42A3-8489-D1EADBF829EB}"/>
    <dgm:cxn modelId="{BB2990C3-9916-40FC-A681-F4035BA57423}" type="presOf" srcId="{5C783564-7496-4307-9131-865837A9027E}" destId="{C5F403C7-E76D-49DD-ADF0-88139CD0D85B}" srcOrd="0" destOrd="0" presId="urn:microsoft.com/office/officeart/2005/8/layout/vList2"/>
    <dgm:cxn modelId="{6E508F7B-97C5-4607-84CB-E3A2EE4B6D28}" type="presParOf" srcId="{4777602F-DB72-4B51-A972-5569BF45BFD0}" destId="{C5F403C7-E76D-49DD-ADF0-88139CD0D85B}" srcOrd="0" destOrd="0" presId="urn:microsoft.com/office/officeart/2005/8/layout/vList2"/>
    <dgm:cxn modelId="{AA1DF456-43C6-46A4-9102-930E2D7296AD}" type="presParOf" srcId="{4777602F-DB72-4B51-A972-5569BF45BFD0}" destId="{F189DF83-034B-45F9-BB3E-36D7A06815A2}" srcOrd="1" destOrd="0" presId="urn:microsoft.com/office/officeart/2005/8/layout/vList2"/>
    <dgm:cxn modelId="{A216A763-BF0C-4605-B9B6-CD31FECDC99B}" type="presParOf" srcId="{4777602F-DB72-4B51-A972-5569BF45BFD0}" destId="{EE7A304C-9DEC-401E-8285-3F6C8BE22839}" srcOrd="2" destOrd="0" presId="urn:microsoft.com/office/officeart/2005/8/layout/vList2"/>
    <dgm:cxn modelId="{58D89E8B-6BB8-4A1E-BEE8-31B687D7FC21}" type="presParOf" srcId="{4777602F-DB72-4B51-A972-5569BF45BFD0}" destId="{D07BC186-CD72-497F-9576-0DBE3C6486F0}" srcOrd="3" destOrd="0" presId="urn:microsoft.com/office/officeart/2005/8/layout/vList2"/>
    <dgm:cxn modelId="{5D2EB18A-F168-427B-A3DB-4848E6B51B31}" type="presParOf" srcId="{4777602F-DB72-4B51-A972-5569BF45BFD0}" destId="{10F7C14F-717C-47F4-BA88-AAAFFBF77A07}"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F403C7-E76D-49DD-ADF0-88139CD0D85B}">
      <dsp:nvSpPr>
        <dsp:cNvPr id="0" name=""/>
        <dsp:cNvSpPr/>
      </dsp:nvSpPr>
      <dsp:spPr>
        <a:xfrm>
          <a:off x="0" y="2467"/>
          <a:ext cx="11134060" cy="144086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kumimoji="1" lang="ja-JP" sz="2400" b="0" i="0" kern="1200" dirty="0"/>
            <a:t>一次予防とは、生活習慣の改善、健康教育、予防接種などの病にかからないように施す処置や指導のことである。（病気になる前）</a:t>
          </a:r>
          <a:endParaRPr lang="en-US" sz="2400" kern="1200" dirty="0"/>
        </a:p>
      </dsp:txBody>
      <dsp:txXfrm>
        <a:off x="70337" y="72804"/>
        <a:ext cx="10993386" cy="1300195"/>
      </dsp:txXfrm>
    </dsp:sp>
    <dsp:sp modelId="{EE7A304C-9DEC-401E-8285-3F6C8BE22839}">
      <dsp:nvSpPr>
        <dsp:cNvPr id="0" name=""/>
        <dsp:cNvSpPr/>
      </dsp:nvSpPr>
      <dsp:spPr>
        <a:xfrm>
          <a:off x="0" y="1455234"/>
          <a:ext cx="11134060" cy="144086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kumimoji="1" lang="ja-JP" sz="2400" b="0" i="0" kern="1200" dirty="0"/>
            <a:t>二次予防とは、早期発見、早期治療を促して病が重症化しないように行われる処置や指導である。（健康診断）</a:t>
          </a:r>
          <a:endParaRPr lang="en-US" sz="2400" kern="1200" dirty="0"/>
        </a:p>
      </dsp:txBody>
      <dsp:txXfrm>
        <a:off x="70337" y="1525571"/>
        <a:ext cx="10993386" cy="1300195"/>
      </dsp:txXfrm>
    </dsp:sp>
    <dsp:sp modelId="{10F7C14F-717C-47F4-BA88-AAAFFBF77A07}">
      <dsp:nvSpPr>
        <dsp:cNvPr id="0" name=""/>
        <dsp:cNvSpPr/>
      </dsp:nvSpPr>
      <dsp:spPr>
        <a:xfrm>
          <a:off x="0" y="2908000"/>
          <a:ext cx="11134060" cy="144086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kumimoji="1" lang="ja-JP" sz="2400" b="0" i="0" kern="1200" dirty="0"/>
            <a:t>三次予防とは、治療過程において保健指導やリハビリテーションを行うことにより社会復帰を促したり、再発を防止したりする取り組みのことである。（病気になってから）</a:t>
          </a:r>
          <a:endParaRPr lang="en-US" sz="2400" kern="1200" dirty="0"/>
        </a:p>
      </dsp:txBody>
      <dsp:txXfrm>
        <a:off x="70337" y="2978337"/>
        <a:ext cx="10993386" cy="130019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E01091-5CD4-1EB6-6DE0-A78DE8B2B63F}"/>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CDDEE4D8-7E0D-3FFC-B356-A73E214101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3024E844-6A0E-8BA6-4ACC-5368A598CF56}"/>
              </a:ext>
            </a:extLst>
          </p:cNvPr>
          <p:cNvSpPr>
            <a:spLocks noGrp="1"/>
          </p:cNvSpPr>
          <p:nvPr>
            <p:ph type="dt" sz="half" idx="10"/>
          </p:nvPr>
        </p:nvSpPr>
        <p:spPr/>
        <p:txBody>
          <a:bodyPr/>
          <a:lstStyle/>
          <a:p>
            <a:fld id="{86660223-263C-4F32-8794-2E30442E9E95}" type="datetimeFigureOut">
              <a:rPr kumimoji="1" lang="ja-JP" altLang="en-US" smtClean="0"/>
              <a:t>2023/9/21</a:t>
            </a:fld>
            <a:endParaRPr kumimoji="1" lang="ja-JP" altLang="en-US"/>
          </a:p>
        </p:txBody>
      </p:sp>
      <p:sp>
        <p:nvSpPr>
          <p:cNvPr id="5" name="フッター プレースホルダー 4">
            <a:extLst>
              <a:ext uri="{FF2B5EF4-FFF2-40B4-BE49-F238E27FC236}">
                <a16:creationId xmlns:a16="http://schemas.microsoft.com/office/drawing/2014/main" id="{15BC7D74-1560-BF30-04D5-92BCFE89AD6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ADF38D1-FBAF-3417-E289-1B452A2C9785}"/>
              </a:ext>
            </a:extLst>
          </p:cNvPr>
          <p:cNvSpPr>
            <a:spLocks noGrp="1"/>
          </p:cNvSpPr>
          <p:nvPr>
            <p:ph type="sldNum" sz="quarter" idx="12"/>
          </p:nvPr>
        </p:nvSpPr>
        <p:spPr/>
        <p:txBody>
          <a:bodyPr/>
          <a:lstStyle/>
          <a:p>
            <a:fld id="{B660C14E-0434-4812-81E3-CB6B14A607BD}" type="slidenum">
              <a:rPr kumimoji="1" lang="ja-JP" altLang="en-US" smtClean="0"/>
              <a:t>‹#›</a:t>
            </a:fld>
            <a:endParaRPr kumimoji="1" lang="ja-JP" altLang="en-US"/>
          </a:p>
        </p:txBody>
      </p:sp>
    </p:spTree>
    <p:extLst>
      <p:ext uri="{BB962C8B-B14F-4D97-AF65-F5344CB8AC3E}">
        <p14:creationId xmlns:p14="http://schemas.microsoft.com/office/powerpoint/2010/main" val="949640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E1CD97-3582-A81B-8563-D953283B869D}"/>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59A9AF6-B78D-5185-D249-819B920321C6}"/>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AC2811A-52F7-89A1-ACD3-D7D43B80D1D1}"/>
              </a:ext>
            </a:extLst>
          </p:cNvPr>
          <p:cNvSpPr>
            <a:spLocks noGrp="1"/>
          </p:cNvSpPr>
          <p:nvPr>
            <p:ph type="dt" sz="half" idx="10"/>
          </p:nvPr>
        </p:nvSpPr>
        <p:spPr/>
        <p:txBody>
          <a:bodyPr/>
          <a:lstStyle/>
          <a:p>
            <a:fld id="{86660223-263C-4F32-8794-2E30442E9E95}" type="datetimeFigureOut">
              <a:rPr kumimoji="1" lang="ja-JP" altLang="en-US" smtClean="0"/>
              <a:t>2023/9/21</a:t>
            </a:fld>
            <a:endParaRPr kumimoji="1" lang="ja-JP" altLang="en-US"/>
          </a:p>
        </p:txBody>
      </p:sp>
      <p:sp>
        <p:nvSpPr>
          <p:cNvPr id="5" name="フッター プレースホルダー 4">
            <a:extLst>
              <a:ext uri="{FF2B5EF4-FFF2-40B4-BE49-F238E27FC236}">
                <a16:creationId xmlns:a16="http://schemas.microsoft.com/office/drawing/2014/main" id="{51449436-90CA-2F25-53C0-1B3AE621E62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CD1A1DF-033E-687F-3A21-4FBDF3F12047}"/>
              </a:ext>
            </a:extLst>
          </p:cNvPr>
          <p:cNvSpPr>
            <a:spLocks noGrp="1"/>
          </p:cNvSpPr>
          <p:nvPr>
            <p:ph type="sldNum" sz="quarter" idx="12"/>
          </p:nvPr>
        </p:nvSpPr>
        <p:spPr/>
        <p:txBody>
          <a:bodyPr/>
          <a:lstStyle/>
          <a:p>
            <a:fld id="{B660C14E-0434-4812-81E3-CB6B14A607BD}" type="slidenum">
              <a:rPr kumimoji="1" lang="ja-JP" altLang="en-US" smtClean="0"/>
              <a:t>‹#›</a:t>
            </a:fld>
            <a:endParaRPr kumimoji="1" lang="ja-JP" altLang="en-US"/>
          </a:p>
        </p:txBody>
      </p:sp>
    </p:spTree>
    <p:extLst>
      <p:ext uri="{BB962C8B-B14F-4D97-AF65-F5344CB8AC3E}">
        <p14:creationId xmlns:p14="http://schemas.microsoft.com/office/powerpoint/2010/main" val="316247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A5C11D3-6B3F-3702-39A9-D4ABC0EFFF1A}"/>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CAC11F6-4D84-ABD7-207E-F6E9EDB094D9}"/>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53685BE-1010-F93B-CE21-B30475573F0D}"/>
              </a:ext>
            </a:extLst>
          </p:cNvPr>
          <p:cNvSpPr>
            <a:spLocks noGrp="1"/>
          </p:cNvSpPr>
          <p:nvPr>
            <p:ph type="dt" sz="half" idx="10"/>
          </p:nvPr>
        </p:nvSpPr>
        <p:spPr/>
        <p:txBody>
          <a:bodyPr/>
          <a:lstStyle/>
          <a:p>
            <a:fld id="{86660223-263C-4F32-8794-2E30442E9E95}" type="datetimeFigureOut">
              <a:rPr kumimoji="1" lang="ja-JP" altLang="en-US" smtClean="0"/>
              <a:t>2023/9/21</a:t>
            </a:fld>
            <a:endParaRPr kumimoji="1" lang="ja-JP" altLang="en-US"/>
          </a:p>
        </p:txBody>
      </p:sp>
      <p:sp>
        <p:nvSpPr>
          <p:cNvPr id="5" name="フッター プレースホルダー 4">
            <a:extLst>
              <a:ext uri="{FF2B5EF4-FFF2-40B4-BE49-F238E27FC236}">
                <a16:creationId xmlns:a16="http://schemas.microsoft.com/office/drawing/2014/main" id="{859CD6C7-2B16-DCAC-8222-43D0431149A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E84D9D4-BC77-6719-1378-7C771C7B969A}"/>
              </a:ext>
            </a:extLst>
          </p:cNvPr>
          <p:cNvSpPr>
            <a:spLocks noGrp="1"/>
          </p:cNvSpPr>
          <p:nvPr>
            <p:ph type="sldNum" sz="quarter" idx="12"/>
          </p:nvPr>
        </p:nvSpPr>
        <p:spPr/>
        <p:txBody>
          <a:bodyPr/>
          <a:lstStyle/>
          <a:p>
            <a:fld id="{B660C14E-0434-4812-81E3-CB6B14A607BD}" type="slidenum">
              <a:rPr kumimoji="1" lang="ja-JP" altLang="en-US" smtClean="0"/>
              <a:t>‹#›</a:t>
            </a:fld>
            <a:endParaRPr kumimoji="1" lang="ja-JP" altLang="en-US"/>
          </a:p>
        </p:txBody>
      </p:sp>
    </p:spTree>
    <p:extLst>
      <p:ext uri="{BB962C8B-B14F-4D97-AF65-F5344CB8AC3E}">
        <p14:creationId xmlns:p14="http://schemas.microsoft.com/office/powerpoint/2010/main" val="3192895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09D351-84FA-57AA-9020-B76B14CEA47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599845E-FD61-0840-F98B-AB19EA547281}"/>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1D40173-7D76-A148-6B90-966C0919027D}"/>
              </a:ext>
            </a:extLst>
          </p:cNvPr>
          <p:cNvSpPr>
            <a:spLocks noGrp="1"/>
          </p:cNvSpPr>
          <p:nvPr>
            <p:ph type="dt" sz="half" idx="10"/>
          </p:nvPr>
        </p:nvSpPr>
        <p:spPr/>
        <p:txBody>
          <a:bodyPr/>
          <a:lstStyle/>
          <a:p>
            <a:fld id="{86660223-263C-4F32-8794-2E30442E9E95}" type="datetimeFigureOut">
              <a:rPr kumimoji="1" lang="ja-JP" altLang="en-US" smtClean="0"/>
              <a:t>2023/9/21</a:t>
            </a:fld>
            <a:endParaRPr kumimoji="1" lang="ja-JP" altLang="en-US"/>
          </a:p>
        </p:txBody>
      </p:sp>
      <p:sp>
        <p:nvSpPr>
          <p:cNvPr id="5" name="フッター プレースホルダー 4">
            <a:extLst>
              <a:ext uri="{FF2B5EF4-FFF2-40B4-BE49-F238E27FC236}">
                <a16:creationId xmlns:a16="http://schemas.microsoft.com/office/drawing/2014/main" id="{71122BCE-E293-C0FE-E32A-B3865744DDA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9E3C2A5-2D41-06DE-FECB-D2FBAECC84AA}"/>
              </a:ext>
            </a:extLst>
          </p:cNvPr>
          <p:cNvSpPr>
            <a:spLocks noGrp="1"/>
          </p:cNvSpPr>
          <p:nvPr>
            <p:ph type="sldNum" sz="quarter" idx="12"/>
          </p:nvPr>
        </p:nvSpPr>
        <p:spPr/>
        <p:txBody>
          <a:bodyPr/>
          <a:lstStyle/>
          <a:p>
            <a:fld id="{B660C14E-0434-4812-81E3-CB6B14A607BD}" type="slidenum">
              <a:rPr kumimoji="1" lang="ja-JP" altLang="en-US" smtClean="0"/>
              <a:t>‹#›</a:t>
            </a:fld>
            <a:endParaRPr kumimoji="1" lang="ja-JP" altLang="en-US"/>
          </a:p>
        </p:txBody>
      </p:sp>
    </p:spTree>
    <p:extLst>
      <p:ext uri="{BB962C8B-B14F-4D97-AF65-F5344CB8AC3E}">
        <p14:creationId xmlns:p14="http://schemas.microsoft.com/office/powerpoint/2010/main" val="2838595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24DE73-F9B0-FA7B-039C-06F1A1D3A18A}"/>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4E8FA2A-BD38-B168-6BE0-AFB0CE7FE6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04FF1D3C-9021-E2F9-E4E1-1F57B7AE32E6}"/>
              </a:ext>
            </a:extLst>
          </p:cNvPr>
          <p:cNvSpPr>
            <a:spLocks noGrp="1"/>
          </p:cNvSpPr>
          <p:nvPr>
            <p:ph type="dt" sz="half" idx="10"/>
          </p:nvPr>
        </p:nvSpPr>
        <p:spPr/>
        <p:txBody>
          <a:bodyPr/>
          <a:lstStyle/>
          <a:p>
            <a:fld id="{86660223-263C-4F32-8794-2E30442E9E95}" type="datetimeFigureOut">
              <a:rPr kumimoji="1" lang="ja-JP" altLang="en-US" smtClean="0"/>
              <a:t>2023/9/21</a:t>
            </a:fld>
            <a:endParaRPr kumimoji="1" lang="ja-JP" altLang="en-US"/>
          </a:p>
        </p:txBody>
      </p:sp>
      <p:sp>
        <p:nvSpPr>
          <p:cNvPr id="5" name="フッター プレースホルダー 4">
            <a:extLst>
              <a:ext uri="{FF2B5EF4-FFF2-40B4-BE49-F238E27FC236}">
                <a16:creationId xmlns:a16="http://schemas.microsoft.com/office/drawing/2014/main" id="{0E27BA0C-A435-6997-0536-167B7939A12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32031C1-AB82-EF8C-D300-3E5298F3BFB2}"/>
              </a:ext>
            </a:extLst>
          </p:cNvPr>
          <p:cNvSpPr>
            <a:spLocks noGrp="1"/>
          </p:cNvSpPr>
          <p:nvPr>
            <p:ph type="sldNum" sz="quarter" idx="12"/>
          </p:nvPr>
        </p:nvSpPr>
        <p:spPr/>
        <p:txBody>
          <a:bodyPr/>
          <a:lstStyle/>
          <a:p>
            <a:fld id="{B660C14E-0434-4812-81E3-CB6B14A607BD}" type="slidenum">
              <a:rPr kumimoji="1" lang="ja-JP" altLang="en-US" smtClean="0"/>
              <a:t>‹#›</a:t>
            </a:fld>
            <a:endParaRPr kumimoji="1" lang="ja-JP" altLang="en-US"/>
          </a:p>
        </p:txBody>
      </p:sp>
    </p:spTree>
    <p:extLst>
      <p:ext uri="{BB962C8B-B14F-4D97-AF65-F5344CB8AC3E}">
        <p14:creationId xmlns:p14="http://schemas.microsoft.com/office/powerpoint/2010/main" val="591195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9440BE-21EA-0CE4-9D30-E70394E747E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BB66B15-ACC9-3106-0D43-FE3E799C37A2}"/>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4D8845C2-1D18-149A-5DC9-3A024993AF7B}"/>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B5E55302-4727-C6FF-D7D1-AF3FFCB4F23B}"/>
              </a:ext>
            </a:extLst>
          </p:cNvPr>
          <p:cNvSpPr>
            <a:spLocks noGrp="1"/>
          </p:cNvSpPr>
          <p:nvPr>
            <p:ph type="dt" sz="half" idx="10"/>
          </p:nvPr>
        </p:nvSpPr>
        <p:spPr/>
        <p:txBody>
          <a:bodyPr/>
          <a:lstStyle/>
          <a:p>
            <a:fld id="{86660223-263C-4F32-8794-2E30442E9E95}" type="datetimeFigureOut">
              <a:rPr kumimoji="1" lang="ja-JP" altLang="en-US" smtClean="0"/>
              <a:t>2023/9/21</a:t>
            </a:fld>
            <a:endParaRPr kumimoji="1" lang="ja-JP" altLang="en-US"/>
          </a:p>
        </p:txBody>
      </p:sp>
      <p:sp>
        <p:nvSpPr>
          <p:cNvPr id="6" name="フッター プレースホルダー 5">
            <a:extLst>
              <a:ext uri="{FF2B5EF4-FFF2-40B4-BE49-F238E27FC236}">
                <a16:creationId xmlns:a16="http://schemas.microsoft.com/office/drawing/2014/main" id="{DCE00D75-BBF4-EFC4-5008-E4DC0E9BDFE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C39227F-97D5-47C6-90DD-E30E970F964D}"/>
              </a:ext>
            </a:extLst>
          </p:cNvPr>
          <p:cNvSpPr>
            <a:spLocks noGrp="1"/>
          </p:cNvSpPr>
          <p:nvPr>
            <p:ph type="sldNum" sz="quarter" idx="12"/>
          </p:nvPr>
        </p:nvSpPr>
        <p:spPr/>
        <p:txBody>
          <a:bodyPr/>
          <a:lstStyle/>
          <a:p>
            <a:fld id="{B660C14E-0434-4812-81E3-CB6B14A607BD}" type="slidenum">
              <a:rPr kumimoji="1" lang="ja-JP" altLang="en-US" smtClean="0"/>
              <a:t>‹#›</a:t>
            </a:fld>
            <a:endParaRPr kumimoji="1" lang="ja-JP" altLang="en-US"/>
          </a:p>
        </p:txBody>
      </p:sp>
    </p:spTree>
    <p:extLst>
      <p:ext uri="{BB962C8B-B14F-4D97-AF65-F5344CB8AC3E}">
        <p14:creationId xmlns:p14="http://schemas.microsoft.com/office/powerpoint/2010/main" val="183359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06C6A6-3DFB-4C14-53A5-F3FF425461C1}"/>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B171157-2CA5-9D87-5E03-7C992E378D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FCAA7528-D41A-340D-58A9-BE8428CA2B1D}"/>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D9A07C94-1E49-9481-F296-EE5A934FCA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43E3CC64-4215-6008-D522-07C359C95353}"/>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40086D65-FE60-E687-A633-93297C40BE2B}"/>
              </a:ext>
            </a:extLst>
          </p:cNvPr>
          <p:cNvSpPr>
            <a:spLocks noGrp="1"/>
          </p:cNvSpPr>
          <p:nvPr>
            <p:ph type="dt" sz="half" idx="10"/>
          </p:nvPr>
        </p:nvSpPr>
        <p:spPr/>
        <p:txBody>
          <a:bodyPr/>
          <a:lstStyle/>
          <a:p>
            <a:fld id="{86660223-263C-4F32-8794-2E30442E9E95}" type="datetimeFigureOut">
              <a:rPr kumimoji="1" lang="ja-JP" altLang="en-US" smtClean="0"/>
              <a:t>2023/9/21</a:t>
            </a:fld>
            <a:endParaRPr kumimoji="1" lang="ja-JP" altLang="en-US"/>
          </a:p>
        </p:txBody>
      </p:sp>
      <p:sp>
        <p:nvSpPr>
          <p:cNvPr id="8" name="フッター プレースホルダー 7">
            <a:extLst>
              <a:ext uri="{FF2B5EF4-FFF2-40B4-BE49-F238E27FC236}">
                <a16:creationId xmlns:a16="http://schemas.microsoft.com/office/drawing/2014/main" id="{D07657DF-0A52-611F-E312-E8CFFEDDC186}"/>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AA573E9-DFF6-B51C-E942-4DD95F4EDEF3}"/>
              </a:ext>
            </a:extLst>
          </p:cNvPr>
          <p:cNvSpPr>
            <a:spLocks noGrp="1"/>
          </p:cNvSpPr>
          <p:nvPr>
            <p:ph type="sldNum" sz="quarter" idx="12"/>
          </p:nvPr>
        </p:nvSpPr>
        <p:spPr/>
        <p:txBody>
          <a:bodyPr/>
          <a:lstStyle/>
          <a:p>
            <a:fld id="{B660C14E-0434-4812-81E3-CB6B14A607BD}" type="slidenum">
              <a:rPr kumimoji="1" lang="ja-JP" altLang="en-US" smtClean="0"/>
              <a:t>‹#›</a:t>
            </a:fld>
            <a:endParaRPr kumimoji="1" lang="ja-JP" altLang="en-US"/>
          </a:p>
        </p:txBody>
      </p:sp>
    </p:spTree>
    <p:extLst>
      <p:ext uri="{BB962C8B-B14F-4D97-AF65-F5344CB8AC3E}">
        <p14:creationId xmlns:p14="http://schemas.microsoft.com/office/powerpoint/2010/main" val="1184378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C305BA-2A0E-D3A1-313F-EA79ACECEF5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DF1695B8-2A17-0B8A-A602-AE856509DF6D}"/>
              </a:ext>
            </a:extLst>
          </p:cNvPr>
          <p:cNvSpPr>
            <a:spLocks noGrp="1"/>
          </p:cNvSpPr>
          <p:nvPr>
            <p:ph type="dt" sz="half" idx="10"/>
          </p:nvPr>
        </p:nvSpPr>
        <p:spPr/>
        <p:txBody>
          <a:bodyPr/>
          <a:lstStyle/>
          <a:p>
            <a:fld id="{86660223-263C-4F32-8794-2E30442E9E95}" type="datetimeFigureOut">
              <a:rPr kumimoji="1" lang="ja-JP" altLang="en-US" smtClean="0"/>
              <a:t>2023/9/21</a:t>
            </a:fld>
            <a:endParaRPr kumimoji="1" lang="ja-JP" altLang="en-US"/>
          </a:p>
        </p:txBody>
      </p:sp>
      <p:sp>
        <p:nvSpPr>
          <p:cNvPr id="4" name="フッター プレースホルダー 3">
            <a:extLst>
              <a:ext uri="{FF2B5EF4-FFF2-40B4-BE49-F238E27FC236}">
                <a16:creationId xmlns:a16="http://schemas.microsoft.com/office/drawing/2014/main" id="{EE1DF575-3917-53CA-9AEF-F15D502508D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59619CDD-DDE6-8A60-1895-A7597C66CE5A}"/>
              </a:ext>
            </a:extLst>
          </p:cNvPr>
          <p:cNvSpPr>
            <a:spLocks noGrp="1"/>
          </p:cNvSpPr>
          <p:nvPr>
            <p:ph type="sldNum" sz="quarter" idx="12"/>
          </p:nvPr>
        </p:nvSpPr>
        <p:spPr/>
        <p:txBody>
          <a:bodyPr/>
          <a:lstStyle/>
          <a:p>
            <a:fld id="{B660C14E-0434-4812-81E3-CB6B14A607BD}" type="slidenum">
              <a:rPr kumimoji="1" lang="ja-JP" altLang="en-US" smtClean="0"/>
              <a:t>‹#›</a:t>
            </a:fld>
            <a:endParaRPr kumimoji="1" lang="ja-JP" altLang="en-US"/>
          </a:p>
        </p:txBody>
      </p:sp>
    </p:spTree>
    <p:extLst>
      <p:ext uri="{BB962C8B-B14F-4D97-AF65-F5344CB8AC3E}">
        <p14:creationId xmlns:p14="http://schemas.microsoft.com/office/powerpoint/2010/main" val="656723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D008A16-17FE-8598-91F5-94D44E63F3C0}"/>
              </a:ext>
            </a:extLst>
          </p:cNvPr>
          <p:cNvSpPr>
            <a:spLocks noGrp="1"/>
          </p:cNvSpPr>
          <p:nvPr>
            <p:ph type="dt" sz="half" idx="10"/>
          </p:nvPr>
        </p:nvSpPr>
        <p:spPr/>
        <p:txBody>
          <a:bodyPr/>
          <a:lstStyle/>
          <a:p>
            <a:fld id="{86660223-263C-4F32-8794-2E30442E9E95}" type="datetimeFigureOut">
              <a:rPr kumimoji="1" lang="ja-JP" altLang="en-US" smtClean="0"/>
              <a:t>2023/9/21</a:t>
            </a:fld>
            <a:endParaRPr kumimoji="1" lang="ja-JP" altLang="en-US"/>
          </a:p>
        </p:txBody>
      </p:sp>
      <p:sp>
        <p:nvSpPr>
          <p:cNvPr id="3" name="フッター プレースホルダー 2">
            <a:extLst>
              <a:ext uri="{FF2B5EF4-FFF2-40B4-BE49-F238E27FC236}">
                <a16:creationId xmlns:a16="http://schemas.microsoft.com/office/drawing/2014/main" id="{D1B98554-4B1F-665F-55DB-0291BC514150}"/>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E710289-A542-CEA0-0B31-94A7012B6C11}"/>
              </a:ext>
            </a:extLst>
          </p:cNvPr>
          <p:cNvSpPr>
            <a:spLocks noGrp="1"/>
          </p:cNvSpPr>
          <p:nvPr>
            <p:ph type="sldNum" sz="quarter" idx="12"/>
          </p:nvPr>
        </p:nvSpPr>
        <p:spPr/>
        <p:txBody>
          <a:bodyPr/>
          <a:lstStyle/>
          <a:p>
            <a:fld id="{B660C14E-0434-4812-81E3-CB6B14A607BD}" type="slidenum">
              <a:rPr kumimoji="1" lang="ja-JP" altLang="en-US" smtClean="0"/>
              <a:t>‹#›</a:t>
            </a:fld>
            <a:endParaRPr kumimoji="1" lang="ja-JP" altLang="en-US"/>
          </a:p>
        </p:txBody>
      </p:sp>
    </p:spTree>
    <p:extLst>
      <p:ext uri="{BB962C8B-B14F-4D97-AF65-F5344CB8AC3E}">
        <p14:creationId xmlns:p14="http://schemas.microsoft.com/office/powerpoint/2010/main" val="1227300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442713-D3D7-30B6-20AB-492A3E972EC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46C9F27-9598-6A2D-AE29-373A9D8274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DE187B83-B000-1040-327E-23EB8F61A1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DCF10E7-CC32-D60F-2AF7-314D1EFC1B8A}"/>
              </a:ext>
            </a:extLst>
          </p:cNvPr>
          <p:cNvSpPr>
            <a:spLocks noGrp="1"/>
          </p:cNvSpPr>
          <p:nvPr>
            <p:ph type="dt" sz="half" idx="10"/>
          </p:nvPr>
        </p:nvSpPr>
        <p:spPr/>
        <p:txBody>
          <a:bodyPr/>
          <a:lstStyle/>
          <a:p>
            <a:fld id="{86660223-263C-4F32-8794-2E30442E9E95}" type="datetimeFigureOut">
              <a:rPr kumimoji="1" lang="ja-JP" altLang="en-US" smtClean="0"/>
              <a:t>2023/9/21</a:t>
            </a:fld>
            <a:endParaRPr kumimoji="1" lang="ja-JP" altLang="en-US"/>
          </a:p>
        </p:txBody>
      </p:sp>
      <p:sp>
        <p:nvSpPr>
          <p:cNvPr id="6" name="フッター プレースホルダー 5">
            <a:extLst>
              <a:ext uri="{FF2B5EF4-FFF2-40B4-BE49-F238E27FC236}">
                <a16:creationId xmlns:a16="http://schemas.microsoft.com/office/drawing/2014/main" id="{F5D9AAF0-AB27-43D8-0A83-A48AAE489D5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A1F98AF-CB5E-E16E-4DFC-28543C529EB0}"/>
              </a:ext>
            </a:extLst>
          </p:cNvPr>
          <p:cNvSpPr>
            <a:spLocks noGrp="1"/>
          </p:cNvSpPr>
          <p:nvPr>
            <p:ph type="sldNum" sz="quarter" idx="12"/>
          </p:nvPr>
        </p:nvSpPr>
        <p:spPr/>
        <p:txBody>
          <a:bodyPr/>
          <a:lstStyle/>
          <a:p>
            <a:fld id="{B660C14E-0434-4812-81E3-CB6B14A607BD}" type="slidenum">
              <a:rPr kumimoji="1" lang="ja-JP" altLang="en-US" smtClean="0"/>
              <a:t>‹#›</a:t>
            </a:fld>
            <a:endParaRPr kumimoji="1" lang="ja-JP" altLang="en-US"/>
          </a:p>
        </p:txBody>
      </p:sp>
    </p:spTree>
    <p:extLst>
      <p:ext uri="{BB962C8B-B14F-4D97-AF65-F5344CB8AC3E}">
        <p14:creationId xmlns:p14="http://schemas.microsoft.com/office/powerpoint/2010/main" val="4235560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D34D4F-4B37-0BCA-A5D9-C42D7C3C1F5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0DC00B29-175E-DD57-0D6A-54A204FE98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A49CEA38-7A09-55C8-6FAB-C1AC04B64A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29A6260-6352-327F-0A39-CE3688ADA089}"/>
              </a:ext>
            </a:extLst>
          </p:cNvPr>
          <p:cNvSpPr>
            <a:spLocks noGrp="1"/>
          </p:cNvSpPr>
          <p:nvPr>
            <p:ph type="dt" sz="half" idx="10"/>
          </p:nvPr>
        </p:nvSpPr>
        <p:spPr/>
        <p:txBody>
          <a:bodyPr/>
          <a:lstStyle/>
          <a:p>
            <a:fld id="{86660223-263C-4F32-8794-2E30442E9E95}" type="datetimeFigureOut">
              <a:rPr kumimoji="1" lang="ja-JP" altLang="en-US" smtClean="0"/>
              <a:t>2023/9/21</a:t>
            </a:fld>
            <a:endParaRPr kumimoji="1" lang="ja-JP" altLang="en-US"/>
          </a:p>
        </p:txBody>
      </p:sp>
      <p:sp>
        <p:nvSpPr>
          <p:cNvPr id="6" name="フッター プレースホルダー 5">
            <a:extLst>
              <a:ext uri="{FF2B5EF4-FFF2-40B4-BE49-F238E27FC236}">
                <a16:creationId xmlns:a16="http://schemas.microsoft.com/office/drawing/2014/main" id="{BFE273D3-D89C-BE25-9ACE-6F529019EA2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4FC63F9-CA13-73F9-A5CE-31DD351ABD0C}"/>
              </a:ext>
            </a:extLst>
          </p:cNvPr>
          <p:cNvSpPr>
            <a:spLocks noGrp="1"/>
          </p:cNvSpPr>
          <p:nvPr>
            <p:ph type="sldNum" sz="quarter" idx="12"/>
          </p:nvPr>
        </p:nvSpPr>
        <p:spPr/>
        <p:txBody>
          <a:bodyPr/>
          <a:lstStyle/>
          <a:p>
            <a:fld id="{B660C14E-0434-4812-81E3-CB6B14A607BD}" type="slidenum">
              <a:rPr kumimoji="1" lang="ja-JP" altLang="en-US" smtClean="0"/>
              <a:t>‹#›</a:t>
            </a:fld>
            <a:endParaRPr kumimoji="1" lang="ja-JP" altLang="en-US"/>
          </a:p>
        </p:txBody>
      </p:sp>
    </p:spTree>
    <p:extLst>
      <p:ext uri="{BB962C8B-B14F-4D97-AF65-F5344CB8AC3E}">
        <p14:creationId xmlns:p14="http://schemas.microsoft.com/office/powerpoint/2010/main" val="131225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8E3EF644-7D33-952C-3B44-477F0B697E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BCE5608-45D2-EAC6-A8DA-CB5D14CE2F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026D42D-EA19-5FE4-1AB8-1279D1601E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660223-263C-4F32-8794-2E30442E9E95}" type="datetimeFigureOut">
              <a:rPr kumimoji="1" lang="ja-JP" altLang="en-US" smtClean="0"/>
              <a:t>2023/9/21</a:t>
            </a:fld>
            <a:endParaRPr kumimoji="1" lang="ja-JP" altLang="en-US"/>
          </a:p>
        </p:txBody>
      </p:sp>
      <p:sp>
        <p:nvSpPr>
          <p:cNvPr id="5" name="フッター プレースホルダー 4">
            <a:extLst>
              <a:ext uri="{FF2B5EF4-FFF2-40B4-BE49-F238E27FC236}">
                <a16:creationId xmlns:a16="http://schemas.microsoft.com/office/drawing/2014/main" id="{979BE3E8-C75B-AA0F-0FDC-9356461CCB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95B9390-7E15-F307-31AD-22A2C57AB5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60C14E-0434-4812-81E3-CB6B14A607BD}" type="slidenum">
              <a:rPr kumimoji="1" lang="ja-JP" altLang="en-US" smtClean="0"/>
              <a:t>‹#›</a:t>
            </a:fld>
            <a:endParaRPr kumimoji="1" lang="ja-JP" altLang="en-US"/>
          </a:p>
        </p:txBody>
      </p:sp>
    </p:spTree>
    <p:extLst>
      <p:ext uri="{BB962C8B-B14F-4D97-AF65-F5344CB8AC3E}">
        <p14:creationId xmlns:p14="http://schemas.microsoft.com/office/powerpoint/2010/main" val="3723685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タイトル 3">
            <a:extLst>
              <a:ext uri="{FF2B5EF4-FFF2-40B4-BE49-F238E27FC236}">
                <a16:creationId xmlns:a16="http://schemas.microsoft.com/office/drawing/2014/main" id="{9B0A33C2-BB07-61F0-3F35-088A40B194BA}"/>
              </a:ext>
            </a:extLst>
          </p:cNvPr>
          <p:cNvSpPr>
            <a:spLocks noGrp="1"/>
          </p:cNvSpPr>
          <p:nvPr>
            <p:ph type="title"/>
          </p:nvPr>
        </p:nvSpPr>
        <p:spPr>
          <a:xfrm>
            <a:off x="677853" y="1461359"/>
            <a:ext cx="4242609" cy="4064628"/>
          </a:xfrm>
        </p:spPr>
        <p:txBody>
          <a:bodyPr>
            <a:normAutofit/>
          </a:bodyPr>
          <a:lstStyle/>
          <a:p>
            <a:r>
              <a:rPr lang="ja-JP" altLang="en-US" sz="6000" b="1" dirty="0">
                <a:solidFill>
                  <a:srgbClr val="FFFFFF"/>
                </a:solidFill>
              </a:rPr>
              <a:t>生活習慣病</a:t>
            </a:r>
          </a:p>
        </p:txBody>
      </p:sp>
      <p:sp>
        <p:nvSpPr>
          <p:cNvPr id="14" name="Arc 13">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コンテンツ プレースホルダー 4">
            <a:extLst>
              <a:ext uri="{FF2B5EF4-FFF2-40B4-BE49-F238E27FC236}">
                <a16:creationId xmlns:a16="http://schemas.microsoft.com/office/drawing/2014/main" id="{13D0264F-FCF7-7614-0C49-86C8FE11D4A9}"/>
              </a:ext>
            </a:extLst>
          </p:cNvPr>
          <p:cNvSpPr>
            <a:spLocks noGrp="1"/>
          </p:cNvSpPr>
          <p:nvPr>
            <p:ph idx="1"/>
          </p:nvPr>
        </p:nvSpPr>
        <p:spPr>
          <a:xfrm>
            <a:off x="5161125" y="1911351"/>
            <a:ext cx="6978877" cy="3935281"/>
          </a:xfrm>
        </p:spPr>
        <p:txBody>
          <a:bodyPr>
            <a:normAutofit fontScale="92500" lnSpcReduction="10000"/>
          </a:bodyPr>
          <a:lstStyle/>
          <a:p>
            <a:r>
              <a:rPr lang="ja-JP" altLang="en-US" sz="3200" b="1" i="0" dirty="0">
                <a:effectLst/>
                <a:latin typeface="Hiragino Kaku Gothic ProN"/>
              </a:rPr>
              <a:t>食事・運動・休養</a:t>
            </a:r>
            <a:r>
              <a:rPr lang="en-US" altLang="ja-JP" sz="3200" b="1" i="0" dirty="0">
                <a:effectLst/>
                <a:latin typeface="Hiragino Kaku Gothic ProN"/>
              </a:rPr>
              <a:t>/</a:t>
            </a:r>
            <a:r>
              <a:rPr lang="ja-JP" altLang="en-US" sz="3200" b="1" i="0" dirty="0">
                <a:effectLst/>
                <a:latin typeface="Hiragino Kaku Gothic ProN"/>
              </a:rPr>
              <a:t>睡眠・喫煙・飲酒・ストレスなどの生活習慣が深く関与し、発症の原因となる疾患</a:t>
            </a:r>
            <a:endParaRPr lang="en-US" altLang="ja-JP" sz="3200" b="1" i="0" dirty="0">
              <a:effectLst/>
              <a:latin typeface="Hiragino Kaku Gothic ProN"/>
            </a:endParaRPr>
          </a:p>
          <a:p>
            <a:endParaRPr lang="en-US" altLang="ja-JP" sz="3200" dirty="0">
              <a:latin typeface="Hiragino Kaku Gothic ProN"/>
            </a:endParaRPr>
          </a:p>
          <a:p>
            <a:pPr marL="0" indent="0">
              <a:buNone/>
            </a:pPr>
            <a:endParaRPr lang="en-US" altLang="ja-JP" sz="3200" b="0" i="0" dirty="0">
              <a:effectLst/>
              <a:latin typeface="Hiragino Kaku Gothic ProN"/>
            </a:endParaRPr>
          </a:p>
          <a:p>
            <a:r>
              <a:rPr lang="ja-JP" altLang="en-US" sz="3200" dirty="0">
                <a:latin typeface="Hiragino Kaku Gothic ProN"/>
              </a:rPr>
              <a:t>具体的な病気：</a:t>
            </a:r>
            <a:endParaRPr lang="en-US" altLang="ja-JP" sz="3200" dirty="0">
              <a:latin typeface="Hiragino Kaku Gothic ProN"/>
            </a:endParaRPr>
          </a:p>
          <a:p>
            <a:pPr marL="0" indent="0">
              <a:buNone/>
            </a:pPr>
            <a:r>
              <a:rPr lang="ja-JP" altLang="en-US" sz="3200" b="1" i="0" dirty="0">
                <a:effectLst/>
                <a:latin typeface="Hiragino Kaku Gothic ProN"/>
              </a:rPr>
              <a:t>がん・心疾患</a:t>
            </a:r>
            <a:r>
              <a:rPr lang="ja-JP" altLang="en-US" sz="3200" b="1" dirty="0">
                <a:latin typeface="Hiragino Kaku Gothic ProN"/>
              </a:rPr>
              <a:t>・</a:t>
            </a:r>
            <a:r>
              <a:rPr lang="ja-JP" altLang="en-US" sz="3200" b="1" i="0" dirty="0">
                <a:effectLst/>
                <a:latin typeface="Hiragino Kaku Gothic ProN"/>
              </a:rPr>
              <a:t>脳血管疾患</a:t>
            </a:r>
            <a:r>
              <a:rPr lang="ja-JP" altLang="en-US" sz="3200" b="0" i="0" dirty="0">
                <a:effectLst/>
                <a:latin typeface="Hiragino Kaku Gothic ProN"/>
              </a:rPr>
              <a:t>（日本人の三大死因）・</a:t>
            </a:r>
            <a:r>
              <a:rPr lang="ja-JP" altLang="en-US" sz="3200" b="1" i="0" dirty="0">
                <a:effectLst/>
                <a:latin typeface="Hiragino Kaku Gothic ProN"/>
              </a:rPr>
              <a:t>動脈硬化症・糖尿病・高血圧症・脂質異常症</a:t>
            </a:r>
            <a:r>
              <a:rPr lang="ja-JP" altLang="en-US" sz="3200" b="0" i="0" dirty="0">
                <a:effectLst/>
                <a:latin typeface="Hiragino Kaku Gothic ProN"/>
              </a:rPr>
              <a:t>など</a:t>
            </a:r>
            <a:endParaRPr lang="en-US" altLang="ja-JP" sz="3200" b="0" i="0" dirty="0">
              <a:effectLst/>
              <a:latin typeface="Hiragino Kaku Gothic ProN"/>
            </a:endParaRPr>
          </a:p>
          <a:p>
            <a:endParaRPr lang="ja-JP" altLang="en-US" sz="2600" dirty="0"/>
          </a:p>
        </p:txBody>
      </p:sp>
      <p:pic>
        <p:nvPicPr>
          <p:cNvPr id="2" name="録音したサウンド">
            <a:hlinkClick r:id="" action="ppaction://media"/>
            <a:extLst>
              <a:ext uri="{FF2B5EF4-FFF2-40B4-BE49-F238E27FC236}">
                <a16:creationId xmlns:a16="http://schemas.microsoft.com/office/drawing/2014/main" id="{48AD0B79-EC0C-D2AA-8B6B-BBDE163F88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264875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C95F8432-ABB4-2145-8CE0-0E19F7F9AB9F}"/>
              </a:ext>
            </a:extLst>
          </p:cNvPr>
          <p:cNvSpPr>
            <a:spLocks noGrp="1"/>
          </p:cNvSpPr>
          <p:nvPr>
            <p:ph type="title"/>
          </p:nvPr>
        </p:nvSpPr>
        <p:spPr>
          <a:xfrm>
            <a:off x="221942" y="1153572"/>
            <a:ext cx="3665292" cy="4461163"/>
          </a:xfrm>
        </p:spPr>
        <p:txBody>
          <a:bodyPr>
            <a:normAutofit/>
          </a:bodyPr>
          <a:lstStyle/>
          <a:p>
            <a:r>
              <a:rPr kumimoji="1" lang="ja-JP" altLang="en-US" b="1" dirty="0">
                <a:solidFill>
                  <a:srgbClr val="FFFFFF"/>
                </a:solidFill>
              </a:rPr>
              <a:t>生活習慣病の</a:t>
            </a:r>
            <a:r>
              <a:rPr kumimoji="1" lang="en-US" altLang="ja-JP" b="1" dirty="0">
                <a:solidFill>
                  <a:srgbClr val="FFFFFF"/>
                </a:solidFill>
              </a:rPr>
              <a:t>1</a:t>
            </a:r>
            <a:r>
              <a:rPr kumimoji="1" lang="ja-JP" altLang="en-US" b="1" dirty="0">
                <a:solidFill>
                  <a:srgbClr val="FFFFFF"/>
                </a:solidFill>
              </a:rPr>
              <a:t>次予防</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コンテンツ プレースホルダー 2">
            <a:extLst>
              <a:ext uri="{FF2B5EF4-FFF2-40B4-BE49-F238E27FC236}">
                <a16:creationId xmlns:a16="http://schemas.microsoft.com/office/drawing/2014/main" id="{19E3C317-1863-01D3-B331-2F2078B9EDB1}"/>
              </a:ext>
            </a:extLst>
          </p:cNvPr>
          <p:cNvSpPr>
            <a:spLocks noGrp="1"/>
          </p:cNvSpPr>
          <p:nvPr>
            <p:ph idx="1"/>
          </p:nvPr>
        </p:nvSpPr>
        <p:spPr>
          <a:xfrm>
            <a:off x="4386166" y="591344"/>
            <a:ext cx="7583892" cy="5585619"/>
          </a:xfrm>
        </p:spPr>
        <p:txBody>
          <a:bodyPr anchor="ctr">
            <a:normAutofit/>
          </a:bodyPr>
          <a:lstStyle/>
          <a:p>
            <a:r>
              <a:rPr lang="en-US" altLang="ja-JP" sz="3200" b="0" i="0" dirty="0">
                <a:effectLst/>
                <a:latin typeface="Hiragino Kaku Gothic ProN"/>
              </a:rPr>
              <a:t>2000</a:t>
            </a:r>
            <a:r>
              <a:rPr lang="ja-JP" altLang="en-US" sz="3200" b="0" i="0" dirty="0">
                <a:effectLst/>
                <a:latin typeface="Hiragino Kaku Gothic ProN"/>
              </a:rPr>
              <a:t>年：厚生労働省により、生活習慣病の一次予防に重点を置いた「</a:t>
            </a:r>
            <a:r>
              <a:rPr lang="ja-JP" altLang="en-US" sz="3200" b="1" i="0" dirty="0">
                <a:effectLst/>
                <a:latin typeface="Hiragino Kaku Gothic ProN"/>
              </a:rPr>
              <a:t>健康日本</a:t>
            </a:r>
            <a:r>
              <a:rPr lang="en-US" altLang="ja-JP" sz="3200" b="1" i="0" dirty="0">
                <a:effectLst/>
                <a:latin typeface="Hiragino Kaku Gothic ProN"/>
              </a:rPr>
              <a:t>21</a:t>
            </a:r>
            <a:r>
              <a:rPr lang="ja-JP" altLang="en-US" sz="3200" b="0" i="0" dirty="0">
                <a:effectLst/>
                <a:latin typeface="Hiragino Kaku Gothic ProN"/>
              </a:rPr>
              <a:t>」が策定された。</a:t>
            </a:r>
            <a:endParaRPr lang="en-US" altLang="ja-JP" sz="3200" b="0" i="0" dirty="0">
              <a:effectLst/>
              <a:latin typeface="Hiragino Kaku Gothic ProN"/>
            </a:endParaRPr>
          </a:p>
          <a:p>
            <a:pPr marL="0" indent="0">
              <a:buNone/>
            </a:pPr>
            <a:endParaRPr lang="en-US" altLang="ja-JP" sz="3200" b="0" i="0" dirty="0">
              <a:effectLst/>
              <a:latin typeface="Hiragino Kaku Gothic ProN"/>
            </a:endParaRPr>
          </a:p>
          <a:p>
            <a:r>
              <a:rPr lang="en-US" altLang="ja-JP" sz="3200" b="0" i="0" dirty="0">
                <a:effectLst/>
                <a:latin typeface="Hiragino Kaku Gothic ProN"/>
              </a:rPr>
              <a:t>9</a:t>
            </a:r>
            <a:r>
              <a:rPr lang="ja-JP" altLang="en-US" sz="3200" b="0" i="0" dirty="0">
                <a:effectLst/>
                <a:latin typeface="Hiragino Kaku Gothic ProN"/>
              </a:rPr>
              <a:t>分野（</a:t>
            </a:r>
            <a:r>
              <a:rPr lang="ja-JP" altLang="en-US" sz="3200" b="1" i="0" dirty="0">
                <a:effectLst/>
                <a:latin typeface="Hiragino Kaku Gothic ProN"/>
              </a:rPr>
              <a:t>食生活・栄養／身体活動・運動／休養睡眠・心の健康づくり／喫煙／飲酒／歯の健康／糖尿病／循環器病／がん</a:t>
            </a:r>
            <a:r>
              <a:rPr lang="ja-JP" altLang="en-US" sz="3200" b="0" i="0" dirty="0">
                <a:effectLst/>
                <a:latin typeface="Hiragino Kaku Gothic ProN"/>
              </a:rPr>
              <a:t>）について数値目標を定め、国民健康づくり運動が推進されることになった。</a:t>
            </a:r>
            <a:endParaRPr kumimoji="1" lang="ja-JP" altLang="en-US" sz="3200" dirty="0"/>
          </a:p>
        </p:txBody>
      </p:sp>
      <p:pic>
        <p:nvPicPr>
          <p:cNvPr id="4" name="録音したサウンド">
            <a:hlinkClick r:id="" action="ppaction://media"/>
            <a:extLst>
              <a:ext uri="{FF2B5EF4-FFF2-40B4-BE49-F238E27FC236}">
                <a16:creationId xmlns:a16="http://schemas.microsoft.com/office/drawing/2014/main" id="{AE898667-9AC4-BFE0-48DD-967030D9A1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39837" y="5830614"/>
            <a:ext cx="304800" cy="304800"/>
          </a:xfrm>
          <a:prstGeom prst="rect">
            <a:avLst/>
          </a:prstGeom>
        </p:spPr>
      </p:pic>
    </p:spTree>
    <p:extLst>
      <p:ext uri="{BB962C8B-B14F-4D97-AF65-F5344CB8AC3E}">
        <p14:creationId xmlns:p14="http://schemas.microsoft.com/office/powerpoint/2010/main" val="371041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3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B40C82F3-7CEC-8C95-B970-9CEEF6A73519}"/>
              </a:ext>
            </a:extLst>
          </p:cNvPr>
          <p:cNvSpPr>
            <a:spLocks noGrp="1"/>
          </p:cNvSpPr>
          <p:nvPr>
            <p:ph type="title"/>
          </p:nvPr>
        </p:nvSpPr>
        <p:spPr>
          <a:xfrm>
            <a:off x="337351" y="1153572"/>
            <a:ext cx="3549883" cy="4461163"/>
          </a:xfrm>
        </p:spPr>
        <p:txBody>
          <a:bodyPr>
            <a:normAutofit/>
          </a:bodyPr>
          <a:lstStyle/>
          <a:p>
            <a:r>
              <a:rPr kumimoji="1" lang="ja-JP" altLang="en-US" b="1" dirty="0">
                <a:solidFill>
                  <a:srgbClr val="FFFFFF"/>
                </a:solidFill>
              </a:rPr>
              <a:t>メタボリック症候群</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コンテンツ プレースホルダー 2">
            <a:extLst>
              <a:ext uri="{FF2B5EF4-FFF2-40B4-BE49-F238E27FC236}">
                <a16:creationId xmlns:a16="http://schemas.microsoft.com/office/drawing/2014/main" id="{77E76A4B-8B0C-F7C5-6641-354AAACB1B01}"/>
              </a:ext>
            </a:extLst>
          </p:cNvPr>
          <p:cNvSpPr>
            <a:spLocks noGrp="1"/>
          </p:cNvSpPr>
          <p:nvPr>
            <p:ph idx="1"/>
          </p:nvPr>
        </p:nvSpPr>
        <p:spPr>
          <a:xfrm>
            <a:off x="4447308" y="591344"/>
            <a:ext cx="7407341" cy="5585619"/>
          </a:xfrm>
        </p:spPr>
        <p:txBody>
          <a:bodyPr anchor="ctr">
            <a:normAutofit/>
          </a:bodyPr>
          <a:lstStyle/>
          <a:p>
            <a:r>
              <a:rPr lang="en-US" altLang="ja-JP" b="0" i="0" dirty="0">
                <a:effectLst/>
                <a:latin typeface="Hiragino Kaku Gothic ProN"/>
              </a:rPr>
              <a:t>2008</a:t>
            </a:r>
            <a:r>
              <a:rPr lang="ja-JP" altLang="en-US" b="0" i="0" dirty="0">
                <a:effectLst/>
                <a:latin typeface="Hiragino Kaku Gothic ProN"/>
              </a:rPr>
              <a:t>年：新たに</a:t>
            </a:r>
            <a:r>
              <a:rPr lang="ja-JP" altLang="en-US" b="1" i="0" dirty="0">
                <a:effectLst/>
                <a:latin typeface="Hiragino Kaku Gothic ProN"/>
              </a:rPr>
              <a:t>内臓脂肪蓄積</a:t>
            </a:r>
            <a:r>
              <a:rPr lang="ja-JP" altLang="en-US" b="0" i="0" dirty="0">
                <a:effectLst/>
                <a:latin typeface="Hiragino Kaku Gothic ProN"/>
              </a:rPr>
              <a:t>を基盤とした複合リスク病態であるメタボリックシンドロームおよびその予備群を</a:t>
            </a:r>
            <a:r>
              <a:rPr lang="en-US" altLang="ja-JP" b="0" i="0" dirty="0">
                <a:effectLst/>
                <a:latin typeface="Hiragino Kaku Gothic ProN"/>
              </a:rPr>
              <a:t>2015</a:t>
            </a:r>
            <a:r>
              <a:rPr lang="ja-JP" altLang="en-US" b="0" i="0" dirty="0">
                <a:effectLst/>
                <a:latin typeface="Hiragino Kaku Gothic ProN"/>
              </a:rPr>
              <a:t>年までに</a:t>
            </a:r>
            <a:r>
              <a:rPr lang="en-US" altLang="ja-JP" b="0" i="0" dirty="0">
                <a:effectLst/>
                <a:latin typeface="Hiragino Kaku Gothic ProN"/>
              </a:rPr>
              <a:t>25</a:t>
            </a:r>
            <a:r>
              <a:rPr lang="ja-JP" altLang="en-US" b="0" i="0" dirty="0">
                <a:effectLst/>
                <a:latin typeface="Hiragino Kaku Gothic ProN"/>
              </a:rPr>
              <a:t>％減少する目標が追加された。</a:t>
            </a:r>
            <a:endParaRPr lang="en-US" altLang="ja-JP" b="0" i="0" dirty="0">
              <a:effectLst/>
              <a:latin typeface="Hiragino Kaku Gothic ProN"/>
            </a:endParaRPr>
          </a:p>
          <a:p>
            <a:endParaRPr lang="en-US" altLang="ja-JP" dirty="0">
              <a:latin typeface="Hiragino Kaku Gothic ProN"/>
            </a:endParaRPr>
          </a:p>
          <a:p>
            <a:endParaRPr lang="en-US" altLang="ja-JP" b="0" i="0" dirty="0">
              <a:effectLst/>
              <a:latin typeface="Hiragino Kaku Gothic ProN"/>
            </a:endParaRPr>
          </a:p>
          <a:p>
            <a:r>
              <a:rPr lang="ja-JP" altLang="en-US" b="0" i="0" dirty="0">
                <a:effectLst/>
                <a:latin typeface="Hiragino Kaku Gothic ProN"/>
              </a:rPr>
              <a:t>より強力な生活習慣病撲滅対策として</a:t>
            </a:r>
            <a:r>
              <a:rPr lang="ja-JP" altLang="en-US" b="1" i="0" dirty="0">
                <a:effectLst/>
                <a:latin typeface="Hiragino Kaku Gothic ProN"/>
              </a:rPr>
              <a:t>特定健診・特定保健指導</a:t>
            </a:r>
            <a:r>
              <a:rPr lang="ja-JP" altLang="en-US" b="0" i="0" dirty="0">
                <a:effectLst/>
                <a:latin typeface="Hiragino Kaku Gothic ProN"/>
              </a:rPr>
              <a:t>が進められています。</a:t>
            </a:r>
            <a:endParaRPr kumimoji="1" lang="ja-JP" altLang="en-US" dirty="0"/>
          </a:p>
        </p:txBody>
      </p:sp>
      <p:pic>
        <p:nvPicPr>
          <p:cNvPr id="4" name="録音したサウンド">
            <a:hlinkClick r:id="" action="ppaction://media"/>
            <a:extLst>
              <a:ext uri="{FF2B5EF4-FFF2-40B4-BE49-F238E27FC236}">
                <a16:creationId xmlns:a16="http://schemas.microsoft.com/office/drawing/2014/main" id="{68762840-8C80-7B86-110C-3F1894A283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92463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2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9C9E59-E7B5-5D7D-4FE6-B9E0827F83AC}"/>
              </a:ext>
            </a:extLst>
          </p:cNvPr>
          <p:cNvSpPr>
            <a:spLocks noGrp="1"/>
          </p:cNvSpPr>
          <p:nvPr>
            <p:ph type="title"/>
          </p:nvPr>
        </p:nvSpPr>
        <p:spPr/>
        <p:txBody>
          <a:bodyPr/>
          <a:lstStyle/>
          <a:p>
            <a:pPr algn="ctr"/>
            <a:r>
              <a:rPr lang="ja-JP" altLang="en-US" b="1" dirty="0"/>
              <a:t>生活習慣病の予防</a:t>
            </a:r>
            <a:endParaRPr kumimoji="1" lang="ja-JP" altLang="en-US" b="1" dirty="0"/>
          </a:p>
        </p:txBody>
      </p:sp>
      <p:graphicFrame>
        <p:nvGraphicFramePr>
          <p:cNvPr id="5" name="コンテンツ プレースホルダー 2">
            <a:extLst>
              <a:ext uri="{FF2B5EF4-FFF2-40B4-BE49-F238E27FC236}">
                <a16:creationId xmlns:a16="http://schemas.microsoft.com/office/drawing/2014/main" id="{E9ECC5B0-F05C-276B-16E3-C6DE87363EF1}"/>
              </a:ext>
            </a:extLst>
          </p:cNvPr>
          <p:cNvGraphicFramePr>
            <a:graphicFrameLocks noGrp="1"/>
          </p:cNvGraphicFramePr>
          <p:nvPr>
            <p:ph idx="1"/>
            <p:extLst>
              <p:ext uri="{D42A27DB-BD31-4B8C-83A1-F6EECF244321}">
                <p14:modId xmlns:p14="http://schemas.microsoft.com/office/powerpoint/2010/main" val="306629030"/>
              </p:ext>
            </p:extLst>
          </p:nvPr>
        </p:nvGraphicFramePr>
        <p:xfrm>
          <a:off x="838200" y="1825625"/>
          <a:ext cx="1113406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録音したサウンド">
            <a:hlinkClick r:id="" action="ppaction://media"/>
            <a:extLst>
              <a:ext uri="{FF2B5EF4-FFF2-40B4-BE49-F238E27FC236}">
                <a16:creationId xmlns:a16="http://schemas.microsoft.com/office/drawing/2014/main" id="{D3649B5A-66D1-8B4E-D850-977A421E333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974318" y="617483"/>
            <a:ext cx="304800" cy="304800"/>
          </a:xfrm>
          <a:prstGeom prst="rect">
            <a:avLst/>
          </a:prstGeom>
        </p:spPr>
      </p:pic>
    </p:spTree>
    <p:extLst>
      <p:ext uri="{BB962C8B-B14F-4D97-AF65-F5344CB8AC3E}">
        <p14:creationId xmlns:p14="http://schemas.microsoft.com/office/powerpoint/2010/main" val="64290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1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タイトル 1">
            <a:extLst>
              <a:ext uri="{FF2B5EF4-FFF2-40B4-BE49-F238E27FC236}">
                <a16:creationId xmlns:a16="http://schemas.microsoft.com/office/drawing/2014/main" id="{45945015-58A5-C836-4DAF-60D2D9454EF6}"/>
              </a:ext>
            </a:extLst>
          </p:cNvPr>
          <p:cNvSpPr>
            <a:spLocks noGrp="1"/>
          </p:cNvSpPr>
          <p:nvPr>
            <p:ph type="title"/>
          </p:nvPr>
        </p:nvSpPr>
        <p:spPr>
          <a:xfrm>
            <a:off x="670705" y="61430"/>
            <a:ext cx="10905066" cy="1135737"/>
          </a:xfrm>
        </p:spPr>
        <p:txBody>
          <a:bodyPr>
            <a:normAutofit/>
          </a:bodyPr>
          <a:lstStyle/>
          <a:p>
            <a:pPr algn="ctr"/>
            <a:r>
              <a:rPr kumimoji="1" lang="ja-JP" altLang="en-US" sz="6000" dirty="0"/>
              <a:t>糖尿病の予防</a:t>
            </a:r>
          </a:p>
        </p:txBody>
      </p:sp>
      <p:sp>
        <p:nvSpPr>
          <p:cNvPr id="3" name="コンテンツ プレースホルダー 2">
            <a:extLst>
              <a:ext uri="{FF2B5EF4-FFF2-40B4-BE49-F238E27FC236}">
                <a16:creationId xmlns:a16="http://schemas.microsoft.com/office/drawing/2014/main" id="{E137C418-F35E-9A24-653D-B79C853C26E1}"/>
              </a:ext>
            </a:extLst>
          </p:cNvPr>
          <p:cNvSpPr>
            <a:spLocks noGrp="1"/>
          </p:cNvSpPr>
          <p:nvPr>
            <p:ph idx="1"/>
          </p:nvPr>
        </p:nvSpPr>
        <p:spPr>
          <a:xfrm>
            <a:off x="327349" y="1066501"/>
            <a:ext cx="12057321" cy="4393982"/>
          </a:xfrm>
        </p:spPr>
        <p:txBody>
          <a:bodyPr>
            <a:noAutofit/>
          </a:bodyPr>
          <a:lstStyle/>
          <a:p>
            <a:r>
              <a:rPr kumimoji="1" lang="en-US" altLang="ja-JP" sz="3200" dirty="0"/>
              <a:t>1</a:t>
            </a:r>
            <a:r>
              <a:rPr kumimoji="1" lang="ja-JP" altLang="en-US" sz="3200" dirty="0"/>
              <a:t>次予防：</a:t>
            </a:r>
            <a:endParaRPr kumimoji="1" lang="en-US" altLang="ja-JP" sz="3200" dirty="0"/>
          </a:p>
          <a:p>
            <a:pPr marL="0" indent="0">
              <a:buNone/>
            </a:pPr>
            <a:r>
              <a:rPr lang="ja-JP" altLang="en-US" sz="3200" dirty="0"/>
              <a:t>　</a:t>
            </a:r>
            <a:r>
              <a:rPr kumimoji="1" lang="ja-JP" altLang="en-US" sz="3200" dirty="0"/>
              <a:t>歩くことを基本とした</a:t>
            </a:r>
            <a:r>
              <a:rPr kumimoji="1" lang="ja-JP" altLang="en-US" sz="3200" b="1" dirty="0"/>
              <a:t>体を動かす</a:t>
            </a:r>
            <a:r>
              <a:rPr kumimoji="1" lang="ja-JP" altLang="en-US" sz="3200" dirty="0"/>
              <a:t>習慣を身につける。（エスカレーター、エレベーター→階段利用＝２アップ３ダウン）食事は、</a:t>
            </a:r>
            <a:r>
              <a:rPr kumimoji="1" lang="ja-JP" altLang="en-US" sz="3200" b="1" dirty="0"/>
              <a:t>野菜を十分にいただく</a:t>
            </a:r>
            <a:r>
              <a:rPr kumimoji="1" lang="ja-JP" altLang="en-US" sz="3200" dirty="0"/>
              <a:t>、</a:t>
            </a:r>
            <a:r>
              <a:rPr kumimoji="1" lang="ja-JP" altLang="en-US" sz="3200" b="1" dirty="0"/>
              <a:t>腹八分目</a:t>
            </a:r>
            <a:r>
              <a:rPr kumimoji="1" lang="ja-JP" altLang="en-US" sz="3200" dirty="0"/>
              <a:t>を心がける。早寝を心がける。（睡眠を十分とる）</a:t>
            </a:r>
            <a:endParaRPr kumimoji="1" lang="en-US" altLang="ja-JP" sz="3200" dirty="0"/>
          </a:p>
          <a:p>
            <a:r>
              <a:rPr lang="en-US" altLang="ja-JP" sz="3200" dirty="0"/>
              <a:t>2</a:t>
            </a:r>
            <a:r>
              <a:rPr lang="ja-JP" altLang="en-US" sz="3200" dirty="0"/>
              <a:t>次予防：</a:t>
            </a:r>
            <a:endParaRPr lang="en-US" altLang="ja-JP" sz="3200" dirty="0"/>
          </a:p>
          <a:p>
            <a:pPr marL="0" indent="0">
              <a:buNone/>
            </a:pPr>
            <a:r>
              <a:rPr lang="ja-JP" altLang="en-US" sz="3200" dirty="0"/>
              <a:t>　健康診断（</a:t>
            </a:r>
            <a:r>
              <a:rPr lang="ja-JP" altLang="en-US" sz="3200" b="1" dirty="0"/>
              <a:t>血糖値、</a:t>
            </a:r>
            <a:r>
              <a:rPr lang="en-US" altLang="ja-JP" sz="3200" b="1" dirty="0"/>
              <a:t>HbA1C</a:t>
            </a:r>
            <a:r>
              <a:rPr lang="ja-JP" altLang="en-US" sz="3200" dirty="0"/>
              <a:t>）を受ける。</a:t>
            </a:r>
            <a:endParaRPr lang="en-US" altLang="ja-JP" sz="3200" dirty="0"/>
          </a:p>
          <a:p>
            <a:pPr marL="0" indent="0">
              <a:buNone/>
            </a:pPr>
            <a:endParaRPr lang="en-US" altLang="ja-JP" sz="3200" dirty="0"/>
          </a:p>
          <a:p>
            <a:r>
              <a:rPr kumimoji="1" lang="en-US" altLang="ja-JP" sz="3200" dirty="0"/>
              <a:t>3</a:t>
            </a:r>
            <a:r>
              <a:rPr kumimoji="1" lang="ja-JP" altLang="en-US" sz="3200" dirty="0"/>
              <a:t>次予防：</a:t>
            </a:r>
            <a:endParaRPr kumimoji="1" lang="en-US" altLang="ja-JP" sz="3200" dirty="0"/>
          </a:p>
          <a:p>
            <a:pPr marL="0" indent="0">
              <a:buNone/>
            </a:pPr>
            <a:r>
              <a:rPr lang="ja-JP" altLang="en-US" sz="3200" dirty="0"/>
              <a:t>　　</a:t>
            </a:r>
            <a:r>
              <a:rPr kumimoji="1" lang="ja-JP" altLang="en-US" sz="3200" dirty="0"/>
              <a:t>毎日体重計に乗る。歩くこと、エネルギー制限を続ける。</a:t>
            </a:r>
            <a:endParaRPr kumimoji="1" lang="en-US" altLang="ja-JP" sz="3200" dirty="0"/>
          </a:p>
          <a:p>
            <a:pPr marL="0" indent="0">
              <a:buNone/>
            </a:pPr>
            <a:r>
              <a:rPr lang="ja-JP" altLang="en-US" sz="3200" dirty="0"/>
              <a:t>　</a:t>
            </a:r>
            <a:r>
              <a:rPr kumimoji="1" lang="ja-JP" altLang="en-US" sz="3200" dirty="0"/>
              <a:t>怠薬をしないようにする。</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録音したサウンド">
            <a:hlinkClick r:id="" action="ppaction://media"/>
            <a:extLst>
              <a:ext uri="{FF2B5EF4-FFF2-40B4-BE49-F238E27FC236}">
                <a16:creationId xmlns:a16="http://schemas.microsoft.com/office/drawing/2014/main" id="{0DF19D44-0E20-7A34-B8BB-2FB512565B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3738667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6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6CD96BF049F78D4D9D7C6145AFDB9EE8" ma:contentTypeVersion="2" ma:contentTypeDescription="新しいドキュメントを作成します。" ma:contentTypeScope="" ma:versionID="110ae1e1ec9fe7c88ace27fb820769ff">
  <xsd:schema xmlns:xsd="http://www.w3.org/2001/XMLSchema" xmlns:xs="http://www.w3.org/2001/XMLSchema" xmlns:p="http://schemas.microsoft.com/office/2006/metadata/properties" xmlns:ns2="ee4af231-295f-46cc-a00d-13be8661d93d" targetNamespace="http://schemas.microsoft.com/office/2006/metadata/properties" ma:root="true" ma:fieldsID="176a9678193ee8009a4452bebd742213" ns2:_="">
    <xsd:import namespace="ee4af231-295f-46cc-a00d-13be8661d93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4af231-295f-46cc-a00d-13be8661d9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B39014E-5357-448E-98D5-4A15A722A00C}">
  <ds:schemaRefs>
    <ds:schemaRef ds:uri="http://schemas.microsoft.com/sharepoint/v3/contenttype/forms"/>
  </ds:schemaRefs>
</ds:datastoreItem>
</file>

<file path=customXml/itemProps2.xml><?xml version="1.0" encoding="utf-8"?>
<ds:datastoreItem xmlns:ds="http://schemas.openxmlformats.org/officeDocument/2006/customXml" ds:itemID="{7879F56E-C7BE-474C-8503-6AC4635B8C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4af231-295f-46cc-a00d-13be8661d9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31EE551-441A-4AC0-AEB3-FFB3083DE948}">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207</TotalTime>
  <Words>410</Words>
  <Application>Microsoft Office PowerPoint</Application>
  <PresentationFormat>ワイド画面</PresentationFormat>
  <Paragraphs>28</Paragraphs>
  <Slides>5</Slides>
  <Notes>0</Notes>
  <HiddenSlides>0</HiddenSlides>
  <MMClips>5</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5</vt:i4>
      </vt:variant>
    </vt:vector>
  </HeadingPairs>
  <TitlesOfParts>
    <vt:vector size="11" baseType="lpstr">
      <vt:lpstr>Hiragino Kaku Gothic ProN</vt:lpstr>
      <vt:lpstr>游ゴシック</vt:lpstr>
      <vt:lpstr>游ゴシック Light</vt:lpstr>
      <vt:lpstr>Arial</vt:lpstr>
      <vt:lpstr>Calibri</vt:lpstr>
      <vt:lpstr>Office テーマ</vt:lpstr>
      <vt:lpstr>生活習慣病</vt:lpstr>
      <vt:lpstr>生活習慣病の1次予防</vt:lpstr>
      <vt:lpstr>メタボリック症候群</vt:lpstr>
      <vt:lpstr>生活習慣病の予防</vt:lpstr>
      <vt:lpstr>糖尿病の予防</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生活習慣病</dc:title>
  <dc:creator>宮川 三平</dc:creator>
  <cp:lastModifiedBy>三平 宮川</cp:lastModifiedBy>
  <cp:revision>3</cp:revision>
  <dcterms:created xsi:type="dcterms:W3CDTF">2022-09-14T01:53:02Z</dcterms:created>
  <dcterms:modified xsi:type="dcterms:W3CDTF">2023-09-20T23:22:39Z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0x0101006CD96BF049F78D4D9D7C6145AFDB9EE8</vt:lpwstr>
  </property>
</Properties>
</file>