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C18AF-C39D-C706-2DBD-D8787F187B8B}" v="73" dt="2022-10-10T09:13:23.853"/>
    <p1510:client id="{875B978C-DDE8-4199-93EE-157D36196E0D}" v="29" dt="2022-10-10T06:59:04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10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74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86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51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90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40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88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58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86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45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38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A643-9BB0-4E02-80B2-2C0A5E5D738E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www.med.osaka-u.ac.jp/introduction/research/endowed/neurotherapeutics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kompas.hosp.keio.ac.jp/contents/medical_info/science/20160902.html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medical-tribune.co.jp/news/2018/0706514859/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神経難病認知症探索治療学 | 大阪大学医学系研究科・医学部">
            <a:extLst>
              <a:ext uri="{FF2B5EF4-FFF2-40B4-BE49-F238E27FC236}">
                <a16:creationId xmlns:a16="http://schemas.microsoft.com/office/drawing/2014/main" id="{79327779-0642-DBD4-48F4-18CC79E7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93071" cy="606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D57D20-7508-5336-F3B6-FAE8BB91C2FB}"/>
              </a:ext>
            </a:extLst>
          </p:cNvPr>
          <p:cNvSpPr txBox="1"/>
          <p:nvPr/>
        </p:nvSpPr>
        <p:spPr>
          <a:xfrm>
            <a:off x="3915177" y="6313918"/>
            <a:ext cx="7877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神経難病認知症探索治療学 </a:t>
            </a:r>
            <a:r>
              <a:rPr lang="en-US" altLang="ja-JP" dirty="0">
                <a:hlinkClick r:id="rId5"/>
              </a:rPr>
              <a:t>| </a:t>
            </a:r>
            <a:r>
              <a:rPr lang="ja-JP" altLang="en-US" dirty="0">
                <a:hlinkClick r:id="rId5"/>
              </a:rPr>
              <a:t>大阪大学医学系研究科・医学部 </a:t>
            </a:r>
            <a:r>
              <a:rPr lang="en-US" altLang="ja-JP" dirty="0">
                <a:hlinkClick r:id="rId5"/>
              </a:rPr>
              <a:t>(osaka-u.ac.jp)</a:t>
            </a:r>
            <a:endParaRPr lang="ja-JP" altLang="en-US" dirty="0"/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1F93345-9CD9-4BDE-B05F-EF2A88E54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1814" y="45774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9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新規筋萎縮性側索硬化症（ALS）モデルマウスの樹立に成功 椎橋 元（神経内科）｜慶應義塾大学病院 KOMPAS">
            <a:extLst>
              <a:ext uri="{FF2B5EF4-FFF2-40B4-BE49-F238E27FC236}">
                <a16:creationId xmlns:a16="http://schemas.microsoft.com/office/drawing/2014/main" id="{FAAF4195-92BB-AD35-66BF-8CDF682D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7" y="0"/>
            <a:ext cx="8537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056D9B-020F-A1DC-1CD4-47336B8AF18A}"/>
              </a:ext>
            </a:extLst>
          </p:cNvPr>
          <p:cNvSpPr txBox="1"/>
          <p:nvPr/>
        </p:nvSpPr>
        <p:spPr>
          <a:xfrm>
            <a:off x="6096000" y="350789"/>
            <a:ext cx="6165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新規筋萎縮性側索硬化症（</a:t>
            </a:r>
            <a:r>
              <a:rPr lang="en-US" altLang="ja-JP" dirty="0">
                <a:hlinkClick r:id="rId5"/>
              </a:rPr>
              <a:t>ALS</a:t>
            </a:r>
            <a:r>
              <a:rPr lang="ja-JP" altLang="en-US" dirty="0">
                <a:hlinkClick r:id="rId5"/>
              </a:rPr>
              <a:t>）モデルマウスの樹立に成功　椎橋 元（神経内科）｜慶應義塾大学病院 </a:t>
            </a:r>
            <a:r>
              <a:rPr lang="en-US" altLang="ja-JP" dirty="0">
                <a:hlinkClick r:id="rId5"/>
              </a:rPr>
              <a:t>KOMPAS (keio.ac.jp)</a:t>
            </a:r>
            <a:endParaRPr lang="ja-JP" altLang="en-US" dirty="0"/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7D6ECF-24BD-DEB7-FA33-7CAE9F1EA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9529" y="1905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91FD6D-F005-B313-0EE0-295A357C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263"/>
            <a:ext cx="10515600" cy="1325563"/>
          </a:xfrm>
        </p:spPr>
        <p:txBody>
          <a:bodyPr/>
          <a:lstStyle/>
          <a:p>
            <a:r>
              <a:rPr lang="ja-JP" altLang="en-US" dirty="0"/>
              <a:t>アルツハイマー型認知症の治療薬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0387EA-C5BB-C2A6-34A3-469B3175E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50" y="949233"/>
            <a:ext cx="11773988" cy="5773783"/>
          </a:xfrm>
        </p:spPr>
        <p:txBody>
          <a:bodyPr>
            <a:normAutofit lnSpcReduction="10000"/>
          </a:bodyPr>
          <a:lstStyle/>
          <a:p>
            <a:pPr algn="l"/>
            <a:r>
              <a:rPr lang="ja-JP" altLang="en-US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アセチルコリンエステラーゼ阻害薬　１９９９年～</a:t>
            </a: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アルツハイマー型認知症やレビー小体型認知症の患者さんの脳では、アセチルコリンという神経伝達物質が減少しています。アセチルコリンエステラーゼ阻害薬はアセチルコリンが分解されないように働き、脳の中でアセチルコリンが減るのを防ぎます。現在認可されているのは、アリセプト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、レミニール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、イクセロンパッチ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とリバスタッチ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（イクセロンパッチ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とリバスタッチ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は会社が違うだけで同じ薬です）の３種類です。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NMDA</a:t>
            </a:r>
            <a:r>
              <a:rPr lang="ja-JP" altLang="en-US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受容体拮抗薬　</a:t>
            </a:r>
            <a:r>
              <a:rPr lang="en-US" altLang="ja-JP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2011</a:t>
            </a:r>
            <a:r>
              <a:rPr lang="ja-JP" altLang="en-US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</a:p>
          <a:p>
            <a:pPr marL="0" indent="0" algn="l">
              <a:buNone/>
            </a:pPr>
            <a:r>
              <a:rPr lang="ja-JP" altLang="en-US" sz="2400" b="1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メマリー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という薬のみがこの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NMDA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受容体拮抗薬として発売されています。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NMDA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受容体というのは、グルタミン酸という神経伝達物質の受け皿ですが、アルツハイマー病では脳の中でグルタミン酸の働きが乱れ、神経細胞が障害されたり神経の情報が障害されたりします。メマリー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®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はグルタミンの働きを抑えることにより、神経伝達を整えたり、神経細胞を保護する可能性があります。</a:t>
            </a:r>
          </a:p>
          <a:p>
            <a:r>
              <a:rPr lang="ja-JP" altLang="en-US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抗アミロイド</a:t>
            </a:r>
            <a:r>
              <a:rPr lang="en-US" altLang="ja-JP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β</a:t>
            </a:r>
            <a:r>
              <a:rPr lang="ja-JP" altLang="en-US" sz="2400" b="1" i="0" dirty="0">
                <a:solidFill>
                  <a:srgbClr val="FF66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薬　２０２３年</a:t>
            </a: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「レカネマブ」は、アミロイド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β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にくっつく抗体でできていて、アミロイド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β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を取り除くことで、アルツハイマー病の発症・進行を抑え、症状の悪化を防ごうという薬です。</a:t>
            </a:r>
            <a:endParaRPr lang="ja-JP" altLang="en-US" sz="2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8340C5C-B9BE-B207-CB85-01C362707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124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3F17855C-3B96-D286-0DCC-2E88B7E5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ja-JP" altLang="en-US" sz="7200">
                <a:solidFill>
                  <a:schemeClr val="tx2"/>
                </a:solidFill>
                <a:ea typeface="ＭＳ Ｐゴシック"/>
                <a:cs typeface="Calibri Light"/>
              </a:rPr>
              <a:t>てんかん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77CE1AB-D7B9-AF1B-59A6-924D9528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029" y="195072"/>
            <a:ext cx="6527509" cy="64785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sz="3600">
                <a:solidFill>
                  <a:schemeClr val="tx2"/>
                </a:solidFill>
                <a:ea typeface="+mn-lt"/>
                <a:cs typeface="+mn-lt"/>
              </a:rPr>
              <a:t>24時間以上経過して生じた少なくとも</a:t>
            </a:r>
            <a:r>
              <a:rPr lang="ja-JP" sz="3600" b="1">
                <a:solidFill>
                  <a:schemeClr val="tx2"/>
                </a:solidFill>
                <a:ea typeface="+mn-lt"/>
                <a:cs typeface="+mn-lt"/>
              </a:rPr>
              <a:t>2回</a:t>
            </a:r>
            <a:r>
              <a:rPr lang="ja-JP" sz="3600">
                <a:solidFill>
                  <a:schemeClr val="tx2"/>
                </a:solidFill>
                <a:ea typeface="+mn-lt"/>
                <a:cs typeface="+mn-lt"/>
              </a:rPr>
              <a:t>の</a:t>
            </a:r>
            <a:r>
              <a:rPr lang="ja-JP" sz="3600" b="1">
                <a:solidFill>
                  <a:schemeClr val="tx2"/>
                </a:solidFill>
                <a:ea typeface="+mn-lt"/>
                <a:cs typeface="+mn-lt"/>
              </a:rPr>
              <a:t>非誘発</a:t>
            </a:r>
            <a:r>
              <a:rPr lang="ja-JP" sz="3600">
                <a:solidFill>
                  <a:schemeClr val="tx2"/>
                </a:solidFill>
                <a:ea typeface="+mn-lt"/>
                <a:cs typeface="+mn-lt"/>
              </a:rPr>
              <a:t>（あ るいは反射）</a:t>
            </a:r>
            <a:r>
              <a:rPr lang="ja-JP" sz="3600" b="1">
                <a:solidFill>
                  <a:schemeClr val="tx2"/>
                </a:solidFill>
                <a:ea typeface="+mn-lt"/>
                <a:cs typeface="+mn-lt"/>
              </a:rPr>
              <a:t>発作</a:t>
            </a:r>
            <a:r>
              <a:rPr lang="ja-JP" sz="3600">
                <a:solidFill>
                  <a:schemeClr val="tx2"/>
                </a:solidFill>
                <a:ea typeface="+mn-lt"/>
                <a:cs typeface="+mn-lt"/>
              </a:rPr>
              <a:t>が認められる場合</a:t>
            </a:r>
            <a:endParaRPr lang="ja-JP" altLang="en-US" sz="3600">
              <a:solidFill>
                <a:schemeClr val="tx2"/>
              </a:solidFill>
              <a:ea typeface="ＭＳ Ｐゴシック" panose="020B0600070205080204" pitchFamily="34" charset="-128"/>
              <a:cs typeface="+mn-lt"/>
            </a:endParaRPr>
          </a:p>
          <a:p>
            <a:pPr marL="0" indent="0">
              <a:buNone/>
            </a:pPr>
            <a:endParaRPr lang="ja-JP" altLang="en-US" sz="3600" dirty="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ja-JP" sz="3600">
                <a:solidFill>
                  <a:schemeClr val="tx2"/>
                </a:solidFill>
                <a:ea typeface="+mn-lt"/>
                <a:cs typeface="+mn-lt"/>
              </a:rPr>
              <a:t>あるいは、1回の非誘発（あるいは反射）発作であって も、以降10年間にわたって高い発作再発リスクが存在す ると予想されるような発作</a:t>
            </a:r>
            <a:endParaRPr lang="ja-JP" altLang="en-US" sz="3600">
              <a:solidFill>
                <a:schemeClr val="tx2"/>
              </a:solidFill>
              <a:ea typeface="ＭＳ Ｐゴシック"/>
              <a:cs typeface="Calibri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A0C3104-7D76-B4FF-CA3B-A33F8BF3F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4314" y="40658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9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 descr="テーブル&#10;&#10;説明は自動で生成されたものです">
            <a:extLst>
              <a:ext uri="{FF2B5EF4-FFF2-40B4-BE49-F238E27FC236}">
                <a16:creationId xmlns:a16="http://schemas.microsoft.com/office/drawing/2014/main" id="{F1C60BF1-A348-B583-7DA4-9A0B97686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2643" y="0"/>
            <a:ext cx="12551229" cy="648866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538F68-C9F5-AB3C-620D-B5DB01B26A90}"/>
              </a:ext>
            </a:extLst>
          </p:cNvPr>
          <p:cNvSpPr txBox="1"/>
          <p:nvPr/>
        </p:nvSpPr>
        <p:spPr>
          <a:xfrm>
            <a:off x="206828" y="6488668"/>
            <a:ext cx="11985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２０１７年新てんかん発作型分類｜脳・神経｜学会レポート｜医療ニュース｜</a:t>
            </a:r>
            <a:r>
              <a:rPr lang="en-US" altLang="ja-JP" dirty="0">
                <a:hlinkClick r:id="rId5"/>
              </a:rPr>
              <a:t>Medical Tribune (medical-tribune.co.jp)</a:t>
            </a:r>
            <a:endParaRPr lang="ja-JP" altLang="en-US" dirty="0"/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0458A60-4C51-1EB3-C3D4-F62A606F9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365</Words>
  <Application>Microsoft Office PowerPoint</Application>
  <PresentationFormat>ワイド画面</PresentationFormat>
  <Paragraphs>14</Paragraphs>
  <Slides>5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アルツハイマー型認知症の治療薬</vt:lpstr>
      <vt:lpstr>てんかん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宮川三平</dc:creator>
  <cp:lastModifiedBy>三平 宮川</cp:lastModifiedBy>
  <cp:revision>77</cp:revision>
  <dcterms:created xsi:type="dcterms:W3CDTF">2022-10-10T06:56:06Z</dcterms:created>
  <dcterms:modified xsi:type="dcterms:W3CDTF">2023-09-20T22:49:36Z</dcterms:modified>
</cp:coreProperties>
</file>