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7" r:id="rId5"/>
    <p:sldId id="266" r:id="rId6"/>
    <p:sldId id="257" r:id="rId7"/>
    <p:sldId id="262" r:id="rId8"/>
    <p:sldId id="270" r:id="rId9"/>
    <p:sldId id="269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23AAC9-9342-0234-5006-F7FEEE418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7313FE-380E-5734-0915-BD50272A9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5B797A-302D-AC1F-EF45-9AEB0330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AAC591-01C6-6137-5469-5CB9E780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EB73C6-4082-2813-9ADC-6C8CF55D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294FD-CA3D-5DF0-FD86-72E22F69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30E044-B692-98B3-E394-9AA7F5752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0E2BB-705D-FB3E-284E-D96DD0FA5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50087C-8905-F1A8-68AA-31581A3A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FED55D-2386-B9E1-401D-490F045B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9040CB-8883-AF4A-615D-81F4A1AD2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0A87DD-8334-0624-2B6A-A2A6F531C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217EB6-4489-18A4-F36D-1A1739A2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87B73-F219-C95E-DCE0-D3270189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B1F5C-6142-2513-6C62-79EDE124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061EF1-7E76-E451-F929-6714C8AE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509DFF-C351-4B9A-605E-90BEA596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0690A-EDC0-9B2C-2510-9527D54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1D0E9-8879-7A0E-EF24-8D0CE750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AF106E-4AAE-C091-110C-36D11F33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C8D8B-CD55-FBA0-FC39-9C467B0E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C0DD26-9519-B0E7-9F3B-470A8FD98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745538-A9BC-AF48-C607-D3733611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F82530-586C-6602-7F89-9B6F52F4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07B57D-033E-3005-A94F-88BB9455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183F2-3834-8D00-89F3-00944106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1B59D5-8212-10AD-A191-DF229F335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03E99D-AE28-08BF-2C89-E3F7F8F34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E5AE81-62BD-F91A-43DE-027AB7AD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C23F80-C953-CEB1-E356-C391A192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323C52-764A-9174-D400-EE5FFC6C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18F0A2-FD18-5164-8FF2-E91E1569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E8B269-F7D8-FEDA-F876-E3F2F44E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DA5D013-9655-8ED5-0278-0F64E860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0A30D8-F8CB-0A1F-F7B0-DEDEC11FB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F3F1641-38EE-861D-7FCF-CFAD0E417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26D26B-7793-D74F-28F9-CA4440E8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E847D2-4655-A077-2F5B-00343A35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BB0DDAE-F7FC-4360-3355-7538B352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92A01-CCA3-8650-A45E-983012A2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BDAD17-A338-532C-64BE-C0183871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A069F9-05F4-BE24-DA7E-7A3486A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7C69E1-7D77-82C2-1503-C3EA32A8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606D80-675A-747F-48AE-5CE0899F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5901F36-0E78-82D2-3A10-FEC48FA6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455B3-39EF-94EF-EB21-DB7D6345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E4E280-4687-6B9F-7514-66A04647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F8225F-9761-AF1D-F9FD-ADA5D363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DD0E29-573D-3A54-3685-73A0260FE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09ED20-511B-1E72-645F-4A5458E6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B0FE37-9B9D-2990-5CF3-E180FC15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BF364E-C0A9-076B-6973-AA1978B8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456C8-E1F3-D5C5-4892-CE83EDE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196E93-7F91-72B7-A401-29D96FD10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FC4A7C-55AE-CBDA-83BB-8A41DA94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C3D061-56EA-7CB8-D602-518D63BB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90D53F-B3F7-6507-3560-4720BE85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02AD7C-7450-C39A-4339-9E973979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DC71BFC-D048-E316-9F35-9B3F2D5E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6FF82A-43AE-3A35-5B2F-1463E82D6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D915D5-6A65-153A-545C-F6274F68E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A0862-7BB8-F4FA-5467-A3FFACCE0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498525-C62F-998C-6DCE-E54A86B95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6B5BF5-12BE-A6EC-4215-FC8FD953D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205" y="619125"/>
            <a:ext cx="5505450" cy="2286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子どもの発育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89D096-D723-837B-4EEB-F5E4BF83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endParaRPr kumimoji="1" lang="ja-JP" altLang="en-US" dirty="0"/>
          </a:p>
        </p:txBody>
      </p:sp>
      <p:pic>
        <p:nvPicPr>
          <p:cNvPr id="4" name="Picture 3" descr="サクラの花">
            <a:extLst>
              <a:ext uri="{FF2B5EF4-FFF2-40B4-BE49-F238E27FC236}">
                <a16:creationId xmlns:a16="http://schemas.microsoft.com/office/drawing/2014/main" id="{0705F3CD-5D60-89EA-812B-79C03E50B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" r="30005" b="-2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85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16380-388D-E1E0-2D58-E5A741E1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0668000" cy="1524000"/>
          </a:xfrm>
        </p:spPr>
        <p:txBody>
          <a:bodyPr/>
          <a:lstStyle/>
          <a:p>
            <a:r>
              <a:rPr kumimoji="1" lang="ja-JP" altLang="en-US" dirty="0"/>
              <a:t>デンバー</a:t>
            </a:r>
            <a:r>
              <a:rPr kumimoji="1" lang="en-US" altLang="ja-JP" dirty="0"/>
              <a:t>Ⅱ</a:t>
            </a:r>
            <a:r>
              <a:rPr kumimoji="1" lang="ja-JP" altLang="en-US" dirty="0"/>
              <a:t>　発達スクリーニングテスト</a:t>
            </a:r>
          </a:p>
        </p:txBody>
      </p:sp>
      <p:pic>
        <p:nvPicPr>
          <p:cNvPr id="2050" name="Picture 2" descr="デンバー発達スクリーニング検査">
            <a:extLst>
              <a:ext uri="{FF2B5EF4-FFF2-40B4-BE49-F238E27FC236}">
                <a16:creationId xmlns:a16="http://schemas.microsoft.com/office/drawing/2014/main" id="{BB0EA6FD-250C-8F4B-EE2D-EFA9D7BB2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99"/>
            <a:ext cx="12191999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6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787351-C87F-E51A-9C84-D38AFD1B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-400050"/>
            <a:ext cx="10668000" cy="1524000"/>
          </a:xfrm>
        </p:spPr>
        <p:txBody>
          <a:bodyPr/>
          <a:lstStyle/>
          <a:p>
            <a:r>
              <a:rPr kumimoji="1" lang="ja-JP" altLang="en-US" dirty="0"/>
              <a:t>エリクソンの発達段階</a:t>
            </a:r>
          </a:p>
        </p:txBody>
      </p:sp>
      <p:pic>
        <p:nvPicPr>
          <p:cNvPr id="3074" name="Picture 2" descr="ライフサイクルについて">
            <a:extLst>
              <a:ext uri="{FF2B5EF4-FFF2-40B4-BE49-F238E27FC236}">
                <a16:creationId xmlns:a16="http://schemas.microsoft.com/office/drawing/2014/main" id="{630AA047-39A7-90AB-C018-985883C6A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809625"/>
            <a:ext cx="1170622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0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C069FC-DF21-866F-2626-D23A1271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28" y="-277553"/>
            <a:ext cx="10668000" cy="1524000"/>
          </a:xfrm>
        </p:spPr>
        <p:txBody>
          <a:bodyPr/>
          <a:lstStyle/>
          <a:p>
            <a:pPr algn="ctr"/>
            <a:r>
              <a:rPr kumimoji="1" lang="ja-JP" altLang="en-US" dirty="0"/>
              <a:t>ピアジェの発達段階</a:t>
            </a:r>
          </a:p>
        </p:txBody>
      </p:sp>
      <p:pic>
        <p:nvPicPr>
          <p:cNvPr id="4098" name="Picture 2" descr="ピアジェ 発達 段階 説 - mecfannoy">
            <a:extLst>
              <a:ext uri="{FF2B5EF4-FFF2-40B4-BE49-F238E27FC236}">
                <a16:creationId xmlns:a16="http://schemas.microsoft.com/office/drawing/2014/main" id="{3EC21CE3-3BDA-5153-8248-44E9551B14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716"/>
            <a:ext cx="12192000" cy="59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幼児学童スポーツ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663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タイトル 2"/>
          <p:cNvSpPr>
            <a:spLocks noGrp="1"/>
          </p:cNvSpPr>
          <p:nvPr>
            <p:ph type="title"/>
          </p:nvPr>
        </p:nvSpPr>
        <p:spPr>
          <a:xfrm>
            <a:off x="325291" y="462556"/>
            <a:ext cx="11431280" cy="970450"/>
          </a:xfrm>
        </p:spPr>
        <p:txBody>
          <a:bodyPr/>
          <a:lstStyle/>
          <a:p>
            <a:pPr algn="ctr"/>
            <a:r>
              <a:rPr lang="ja-JP" altLang="en-US" sz="6000" dirty="0">
                <a:latin typeface="+mn-ea"/>
                <a:ea typeface="+mn-ea"/>
              </a:rPr>
              <a:t>成長を牽引するホルモン・因子</a:t>
            </a:r>
          </a:p>
        </p:txBody>
      </p:sp>
      <p:sp>
        <p:nvSpPr>
          <p:cNvPr id="12290" name="コンテンツ プレースホルダー 1">
            <a:extLst>
              <a:ext uri="{FF2B5EF4-FFF2-40B4-BE49-F238E27FC236}">
                <a16:creationId xmlns:a16="http://schemas.microsoft.com/office/drawing/2014/main" id="{F0B9435F-14A1-4C6E-AA52-75AEB7D5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09" y="1629016"/>
            <a:ext cx="11280162" cy="46565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 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歳（新生児期、乳児期）：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栄養と甲状腺ホルモン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クレチン症（先天性甲状腺機能低下症）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歳～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歳（幼児期、学童前期）：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成長ホルモン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成長ホルモン分泌不全性低身長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 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歳～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歳（思春期）：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性（女性、男性）ホルモン</a:t>
            </a:r>
            <a:endParaRPr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defRPr/>
            </a:pPr>
            <a:endParaRPr lang="en-US" altLang="ja-JP" dirty="0"/>
          </a:p>
          <a:p>
            <a:pPr>
              <a:defRPr/>
            </a:pPr>
            <a:endParaRPr lang="ja-JP" altLang="en-US" dirty="0"/>
          </a:p>
        </p:txBody>
      </p:sp>
      <p:pic>
        <p:nvPicPr>
          <p:cNvPr id="2" name="Picture 2" descr="C:\Users\宮川三平\Desktop\立川看護講義用\クレチン症.jpg">
            <a:extLst>
              <a:ext uri="{FF2B5EF4-FFF2-40B4-BE49-F238E27FC236}">
                <a16:creationId xmlns:a16="http://schemas.microsoft.com/office/drawing/2014/main" id="{0DAE8F9F-FEF5-08E2-B3B1-2982A2F9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1454472"/>
            <a:ext cx="2996773" cy="141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成長ホルモン分泌不全性低身長">
            <a:extLst>
              <a:ext uri="{FF2B5EF4-FFF2-40B4-BE49-F238E27FC236}">
                <a16:creationId xmlns:a16="http://schemas.microsoft.com/office/drawing/2014/main" id="{C965DBF3-2144-DB63-4865-3CFAEFB0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11" y="3133725"/>
            <a:ext cx="2921000" cy="19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2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図２　身長と体重の発育曲線作成基準図">
            <a:extLst>
              <a:ext uri="{FF2B5EF4-FFF2-40B4-BE49-F238E27FC236}">
                <a16:creationId xmlns:a16="http://schemas.microsoft.com/office/drawing/2014/main" id="{6E9D2206-612E-48C8-6718-3B45081D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8B1EA-CC0E-7954-543C-BCC966FA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-421340"/>
            <a:ext cx="10668000" cy="1524000"/>
          </a:xfrm>
        </p:spPr>
        <p:txBody>
          <a:bodyPr/>
          <a:lstStyle/>
          <a:p>
            <a:pPr algn="ctr"/>
            <a:r>
              <a:rPr lang="ja-JP" altLang="en-US" b="1" dirty="0"/>
              <a:t>パーセンタイルとパーセント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9E6A5B-98C3-AEED-FAE1-E052A37C9D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1006609"/>
            <a:ext cx="5962810" cy="56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CDA66C-7CD7-8E27-373F-AC3D269AD3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4" y="1006609"/>
            <a:ext cx="5286375" cy="56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9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DA7FCF-C5C4-C8C6-BC30-DADA3C1C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4962"/>
            <a:ext cx="10668000" cy="1524000"/>
          </a:xfrm>
        </p:spPr>
        <p:txBody>
          <a:bodyPr/>
          <a:lstStyle/>
          <a:p>
            <a:pPr algn="ctr"/>
            <a:r>
              <a:rPr lang="ja-JP" altLang="en-US" b="1" dirty="0"/>
              <a:t>子どもの肥満とやせ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D9F8F42-72A1-36DC-F1A5-257584B5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92266"/>
            <a:ext cx="10668000" cy="482853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3200" b="1" dirty="0"/>
              <a:t>カウプ指数（＝</a:t>
            </a:r>
            <a:r>
              <a:rPr lang="en-US" altLang="ja-JP" sz="3200" b="1" dirty="0"/>
              <a:t>BMI</a:t>
            </a:r>
            <a:r>
              <a:rPr lang="ja-JP" altLang="en-US" sz="3200" b="1" dirty="0"/>
              <a:t>）体重</a:t>
            </a:r>
            <a:r>
              <a:rPr lang="en-US" altLang="ja-JP" sz="3200" b="1" dirty="0"/>
              <a:t>g/</a:t>
            </a:r>
            <a:r>
              <a:rPr lang="ja-JP" altLang="en-US" sz="3200" b="1" dirty="0"/>
              <a:t>身長ｃｍ</a:t>
            </a:r>
            <a:r>
              <a:rPr lang="en-US" altLang="ja-JP" sz="3200" b="1" baseline="30000" dirty="0"/>
              <a:t>2</a:t>
            </a:r>
            <a:r>
              <a:rPr lang="en-US" altLang="ja-JP" sz="3200" b="1" dirty="0"/>
              <a:t>×10</a:t>
            </a:r>
            <a:endParaRPr lang="en-US" altLang="ja-JP" sz="3200" b="1" baseline="30000" dirty="0"/>
          </a:p>
          <a:p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以下の範囲に収まっていれば標準体型</a:t>
            </a:r>
            <a:endParaRPr lang="en-US" altLang="ja-JP" sz="3200" baseline="30000" dirty="0"/>
          </a:p>
          <a:p>
            <a:endParaRPr lang="en-US" altLang="ja-JP" sz="3200" baseline="30000" dirty="0"/>
          </a:p>
          <a:p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生後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3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か月～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歳未満 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16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18</a:t>
            </a:r>
          </a:p>
          <a:p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2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歳 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15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17</a:t>
            </a:r>
          </a:p>
          <a:p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3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5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歳 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14.5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16.5</a:t>
            </a:r>
          </a:p>
          <a:p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学童期 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18</a:t>
            </a:r>
            <a:r>
              <a:rPr lang="ja-JP" altLang="en-US" sz="3200" b="0" i="0" dirty="0">
                <a:solidFill>
                  <a:schemeClr val="tx1"/>
                </a:solidFill>
                <a:effectLst/>
                <a:latin typeface="Google Sans"/>
              </a:rPr>
              <a:t>～</a:t>
            </a:r>
            <a:r>
              <a:rPr lang="en-US" altLang="ja-JP" sz="3200" b="0" i="0" dirty="0">
                <a:solidFill>
                  <a:schemeClr val="tx1"/>
                </a:solidFill>
                <a:effectLst/>
                <a:latin typeface="Google Sans"/>
              </a:rPr>
              <a:t>22</a:t>
            </a:r>
          </a:p>
          <a:p>
            <a:endParaRPr lang="en-US" altLang="ja-JP" sz="3200" b="0" i="0" dirty="0">
              <a:solidFill>
                <a:schemeClr val="tx1"/>
              </a:solidFill>
              <a:effectLst/>
              <a:latin typeface="Google Sans"/>
            </a:endParaRPr>
          </a:p>
          <a:p>
            <a:r>
              <a:rPr lang="ja-JP" altLang="en-US" sz="3200" baseline="30000" dirty="0">
                <a:latin typeface="Google Sans"/>
              </a:rPr>
              <a:t>肥満度：身長別の標準体重よりの</a:t>
            </a:r>
            <a:endParaRPr lang="en-US" altLang="ja-JP" sz="3200" baseline="30000" dirty="0">
              <a:latin typeface="Google Sans"/>
            </a:endParaRPr>
          </a:p>
          <a:p>
            <a:pPr marL="0" indent="0">
              <a:buNone/>
            </a:pPr>
            <a:r>
              <a:rPr lang="ja-JP" altLang="en-US" sz="3200" baseline="30000" dirty="0">
                <a:solidFill>
                  <a:schemeClr val="tx1"/>
                </a:solidFill>
                <a:latin typeface="Google Sans"/>
              </a:rPr>
              <a:t>へだたり　＋</a:t>
            </a:r>
            <a:r>
              <a:rPr lang="en-US" altLang="ja-JP" sz="3200" baseline="30000" dirty="0">
                <a:solidFill>
                  <a:schemeClr val="tx1"/>
                </a:solidFill>
                <a:latin typeface="Google Sans"/>
              </a:rPr>
              <a:t>20</a:t>
            </a:r>
            <a:r>
              <a:rPr lang="ja-JP" altLang="en-US" sz="3200" baseline="30000" dirty="0">
                <a:solidFill>
                  <a:schemeClr val="tx1"/>
                </a:solidFill>
                <a:latin typeface="Google Sans"/>
              </a:rPr>
              <a:t>％以上：肥満</a:t>
            </a:r>
            <a:endParaRPr lang="en-US" altLang="ja-JP" sz="3200" baseline="30000" dirty="0">
              <a:solidFill>
                <a:schemeClr val="tx1"/>
              </a:solidFill>
              <a:latin typeface="Google Sans"/>
            </a:endParaRPr>
          </a:p>
          <a:p>
            <a:r>
              <a:rPr lang="ja-JP" altLang="en-US" sz="3200" baseline="30000" dirty="0">
                <a:solidFill>
                  <a:schemeClr val="tx1"/>
                </a:solidFill>
              </a:rPr>
              <a:t>－</a:t>
            </a:r>
            <a:r>
              <a:rPr lang="en-US" altLang="ja-JP" sz="3200" baseline="30000" dirty="0">
                <a:solidFill>
                  <a:schemeClr val="tx1"/>
                </a:solidFill>
              </a:rPr>
              <a:t>20</a:t>
            </a:r>
            <a:r>
              <a:rPr lang="ja-JP" altLang="en-US" sz="3200" baseline="30000" dirty="0">
                <a:solidFill>
                  <a:schemeClr val="tx1"/>
                </a:solidFill>
              </a:rPr>
              <a:t>％未満をやせ</a:t>
            </a:r>
          </a:p>
        </p:txBody>
      </p:sp>
      <p:pic>
        <p:nvPicPr>
          <p:cNvPr id="3076" name="Picture 4" descr="カウプ指数">
            <a:extLst>
              <a:ext uri="{FF2B5EF4-FFF2-40B4-BE49-F238E27FC236}">
                <a16:creationId xmlns:a16="http://schemas.microsoft.com/office/drawing/2014/main" id="{CA41D60A-AEA0-ADEA-E44D-A74C6B2C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31" y="2990850"/>
            <a:ext cx="6760669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2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D949A73-8447-9AA6-91FB-B7A78B4C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9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543C5-F63A-78BF-3B73-A5ABD1AC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0F5008-1DC6-F42B-A3D8-1C7940DB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69" y="188162"/>
            <a:ext cx="11887199" cy="4351338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キャッチアップ現象（遅れた発育が元に戻る）</a:t>
            </a:r>
            <a:endParaRPr lang="en-US" altLang="ja-JP" b="0" i="0" dirty="0">
              <a:solidFill>
                <a:srgbClr val="333333"/>
              </a:solidFill>
              <a:effectLst/>
              <a:latin typeface="FP-HiraMaruProN-W4"/>
            </a:endParaRPr>
          </a:p>
          <a:p>
            <a:r>
              <a:rPr kumimoji="1" lang="ja-JP" altLang="en-US" dirty="0">
                <a:solidFill>
                  <a:srgbClr val="333333"/>
                </a:solidFill>
                <a:latin typeface="FP-HiraMaruProN-W4"/>
              </a:rPr>
              <a:t>運動発達は、上から下、全身的動きから細かな動き</a:t>
            </a:r>
            <a:r>
              <a:rPr lang="ja-JP" altLang="en-US" dirty="0">
                <a:solidFill>
                  <a:srgbClr val="333333"/>
                </a:solidFill>
                <a:latin typeface="FP-HiraMaruProN-W4"/>
              </a:rPr>
              <a:t>へと</a:t>
            </a:r>
            <a:r>
              <a:rPr kumimoji="1" lang="ja-JP" altLang="en-US" dirty="0">
                <a:solidFill>
                  <a:srgbClr val="333333"/>
                </a:solidFill>
                <a:latin typeface="FP-HiraMaruProN-W4"/>
              </a:rPr>
              <a:t>発達します。</a:t>
            </a:r>
            <a:endParaRPr kumimoji="1" lang="en-US" altLang="ja-JP" dirty="0">
              <a:solidFill>
                <a:srgbClr val="333333"/>
              </a:solidFill>
              <a:latin typeface="FP-HiraMaruProN-W4"/>
            </a:endParaRPr>
          </a:p>
          <a:p>
            <a:r>
              <a:rPr lang="ja-JP" altLang="en-US" dirty="0">
                <a:solidFill>
                  <a:srgbClr val="333333"/>
                </a:solidFill>
                <a:latin typeface="FP-HiraMaruProN-W4"/>
              </a:rPr>
              <a:t>臨界期（</a:t>
            </a:r>
            <a:r>
              <a:rPr lang="ja-JP" altLang="en-US" b="0" i="0" dirty="0">
                <a:solidFill>
                  <a:srgbClr val="040C28"/>
                </a:solidFill>
                <a:effectLst/>
                <a:latin typeface="Google Sans"/>
              </a:rPr>
              <a:t>器官や機能の成長・発達にとって、非常に重要な時期）は、各器官により異なります。</a:t>
            </a:r>
            <a:endParaRPr lang="en-US" altLang="ja-JP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kumimoji="1" lang="ja-JP" altLang="en-US" dirty="0">
                <a:solidFill>
                  <a:srgbClr val="040C28"/>
                </a:solidFill>
                <a:latin typeface="Google Sans"/>
              </a:rPr>
              <a:t>新生児期は、遺伝の影響が環境に勝ります。</a:t>
            </a:r>
            <a:endParaRPr kumimoji="1" lang="en-US" altLang="ja-JP" dirty="0">
              <a:solidFill>
                <a:srgbClr val="040C28"/>
              </a:solidFill>
              <a:latin typeface="Google Sans"/>
            </a:endParaRPr>
          </a:p>
          <a:p>
            <a:r>
              <a:rPr lang="ja-JP" altLang="en-US" dirty="0">
                <a:solidFill>
                  <a:srgbClr val="040C28"/>
                </a:solidFill>
                <a:latin typeface="Google Sans"/>
              </a:rPr>
              <a:t>原始反射（把握反射、モロー反射、緊張性頸反射、児童歩行、バビンスキー反射など）は、</a:t>
            </a:r>
            <a:r>
              <a:rPr lang="en-US" altLang="ja-JP" dirty="0">
                <a:solidFill>
                  <a:srgbClr val="040C28"/>
                </a:solidFill>
                <a:latin typeface="Google Sans"/>
              </a:rPr>
              <a:t>6</a:t>
            </a:r>
            <a:r>
              <a:rPr lang="ja-JP" altLang="en-US" dirty="0">
                <a:solidFill>
                  <a:srgbClr val="040C28"/>
                </a:solidFill>
                <a:latin typeface="Google Sans"/>
              </a:rPr>
              <a:t>か月で消失します。</a:t>
            </a:r>
            <a:endParaRPr kumimoji="1" lang="en-US" altLang="ja-JP" dirty="0">
              <a:solidFill>
                <a:srgbClr val="040C28"/>
              </a:solidFill>
              <a:latin typeface="Google Sans"/>
            </a:endParaRPr>
          </a:p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乳歯は、生後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FP-HiraMaruProN-W4"/>
              </a:rPr>
              <a:t>6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カ月ごろから生えはじめ、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FP-HiraMaruProN-W4"/>
              </a:rPr>
              <a:t>2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～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FP-HiraMaruProN-W4"/>
              </a:rPr>
              <a:t>3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歳までに上下合わせて</a:t>
            </a:r>
            <a:r>
              <a:rPr lang="en-US" altLang="ja-JP" b="0" i="0" dirty="0">
                <a:solidFill>
                  <a:srgbClr val="333333"/>
                </a:solidFill>
                <a:effectLst/>
                <a:latin typeface="FP-HiraMaruProN-W4"/>
              </a:rPr>
              <a:t>20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本が生えそろいます。</a:t>
            </a:r>
            <a:endParaRPr lang="en-US" altLang="ja-JP" b="0" i="0" dirty="0">
              <a:solidFill>
                <a:srgbClr val="333333"/>
              </a:solidFill>
              <a:effectLst/>
              <a:latin typeface="FP-HiraMaruProN-W4"/>
            </a:endParaRPr>
          </a:p>
          <a:p>
            <a:r>
              <a:rPr lang="ja-JP" altLang="en-US" dirty="0">
                <a:solidFill>
                  <a:srgbClr val="333333"/>
                </a:solidFill>
                <a:latin typeface="FP-HiraMaruProN-W4"/>
              </a:rPr>
              <a:t>睡眠：新生児はレム睡眠が</a:t>
            </a:r>
            <a:r>
              <a:rPr lang="en-US" altLang="ja-JP" dirty="0">
                <a:solidFill>
                  <a:srgbClr val="333333"/>
                </a:solidFill>
                <a:latin typeface="FP-HiraMaruProN-W4"/>
              </a:rPr>
              <a:t>50</a:t>
            </a:r>
            <a:r>
              <a:rPr lang="ja-JP" altLang="en-US" dirty="0">
                <a:solidFill>
                  <a:srgbClr val="333333"/>
                </a:solidFill>
                <a:latin typeface="FP-HiraMaruProN-W4"/>
              </a:rPr>
              <a:t>％⇒減少　睡眠・覚醒リズムは５歳で成人と</a:t>
            </a:r>
            <a:endParaRPr lang="en-US" altLang="ja-JP" dirty="0">
              <a:solidFill>
                <a:srgbClr val="333333"/>
              </a:solidFill>
              <a:latin typeface="FP-HiraMaruProN-W4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333333"/>
                </a:solidFill>
                <a:latin typeface="FP-HiraMaruProN-W4"/>
              </a:rPr>
              <a:t>　　　　同じになる。</a:t>
            </a:r>
            <a:endParaRPr lang="en-US" altLang="ja-JP" dirty="0">
              <a:solidFill>
                <a:srgbClr val="333333"/>
              </a:solidFill>
              <a:latin typeface="FP-HiraMaruProN-W4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33333"/>
                </a:solidFill>
                <a:effectLst/>
                <a:latin typeface="FP-HiraMaruProN-W4"/>
              </a:rPr>
              <a:t>・排尿の自立は、５歳</a:t>
            </a:r>
            <a:endParaRPr lang="en-US" altLang="ja-JP" b="0" i="0" dirty="0">
              <a:solidFill>
                <a:srgbClr val="333333"/>
              </a:solidFill>
              <a:effectLst/>
              <a:latin typeface="FP-HiraMaruProN-W4"/>
            </a:endParaRPr>
          </a:p>
          <a:p>
            <a:endParaRPr kumimoji="1" lang="en-US" altLang="ja-JP" dirty="0">
              <a:solidFill>
                <a:srgbClr val="333333"/>
              </a:solidFill>
              <a:latin typeface="FP-HiraMaruProN-W4"/>
            </a:endParaRPr>
          </a:p>
          <a:p>
            <a:endParaRPr lang="ja-JP" altLang="en-US" dirty="0"/>
          </a:p>
        </p:txBody>
      </p:sp>
      <p:pic>
        <p:nvPicPr>
          <p:cNvPr id="3074" name="Picture 2" descr="重度・重複障害とその理解 ～感覚運動的アプローチ～ - ppt download さん">
            <a:extLst>
              <a:ext uri="{FF2B5EF4-FFF2-40B4-BE49-F238E27FC236}">
                <a16:creationId xmlns:a16="http://schemas.microsoft.com/office/drawing/2014/main" id="{BCB191A6-982D-BA9A-B3E1-52888C98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82" y="4224191"/>
            <a:ext cx="7322149" cy="21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子供が1日に必要な水分量に関する表">
            <a:extLst>
              <a:ext uri="{FF2B5EF4-FFF2-40B4-BE49-F238E27FC236}">
                <a16:creationId xmlns:a16="http://schemas.microsoft.com/office/drawing/2014/main" id="{B716C852-81C3-6B5C-CF38-01394724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9075"/>
            <a:ext cx="117919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8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316</Words>
  <Application>Microsoft Office PowerPoint</Application>
  <PresentationFormat>ワイド画面</PresentationFormat>
  <Paragraphs>38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FP-HiraMaruProN-W4</vt:lpstr>
      <vt:lpstr>Google Sans</vt:lpstr>
      <vt:lpstr>ＭＳ ゴシック</vt:lpstr>
      <vt:lpstr>游ゴシック</vt:lpstr>
      <vt:lpstr>游ゴシック Light</vt:lpstr>
      <vt:lpstr>Arial</vt:lpstr>
      <vt:lpstr>Office テーマ</vt:lpstr>
      <vt:lpstr>子どもの発育</vt:lpstr>
      <vt:lpstr>PowerPoint プレゼンテーション</vt:lpstr>
      <vt:lpstr>成長を牽引するホルモン・因子</vt:lpstr>
      <vt:lpstr>PowerPoint プレゼンテーション</vt:lpstr>
      <vt:lpstr>パーセンタイルとパーセント</vt:lpstr>
      <vt:lpstr>子どもの肥満とやせ </vt:lpstr>
      <vt:lpstr>PowerPoint プレゼンテーション</vt:lpstr>
      <vt:lpstr>PowerPoint プレゼンテーション</vt:lpstr>
      <vt:lpstr>PowerPoint プレゼンテーション</vt:lpstr>
      <vt:lpstr>デンバーⅡ　発達スクリーニングテスト</vt:lpstr>
      <vt:lpstr>エリクソンの発達段階</vt:lpstr>
      <vt:lpstr>ピアジェの発達段階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子どもの発育</dc:title>
  <dc:creator>三平 宮川</dc:creator>
  <cp:lastModifiedBy>三平 宮川</cp:lastModifiedBy>
  <cp:revision>12</cp:revision>
  <dcterms:created xsi:type="dcterms:W3CDTF">2023-12-05T07:54:55Z</dcterms:created>
  <dcterms:modified xsi:type="dcterms:W3CDTF">2023-12-07T04:32:40Z</dcterms:modified>
</cp:coreProperties>
</file>