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2"/>
  </p:sldMasterIdLst>
  <p:notesMasterIdLst>
    <p:notesMasterId r:id="rId7"/>
  </p:notesMasterIdLst>
  <p:sldIdLst>
    <p:sldId id="256" r:id="rId3"/>
    <p:sldId id="266" r:id="rId4"/>
    <p:sldId id="257" r:id="rId5"/>
    <p:sldId id="259" r:id="rId6"/>
  </p:sldIdLst>
  <p:sldSz cx="9906000" cy="6858000" type="A4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>
      <p:cViewPr varScale="1">
        <p:scale>
          <a:sx n="74" d="100"/>
          <a:sy n="74" d="100"/>
        </p:scale>
        <p:origin x="22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F067427-9006-4A1E-B46A-A722DEEB8EDD}" type="datetimeFigureOut">
              <a:rPr lang="zh-CN" altLang="en-US"/>
              <a:pPr/>
              <a:t>2020/11/13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5E9E7CE-7158-4DCE-85C0-88ADC7935F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25879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CC0195-25D7-4E64-A89C-2CCE8BB4AA5E}" type="slidenum">
              <a:rPr lang="zh-CN" altLang="en-US"/>
              <a:pPr eaLnBrk="1" hangingPunct="1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whm_pg1N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50" y="2819400"/>
            <a:ext cx="8420100" cy="205740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20800" y="381000"/>
            <a:ext cx="6934200" cy="914400"/>
          </a:xfrm>
        </p:spPr>
        <p:txBody>
          <a:bodyPr/>
          <a:lstStyle>
            <a:lvl1pPr marL="0" indent="0" algn="ctr">
              <a:buFontTx/>
              <a:buNone/>
              <a:defRPr sz="2400"/>
            </a:lvl1pPr>
          </a:lstStyle>
          <a:p>
            <a:r>
              <a:rPr lang="ja-JP" altLang="en-US"/>
              <a:t>マスター サブタイトルの書式設定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923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8CB0B9-B857-4066-A35E-5D6F2F276FB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25526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617E0-743F-412E-A658-B25D34F9E7F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02673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219200"/>
            <a:ext cx="43751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219200"/>
            <a:ext cx="43751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D7C951-BD0F-4EED-906A-1A8C3F41867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6539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DA7928-1914-4179-A947-4B1F8504B50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53826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BC243E-E443-4CE6-BEEB-15D1F034ABF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79000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DF8DB-390F-4983-A9E2-5B402B2C764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1171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FD0A0C-3825-4470-9E5C-1C1F5F6D17A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3857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/>
              <a:t>アイコンをクリックして図を追加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E37300-1E66-4840-BC2D-D4F5F9DFFF1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8272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BB0E3E-C5F7-40CE-9BD1-1F1F46E4DEB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3663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76200"/>
            <a:ext cx="2228850" cy="586740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76200"/>
            <a:ext cx="6521450" cy="586740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3D6327-E54C-4F69-BB8E-A1EB4921FBB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514362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タイトル、テキスト、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6200"/>
            <a:ext cx="7346950" cy="106680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95300" y="1219200"/>
            <a:ext cx="8915400" cy="22860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3657600"/>
            <a:ext cx="8915400" cy="22860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7D98EB-2ECF-4723-A597-F66F4DBD42E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48726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タイトル、テキスト、クリップ アー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6200"/>
            <a:ext cx="7346950" cy="106680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95300" y="1219200"/>
            <a:ext cx="4375150" cy="47244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035550" y="1219200"/>
            <a:ext cx="4375150" cy="4724400"/>
          </a:xfrm>
        </p:spPr>
        <p:txBody>
          <a:bodyPr/>
          <a:lstStyle/>
          <a:p>
            <a:pPr lvl="0"/>
            <a:r>
              <a:rPr lang="ja-JP" altLang="en-US" noProof="0"/>
              <a:t>オンライン画像を追加</a:t>
            </a:r>
            <a:endParaRPr lang="en-US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C7D710-1CBD-4F6F-ADCF-63E61BFF9D3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73687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whm_pg2NEW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76200"/>
            <a:ext cx="73469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タイトルの書式設定</a:t>
            </a:r>
            <a:endParaRPr lang="en-US" altLang="zh-CN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219200"/>
            <a:ext cx="8915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altLang="zh-CN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400">
                <a:latin typeface="Times New Roman" pitchFamily="18" charset="0"/>
                <a:ea typeface="宋体" charset="-122"/>
              </a:defRPr>
            </a:lvl1pPr>
          </a:lstStyle>
          <a:p>
            <a:endParaRPr lang="en-US" altLang="zh-CN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1" sz="1400">
                <a:latin typeface="Times New Roman" pitchFamily="18" charset="0"/>
                <a:ea typeface="宋体" charset="-122"/>
              </a:defRPr>
            </a:lvl1pPr>
          </a:lstStyle>
          <a:p>
            <a:endParaRPr lang="en-US" altLang="zh-CN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400">
                <a:latin typeface="Times New Roman" pitchFamily="18" charset="0"/>
                <a:ea typeface="宋体" charset="-122"/>
              </a:defRPr>
            </a:lvl1pPr>
          </a:lstStyle>
          <a:p>
            <a:fld id="{DB1BF91B-1813-4832-9060-0E327D4858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Gill Sans MT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Gill Sans MT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Gill Sans MT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Gill Sans MT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Gill Sans M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Gill Sans M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Gill Sans M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Gill Sans MT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600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400">
          <a:solidFill>
            <a:srgbClr val="000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000">
          <a:solidFill>
            <a:srgbClr val="0000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000">
          <a:solidFill>
            <a:srgbClr val="000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000"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000"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000"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4.m4a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4a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6.m4a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m4a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8.m4a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575A9B5-6381-4735-925A-A24464CA4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543" y="-152400"/>
            <a:ext cx="8856984" cy="1066800"/>
          </a:xfrm>
        </p:spPr>
        <p:txBody>
          <a:bodyPr/>
          <a:lstStyle/>
          <a:p>
            <a:pPr algn="r"/>
            <a:r>
              <a:rPr kumimoji="1" lang="ja-JP" altLang="en-US" sz="480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月経</a:t>
            </a:r>
            <a:r>
              <a:rPr kumimoji="1" lang="ja-JP" altLang="en-US" sz="4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時</a:t>
            </a:r>
            <a:r>
              <a:rPr kumimoji="1" lang="ja-JP" altLang="en-US" sz="480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の運動は勧められる</a:t>
            </a:r>
            <a:endParaRPr kumimoji="1" lang="ja-JP" altLang="en-US" sz="4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53D19A08-AB1D-4193-AE47-B2E7C8BA1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子宮は、主として筋肉でできているため、血流が多い臓器です。月経は、子宮筋が収縮して経血を体外に排出することです。</a:t>
            </a:r>
            <a:endParaRPr kumimoji="1" lang="en-US" altLang="ja-JP" sz="36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marL="0" indent="0">
              <a:buNone/>
            </a:pPr>
            <a:endParaRPr kumimoji="1" lang="en-US" altLang="ja-JP" sz="36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運動は、血流を増やします。運動することで、子宮筋への血流が増えて、子宮筋が効率よく経血を輩出するために、子宮筋の収縮による月経痛が軽くなる可能性があります。</a:t>
            </a:r>
            <a:endParaRPr kumimoji="1" lang="ja-JP" altLang="en-US" sz="36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pic>
        <p:nvPicPr>
          <p:cNvPr id="4" name="録音されたサウンド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80992" y="2924944"/>
            <a:ext cx="304800" cy="304800"/>
          </a:xfrm>
          <a:prstGeom prst="rect">
            <a:avLst/>
          </a:prstGeom>
        </p:spPr>
      </p:pic>
      <p:pic>
        <p:nvPicPr>
          <p:cNvPr id="5" name="オーディオ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85300" y="63373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253"/>
    </mc:Choice>
    <mc:Fallback>
      <p:transition spd="slow" advTm="61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96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205" objId="4"/>
        <p14:triggerEvt type="onClick" time="2205" objId="4"/>
        <p14:stopEvt time="61253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28713" y="-2305"/>
            <a:ext cx="7346950" cy="1066800"/>
          </a:xfrm>
        </p:spPr>
        <p:txBody>
          <a:bodyPr/>
          <a:lstStyle/>
          <a:p>
            <a:pPr algn="ctr" eaLnBrk="1" hangingPunct="1"/>
            <a:r>
              <a:rPr lang="ja-JP" altLang="en-US" sz="54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Arial" charset="0"/>
                <a:sym typeface="Arial" charset="0"/>
              </a:rPr>
              <a:t>生理中に勧めらる運動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60338" y="1268760"/>
            <a:ext cx="8915400" cy="5034136"/>
          </a:xfrm>
        </p:spPr>
        <p:txBody>
          <a:bodyPr/>
          <a:lstStyle/>
          <a:p>
            <a:pPr eaLnBrk="1" hangingPunct="1">
              <a:buClr>
                <a:srgbClr val="000000"/>
              </a:buClr>
            </a:pPr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Arial" charset="0"/>
                <a:sym typeface="Arial" charset="0"/>
              </a:rPr>
              <a:t>ストレッチ（穏やかなヨガを含む）</a:t>
            </a:r>
            <a:endParaRPr lang="en-US" altLang="ja-JP" sz="3600" dirty="0">
              <a:latin typeface="ＭＳ ゴシック" panose="020B0609070205080204" pitchFamily="49" charset="-128"/>
              <a:ea typeface="ＭＳ ゴシック" panose="020B0609070205080204" pitchFamily="49" charset="-128"/>
              <a:cs typeface="Arial" charset="0"/>
              <a:sym typeface="Arial" charset="0"/>
            </a:endParaRPr>
          </a:p>
          <a:p>
            <a:pPr eaLnBrk="1" hangingPunct="1">
              <a:buClr>
                <a:srgbClr val="000000"/>
              </a:buClr>
            </a:pPr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Arial" charset="0"/>
                <a:sym typeface="Arial" charset="0"/>
              </a:rPr>
              <a:t>軽いランニング、ウオーキング</a:t>
            </a:r>
          </a:p>
        </p:txBody>
      </p:sp>
      <p:pic>
        <p:nvPicPr>
          <p:cNvPr id="1026" name="Picture 2" descr="「ヨガ イラスト」の画像検索結果">
            <a:extLst>
              <a:ext uri="{FF2B5EF4-FFF2-40B4-BE49-F238E27FC236}">
                <a16:creationId xmlns:a16="http://schemas.microsoft.com/office/drawing/2014/main" id="{12ACF946-B743-4E46-8A36-88C8414BE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04" y="2708920"/>
            <a:ext cx="4306888" cy="405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図 2">
            <a:extLst>
              <a:ext uri="{FF2B5EF4-FFF2-40B4-BE49-F238E27FC236}">
                <a16:creationId xmlns:a16="http://schemas.microsoft.com/office/drawing/2014/main" id="{4768BC26-B642-4E15-8CB7-29656E8846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346" y="2708920"/>
            <a:ext cx="4242166" cy="4072880"/>
          </a:xfrm>
          <a:prstGeom prst="rect">
            <a:avLst/>
          </a:prstGeom>
        </p:spPr>
      </p:pic>
      <p:pic>
        <p:nvPicPr>
          <p:cNvPr id="2" name="録音されたサウンド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241032" y="4585783"/>
            <a:ext cx="304800" cy="304800"/>
          </a:xfrm>
          <a:prstGeom prst="rect">
            <a:avLst/>
          </a:prstGeom>
        </p:spPr>
      </p:pic>
      <p:pic>
        <p:nvPicPr>
          <p:cNvPr id="4" name="オーディオ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85300" y="63373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31"/>
    </mc:Choice>
    <mc:Fallback>
      <p:transition spd="slow" advTm="18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3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609" objId="2"/>
        <p14:triggerEvt type="onClick" time="1609" objId="2"/>
        <p14:stopEvt time="18931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28464" y="76200"/>
            <a:ext cx="9777536" cy="1066800"/>
          </a:xfrm>
        </p:spPr>
        <p:txBody>
          <a:bodyPr/>
          <a:lstStyle/>
          <a:p>
            <a:r>
              <a:rPr lang="ja-JP" altLang="en-US" sz="4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生理中に運動やスポーツをする場合の対策</a:t>
            </a:r>
            <a:endParaRPr lang="ja-JP" altLang="en-US" sz="4000" dirty="0">
              <a:latin typeface="ＭＳ ゴシック" panose="020B0609070205080204" pitchFamily="49" charset="-128"/>
              <a:ea typeface="ＭＳ ゴシック" panose="020B0609070205080204" pitchFamily="49" charset="-128"/>
              <a:cs typeface="Arial" charset="0"/>
              <a:sym typeface="Arial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5300" y="1219200"/>
            <a:ext cx="9066213" cy="5162128"/>
          </a:xfrm>
        </p:spPr>
        <p:txBody>
          <a:bodyPr/>
          <a:lstStyle/>
          <a:p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ナプキンのズレを防ぐため、羽根つきで大きめのものを使う。</a:t>
            </a:r>
          </a:p>
          <a:p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ごわごわしないスリムタイプを使う。</a:t>
            </a:r>
          </a:p>
          <a:p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万が一の漏れに備えて黒や紺などの暗い色のボトムを着用する。</a:t>
            </a:r>
          </a:p>
          <a:p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汗をかいて蒸れやすくなるため、ナプキンはこまめに交換する。</a:t>
            </a:r>
          </a:p>
          <a:p>
            <a:r>
              <a:rPr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長時間連続した運動は避ける。</a:t>
            </a:r>
          </a:p>
          <a:p>
            <a:pPr eaLnBrk="1" hangingPunct="1">
              <a:buClr>
                <a:srgbClr val="000000"/>
              </a:buClr>
            </a:pPr>
            <a:endParaRPr lang="ja-JP" altLang="en-US" dirty="0">
              <a:ea typeface="ＭＳ Ｐゴシック" pitchFamily="50" charset="-128"/>
              <a:cs typeface="Arial" charset="0"/>
              <a:sym typeface="Arial" charset="0"/>
            </a:endParaRPr>
          </a:p>
        </p:txBody>
      </p:sp>
      <p:pic>
        <p:nvPicPr>
          <p:cNvPr id="2" name="録音されたサウンド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6713" y="4797152"/>
            <a:ext cx="304800" cy="304800"/>
          </a:xfrm>
          <a:prstGeom prst="rect">
            <a:avLst/>
          </a:prstGeom>
        </p:spPr>
      </p:pic>
      <p:pic>
        <p:nvPicPr>
          <p:cNvPr id="3" name="オーディオ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85300" y="63373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597"/>
    </mc:Choice>
    <mc:Fallback>
      <p:transition spd="slow" advTm="335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09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309" objId="2"/>
        <p14:triggerEvt type="onClick" time="4309" objId="2"/>
        <p14:stopEvt time="25295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848544" y="-99392"/>
            <a:ext cx="9906000" cy="1066800"/>
          </a:xfrm>
        </p:spPr>
        <p:txBody>
          <a:bodyPr/>
          <a:lstStyle/>
          <a:p>
            <a:r>
              <a:rPr lang="ja-JP" altLang="en-US" sz="4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女性アスリートの三主徴とは？</a:t>
            </a:r>
            <a:endParaRPr lang="ja-JP" altLang="en-US" sz="4800" dirty="0">
              <a:latin typeface="ＭＳ ゴシック" panose="020B0609070205080204" pitchFamily="49" charset="-128"/>
              <a:ea typeface="ＭＳ ゴシック" panose="020B0609070205080204" pitchFamily="49" charset="-128"/>
              <a:cs typeface="Arial" charset="0"/>
              <a:sym typeface="Arial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464" y="1219200"/>
            <a:ext cx="9649072" cy="5562600"/>
          </a:xfrm>
        </p:spPr>
        <p:txBody>
          <a:bodyPr/>
          <a:lstStyle/>
          <a:p>
            <a:pPr>
              <a:buClr>
                <a:srgbClr val="000000"/>
              </a:buClr>
            </a:pPr>
            <a:r>
              <a:rPr lang="ja-JP" altLang="en-US" sz="32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利用可能エネルギー不足、無月経、骨粗しょう症</a:t>
            </a:r>
            <a:endParaRPr lang="en-US" altLang="ja-JP" sz="32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>
              <a:buClr>
                <a:srgbClr val="000000"/>
              </a:buClr>
            </a:pPr>
            <a:r>
              <a:rPr lang="ja-JP" altLang="en-US" sz="32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消費量に比べて摂取するエネルギー量が不足することで、体脂肪が少なくなります。体脂肪が少なくなりますと視床下部からの卵胞刺激ホルモン（</a:t>
            </a:r>
            <a:r>
              <a:rPr lang="en-US" altLang="ja-JP" sz="32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FSH)</a:t>
            </a:r>
            <a:r>
              <a:rPr lang="ja-JP" altLang="en-US" sz="32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や黄体ホルモン（</a:t>
            </a:r>
            <a:r>
              <a:rPr lang="en-US" altLang="ja-JP" sz="32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LH)</a:t>
            </a:r>
            <a:r>
              <a:rPr lang="ja-JP" altLang="en-US" sz="32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の分泌が低下して、無月経になります。卵胞ホルモンである女性ホルモンが少なくなり、骨が弱くなるので骨粗しょう症に</a:t>
            </a:r>
            <a:r>
              <a:rPr lang="ja-JP" altLang="en-US" sz="3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なります。</a:t>
            </a:r>
            <a:endParaRPr lang="ja-JP" altLang="en-US" sz="3200" dirty="0">
              <a:latin typeface="ＭＳ ゴシック" panose="020B0609070205080204" pitchFamily="49" charset="-128"/>
              <a:ea typeface="ＭＳ ゴシック" panose="020B0609070205080204" pitchFamily="49" charset="-128"/>
              <a:cs typeface="Arial" charset="0"/>
              <a:sym typeface="Arial" charset="0"/>
            </a:endParaRPr>
          </a:p>
        </p:txBody>
      </p:sp>
      <p:pic>
        <p:nvPicPr>
          <p:cNvPr id="2" name="録音されたサウンド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89104" y="5085184"/>
            <a:ext cx="304800" cy="304800"/>
          </a:xfrm>
          <a:prstGeom prst="rect">
            <a:avLst/>
          </a:prstGeom>
        </p:spPr>
      </p:pic>
      <p:pic>
        <p:nvPicPr>
          <p:cNvPr id="3" name="オーディオ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85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62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069"/>
    </mc:Choice>
    <mc:Fallback>
      <p:transition spd="slow" advTm="72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72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341" objId="2"/>
        <p14:stopEvt time="71607" objId="2"/>
      </p14:showEvtLst>
    </p:ext>
  </p:extLst>
</p:sld>
</file>

<file path=ppt/theme/theme1.xml><?xml version="1.0" encoding="utf-8"?>
<a:theme xmlns:a="http://schemas.openxmlformats.org/drawingml/2006/main" name="WomensHistoryMonth_TP10107764">
  <a:themeElements>
    <a:clrScheme name="Presentation on product or service 6">
      <a:dk1>
        <a:srgbClr val="000000"/>
      </a:dk1>
      <a:lt1>
        <a:srgbClr val="FFFFFF"/>
      </a:lt1>
      <a:dk2>
        <a:srgbClr val="000000"/>
      </a:dk2>
      <a:lt2>
        <a:srgbClr val="996633"/>
      </a:lt2>
      <a:accent1>
        <a:srgbClr val="CC9900"/>
      </a:accent1>
      <a:accent2>
        <a:srgbClr val="FFE28F"/>
      </a:accent2>
      <a:accent3>
        <a:srgbClr val="FFFFFF"/>
      </a:accent3>
      <a:accent4>
        <a:srgbClr val="000000"/>
      </a:accent4>
      <a:accent5>
        <a:srgbClr val="E2CAAA"/>
      </a:accent5>
      <a:accent6>
        <a:srgbClr val="E7CD81"/>
      </a:accent6>
      <a:hlink>
        <a:srgbClr val="996633"/>
      </a:hlink>
      <a:folHlink>
        <a:srgbClr val="FF9900"/>
      </a:folHlink>
    </a:clrScheme>
    <a:fontScheme name="Presentation on product or serv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on product or service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 on product or service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on product or serv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on product or service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 on product or service 5">
        <a:dk1>
          <a:srgbClr val="000000"/>
        </a:dk1>
        <a:lt1>
          <a:srgbClr val="FFFFFF"/>
        </a:lt1>
        <a:dk2>
          <a:srgbClr val="000000"/>
        </a:dk2>
        <a:lt2>
          <a:srgbClr val="996633"/>
        </a:lt2>
        <a:accent1>
          <a:srgbClr val="CC9900"/>
        </a:accent1>
        <a:accent2>
          <a:srgbClr val="FFECB7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E7D6A6"/>
        </a:accent6>
        <a:hlink>
          <a:srgbClr val="996633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on product or service 6">
        <a:dk1>
          <a:srgbClr val="000000"/>
        </a:dk1>
        <a:lt1>
          <a:srgbClr val="FFFFFF"/>
        </a:lt1>
        <a:dk2>
          <a:srgbClr val="000000"/>
        </a:dk2>
        <a:lt2>
          <a:srgbClr val="996633"/>
        </a:lt2>
        <a:accent1>
          <a:srgbClr val="CC9900"/>
        </a:accent1>
        <a:accent2>
          <a:srgbClr val="FFE28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E7CD81"/>
        </a:accent6>
        <a:hlink>
          <a:srgbClr val="996633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5EBB64D-84ED-4B7B-86DE-207ED4B1A67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女性史月間のプレゼンテーション</Template>
  <TotalTime>5021</TotalTime>
  <Words>266</Words>
  <Application>Microsoft Office PowerPoint</Application>
  <PresentationFormat>A4 210 x 297 mm</PresentationFormat>
  <Paragraphs>17</Paragraphs>
  <Slides>4</Slides>
  <Notes>1</Notes>
  <HiddenSlides>0</HiddenSlides>
  <MMClips>8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12" baseType="lpstr">
      <vt:lpstr>ＭＳ Ｐゴシック</vt:lpstr>
      <vt:lpstr>ＭＳ ゴシック</vt:lpstr>
      <vt:lpstr>宋体</vt:lpstr>
      <vt:lpstr>Arial</vt:lpstr>
      <vt:lpstr>Calibri</vt:lpstr>
      <vt:lpstr>Gill Sans MT</vt:lpstr>
      <vt:lpstr>Times New Roman</vt:lpstr>
      <vt:lpstr>WomensHistoryMonth_TP10107764</vt:lpstr>
      <vt:lpstr>月経時の運動は勧められる</vt:lpstr>
      <vt:lpstr>生理中に勧めらる運動</vt:lpstr>
      <vt:lpstr>生理中に運動やスポーツをする場合の対策</vt:lpstr>
      <vt:lpstr>女性アスリートの三主徴とは？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女性の月経時の運動</dc:title>
  <dc:subject/>
  <dc:creator>三平 宮川</dc:creator>
  <cp:keywords/>
  <dc:description/>
  <cp:lastModifiedBy>宮川　三平</cp:lastModifiedBy>
  <cp:revision>11</cp:revision>
  <dcterms:created xsi:type="dcterms:W3CDTF">2019-11-14T07:13:56Z</dcterms:created>
  <dcterms:modified xsi:type="dcterms:W3CDTF">2020-11-13T06:24:29Z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TC101077641041</vt:lpwstr>
  </property>
</Properties>
</file>