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6D55CF-58B1-4435-9F42-EFB0D4AC7FF4}" v="6" dt="2022-11-17T01:41:33.7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3" autoAdjust="0"/>
    <p:restoredTop sz="94660"/>
  </p:normalViewPr>
  <p:slideViewPr>
    <p:cSldViewPr snapToGrid="0">
      <p:cViewPr varScale="1">
        <p:scale>
          <a:sx n="61" d="100"/>
          <a:sy n="61" d="100"/>
        </p:scale>
        <p:origin x="3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宮川 三平" userId="0739620ef6efaabb" providerId="LiveId" clId="{E76D55CF-58B1-4435-9F42-EFB0D4AC7FF4}"/>
    <pc:docChg chg="modSld">
      <pc:chgData name="宮川 三平" userId="0739620ef6efaabb" providerId="LiveId" clId="{E76D55CF-58B1-4435-9F42-EFB0D4AC7FF4}" dt="2022-11-17T01:41:37" v="8" actId="1076"/>
      <pc:docMkLst>
        <pc:docMk/>
      </pc:docMkLst>
      <pc:sldChg chg="modSp mod">
        <pc:chgData name="宮川 三平" userId="0739620ef6efaabb" providerId="LiveId" clId="{E76D55CF-58B1-4435-9F42-EFB0D4AC7FF4}" dt="2022-11-17T01:34:44.048" v="4" actId="1076"/>
        <pc:sldMkLst>
          <pc:docMk/>
          <pc:sldMk cId="4116249231" sldId="257"/>
        </pc:sldMkLst>
        <pc:graphicFrameChg chg="modGraphic">
          <ac:chgData name="宮川 三平" userId="0739620ef6efaabb" providerId="LiveId" clId="{E76D55CF-58B1-4435-9F42-EFB0D4AC7FF4}" dt="2022-11-17T01:33:32.898" v="3" actId="14734"/>
          <ac:graphicFrameMkLst>
            <pc:docMk/>
            <pc:sldMk cId="4116249231" sldId="257"/>
            <ac:graphicFrameMk id="4" creationId="{022A61BA-84E1-C91F-210F-CBE51D091288}"/>
          </ac:graphicFrameMkLst>
        </pc:graphicFrameChg>
        <pc:picChg chg="mod">
          <ac:chgData name="宮川 三平" userId="0739620ef6efaabb" providerId="LiveId" clId="{E76D55CF-58B1-4435-9F42-EFB0D4AC7FF4}" dt="2022-11-17T01:34:44.048" v="4" actId="1076"/>
          <ac:picMkLst>
            <pc:docMk/>
            <pc:sldMk cId="4116249231" sldId="257"/>
            <ac:picMk id="6" creationId="{1C8D1118-E898-207E-4333-29E769DB625B}"/>
          </ac:picMkLst>
        </pc:picChg>
      </pc:sldChg>
      <pc:sldChg chg="modSp mod">
        <pc:chgData name="宮川 三平" userId="0739620ef6efaabb" providerId="LiveId" clId="{E76D55CF-58B1-4435-9F42-EFB0D4AC7FF4}" dt="2022-11-17T01:36:38.892" v="5" actId="1076"/>
        <pc:sldMkLst>
          <pc:docMk/>
          <pc:sldMk cId="2818412029" sldId="258"/>
        </pc:sldMkLst>
        <pc:picChg chg="mod">
          <ac:chgData name="宮川 三平" userId="0739620ef6efaabb" providerId="LiveId" clId="{E76D55CF-58B1-4435-9F42-EFB0D4AC7FF4}" dt="2022-11-17T01:36:38.892" v="5" actId="1076"/>
          <ac:picMkLst>
            <pc:docMk/>
            <pc:sldMk cId="2818412029" sldId="258"/>
            <ac:picMk id="4" creationId="{1741F33B-C7CE-2F21-0C63-97F10DABB56C}"/>
          </ac:picMkLst>
        </pc:picChg>
      </pc:sldChg>
      <pc:sldChg chg="modSp mod">
        <pc:chgData name="宮川 三平" userId="0739620ef6efaabb" providerId="LiveId" clId="{E76D55CF-58B1-4435-9F42-EFB0D4AC7FF4}" dt="2022-11-17T01:38:41.626" v="6" actId="1076"/>
        <pc:sldMkLst>
          <pc:docMk/>
          <pc:sldMk cId="858713344" sldId="259"/>
        </pc:sldMkLst>
        <pc:picChg chg="mod">
          <ac:chgData name="宮川 三平" userId="0739620ef6efaabb" providerId="LiveId" clId="{E76D55CF-58B1-4435-9F42-EFB0D4AC7FF4}" dt="2022-11-17T01:38:41.626" v="6" actId="1076"/>
          <ac:picMkLst>
            <pc:docMk/>
            <pc:sldMk cId="858713344" sldId="259"/>
            <ac:picMk id="4" creationId="{5E03195F-89A6-105D-58E7-433641C47D8E}"/>
          </ac:picMkLst>
        </pc:picChg>
      </pc:sldChg>
      <pc:sldChg chg="modSp mod">
        <pc:chgData name="宮川 三平" userId="0739620ef6efaabb" providerId="LiveId" clId="{E76D55CF-58B1-4435-9F42-EFB0D4AC7FF4}" dt="2022-11-17T01:40:22.925" v="7" actId="1076"/>
        <pc:sldMkLst>
          <pc:docMk/>
          <pc:sldMk cId="75489469" sldId="260"/>
        </pc:sldMkLst>
        <pc:picChg chg="mod">
          <ac:chgData name="宮川 三平" userId="0739620ef6efaabb" providerId="LiveId" clId="{E76D55CF-58B1-4435-9F42-EFB0D4AC7FF4}" dt="2022-11-17T01:40:22.925" v="7" actId="1076"/>
          <ac:picMkLst>
            <pc:docMk/>
            <pc:sldMk cId="75489469" sldId="260"/>
            <ac:picMk id="4" creationId="{082DAEDB-E34A-FD0C-D877-00F54FAFC5ED}"/>
          </ac:picMkLst>
        </pc:picChg>
      </pc:sldChg>
      <pc:sldChg chg="modSp mod">
        <pc:chgData name="宮川 三平" userId="0739620ef6efaabb" providerId="LiveId" clId="{E76D55CF-58B1-4435-9F42-EFB0D4AC7FF4}" dt="2022-11-17T01:41:37" v="8" actId="1076"/>
        <pc:sldMkLst>
          <pc:docMk/>
          <pc:sldMk cId="2453949518" sldId="261"/>
        </pc:sldMkLst>
        <pc:picChg chg="mod">
          <ac:chgData name="宮川 三平" userId="0739620ef6efaabb" providerId="LiveId" clId="{E76D55CF-58B1-4435-9F42-EFB0D4AC7FF4}" dt="2022-11-17T01:41:37" v="8" actId="1076"/>
          <ac:picMkLst>
            <pc:docMk/>
            <pc:sldMk cId="2453949518" sldId="261"/>
            <ac:picMk id="9" creationId="{C528310A-31B9-8BA7-7D90-A2FA7D483E2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6394FC-71BA-AE3A-4F0D-FE7717D5AC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4F9C376-9104-A391-7DB0-4903CF465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30E7031-593E-4533-AEF1-EE6CC219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B8C14-54AB-4D44-9958-C880C21F8D21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C4E32EB-316D-8AFE-BFC6-D9B8BD090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85B16BE-DF76-10AF-CBA4-04623800C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0C6D-ACF1-4A2E-8F68-39BFA8E0E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2025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2E165C-859E-8417-1116-DFD296CD8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D857CE5-6BE1-930E-6344-C11648A8BD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BC83902-F425-FF73-ED0B-2B5AECACC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B8C14-54AB-4D44-9958-C880C21F8D21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36C580F-4C32-2042-B1AD-7911C0297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FB8114-0B8E-E764-C39E-CF6364947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0C6D-ACF1-4A2E-8F68-39BFA8E0E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9308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72628FAA-4812-3F0F-EF2F-FC69C0360E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999EF5F-B676-B7BA-A8C4-CD420715FC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13235DF-9AD6-DDAE-92C9-45D4A99BE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B8C14-54AB-4D44-9958-C880C21F8D21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D96C6D0-4C07-E3DC-BBE3-7E7A4F76A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BBD334E-EDAB-B102-01AD-195D07EB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0C6D-ACF1-4A2E-8F68-39BFA8E0E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975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8465707-2419-784F-21C8-6FA94A9FB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464D5A5-07FC-1FD5-434A-01F58A328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185CD04-4FCD-3703-5813-CE39A442C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B8C14-54AB-4D44-9958-C880C21F8D21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BF71872-AD64-C6F3-CA40-FC0F8DAB5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D8750B1-0FE2-5EA1-4AD4-143B145A9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0C6D-ACF1-4A2E-8F68-39BFA8E0E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6547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873946-25AA-0835-1D9E-D67202F33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3A4F4E5-4150-5D62-99D2-0C908EE71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5D9934A-29D6-3453-7040-3AE7588FF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B8C14-54AB-4D44-9958-C880C21F8D21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D1E3D06-861D-97C9-6A77-FB1DC9FB1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55091EC-9AB8-54EF-E49A-3404AE467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0C6D-ACF1-4A2E-8F68-39BFA8E0E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5820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6BFE78-5631-33BD-C3AE-BB8CBD4FA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6A94563-14EE-8D54-6975-604C4125C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14E0A8E-0B21-3F60-D37D-0938EB022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0D6189E-9617-B73D-E416-7754C0E6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B8C14-54AB-4D44-9958-C880C21F8D21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E259132-3344-CB0E-DCD0-E9A7055D9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3CB6E97-D54A-41C9-C89D-4112FB90A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0C6D-ACF1-4A2E-8F68-39BFA8E0E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4832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AC9671-6F05-F5DF-7F39-2E880D00A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2ED3343-6440-A639-30EA-5648DD8A6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E01A447-B2CF-2EA4-774D-F1A25CB0D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4437BE1E-AF84-A632-4C4A-F662B4D5C1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EBB2EA9-07E0-6DB5-D6E5-2610B93BA9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29F6F826-A480-F3E8-ED1F-F3E8EB4A0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B8C14-54AB-4D44-9958-C880C21F8D21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BC99E396-B6BD-8CF0-F4F8-1AF0C7BB5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73F2C02A-45E7-48AA-48FB-18F908099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0C6D-ACF1-4A2E-8F68-39BFA8E0E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4251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2E9640-0837-F85B-6C1E-BF21513FE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F08229A-A52C-5140-2593-69E996578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B8C14-54AB-4D44-9958-C880C21F8D21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C3A34A3-CF94-6655-E455-AD878CD2C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4F96AE7-4D51-496C-1EB0-7F65D8BE4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0C6D-ACF1-4A2E-8F68-39BFA8E0E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4274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C6D2F6B-83D5-7509-482A-8221AE164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B8C14-54AB-4D44-9958-C880C21F8D21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14CF533-14CC-6CF3-3CAB-DC577DE1A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AD4559E-5613-BCA4-1B4A-25247C5E0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0C6D-ACF1-4A2E-8F68-39BFA8E0E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9298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86C6F5-13D2-49BD-90FB-313439F57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C3D92DA-3EE7-4F9C-66A2-24CB8AFD8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33DD359-6111-B053-5749-E0D2BB3859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AD35649-A4A2-F018-A19F-31359AD8F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B8C14-54AB-4D44-9958-C880C21F8D21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C3B5ED7-8F65-D379-81D2-8C479BE57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68B21A8-F189-4EF8-130D-BECE4326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0C6D-ACF1-4A2E-8F68-39BFA8E0E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311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4A6F86-BB82-64CE-EAFF-8719D9E26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89AE6DD5-68E7-E134-2511-B7473FE8F0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E473063-A720-B6A4-5E47-D4D106AF7C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AD72645-9827-C332-D11D-AC0584D12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B8C14-54AB-4D44-9958-C880C21F8D21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04F943D-F668-8658-40F2-3E925EE4E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868B0B0-78F9-BF44-2090-4D9E80AE3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0C6D-ACF1-4A2E-8F68-39BFA8E0E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0835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366C6888-A42B-A9C2-67F1-14052420E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C341795-7C2E-05E8-66D3-8E20C3EFA4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7898AE1-C01C-E7C9-AB82-A371A06A81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B8C14-54AB-4D44-9958-C880C21F8D21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CF73081-AA67-08FA-22A6-1BB593D96B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DC101AF-B133-7CE4-4093-AFE3627C14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10C6D-ACF1-4A2E-8F68-39BFA8E0E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1031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5CADAD8-ADA4-F453-5ACB-FD5B8C845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55" y="0"/>
            <a:ext cx="11824138" cy="68580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4DD1514-7122-2A43-D3E9-E33DA996AF53}"/>
              </a:ext>
            </a:extLst>
          </p:cNvPr>
          <p:cNvSpPr txBox="1"/>
          <p:nvPr/>
        </p:nvSpPr>
        <p:spPr>
          <a:xfrm>
            <a:off x="6096000" y="27778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https://www.kango-roo.com/ki/image_1284/</a:t>
            </a:r>
            <a:endParaRPr lang="ja-JP" altLang="en-US" dirty="0"/>
          </a:p>
        </p:txBody>
      </p:sp>
      <p:pic>
        <p:nvPicPr>
          <p:cNvPr id="7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44E45F03-10F5-8EB1-0558-124DF5A93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9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4C3A0914-E56F-4A19-06CA-9D34EE9BA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491"/>
            <a:ext cx="10515600" cy="1325563"/>
          </a:xfrm>
        </p:spPr>
        <p:txBody>
          <a:bodyPr>
            <a:normAutofit/>
          </a:bodyPr>
          <a:lstStyle/>
          <a:p>
            <a:r>
              <a:rPr lang="ja-JP" altLang="en-US" sz="7200" b="1" dirty="0"/>
              <a:t>　　　　貧血とは</a:t>
            </a:r>
          </a:p>
        </p:txBody>
      </p:sp>
      <p:graphicFrame>
        <p:nvGraphicFramePr>
          <p:cNvPr id="4" name="コンテンツ プレースホルダー 3">
            <a:extLst>
              <a:ext uri="{FF2B5EF4-FFF2-40B4-BE49-F238E27FC236}">
                <a16:creationId xmlns:a16="http://schemas.microsoft.com/office/drawing/2014/main" id="{022A61BA-84E1-C91F-210F-CBE51D0912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0167894"/>
              </p:ext>
            </p:extLst>
          </p:nvPr>
        </p:nvGraphicFramePr>
        <p:xfrm>
          <a:off x="0" y="1825624"/>
          <a:ext cx="11981793" cy="5029200"/>
        </p:xfrm>
        <a:graphic>
          <a:graphicData uri="http://schemas.openxmlformats.org/drawingml/2006/table">
            <a:tbl>
              <a:tblPr/>
              <a:tblGrid>
                <a:gridCol w="11981793">
                  <a:extLst>
                    <a:ext uri="{9D8B030D-6E8A-4147-A177-3AD203B41FA5}">
                      <a16:colId xmlns:a16="http://schemas.microsoft.com/office/drawing/2014/main" val="2436941915"/>
                    </a:ext>
                  </a:extLst>
                </a:gridCol>
              </a:tblGrid>
              <a:tr h="4407009">
                <a:tc>
                  <a:txBody>
                    <a:bodyPr/>
                    <a:lstStyle/>
                    <a:p>
                      <a:r>
                        <a:rPr kumimoji="1" lang="ja-JP" altLang="en-US" sz="60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成人では</a:t>
                      </a:r>
                      <a:r>
                        <a:rPr kumimoji="1" lang="en-US" altLang="ja-JP" sz="60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Hb</a:t>
                      </a:r>
                      <a:r>
                        <a:rPr kumimoji="1" lang="ja-JP" altLang="en-US" sz="60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が、男性１３ｇ／ｄｌ、女性１２ｇ／ｄｌ以下</a:t>
                      </a:r>
                      <a:r>
                        <a:rPr kumimoji="1" lang="ja-JP" altLang="en-US" sz="6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を貧血とする。</a:t>
                      </a:r>
                      <a:r>
                        <a:rPr kumimoji="1" lang="ja-JP" altLang="en-US" sz="60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老人では１１ｇ／ｄｌ以下</a:t>
                      </a:r>
                      <a:r>
                        <a:rPr kumimoji="1" lang="ja-JP" altLang="en-US" sz="6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を貧血と考えれば良い。</a:t>
                      </a:r>
                      <a:r>
                        <a:rPr kumimoji="1" lang="en-US" altLang="ja-JP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http://www.nms.co.jp/naika2/blood/rbc.html</a:t>
                      </a:r>
                      <a:br>
                        <a:rPr lang="ja-JP" altLang="en-US" sz="6000" b="1" dirty="0"/>
                      </a:br>
                      <a:endParaRPr lang="ja-JP" altLang="en-US" sz="60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7995522"/>
                  </a:ext>
                </a:extLst>
              </a:tr>
            </a:tbl>
          </a:graphicData>
        </a:graphic>
      </p:graphicFrame>
      <p:pic>
        <p:nvPicPr>
          <p:cNvPr id="6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1C8D1118-E898-207E-4333-29E769DB6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76828" y="47708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24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551C4B-AF00-7E31-7A08-55DF0E864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貧血の分類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E282E93-1818-15FB-3DE7-A87145423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25562"/>
            <a:ext cx="11655971" cy="5532437"/>
          </a:xfrm>
        </p:spPr>
        <p:txBody>
          <a:bodyPr>
            <a:normAutofit fontScale="92500" lnSpcReduction="10000"/>
          </a:bodyPr>
          <a:lstStyle/>
          <a:p>
            <a:r>
              <a:rPr kumimoji="1" lang="ja-JP" altLang="en-US" sz="4400" dirty="0"/>
              <a:t>小球性貧血：ＭＣＶ</a:t>
            </a:r>
            <a:r>
              <a:rPr kumimoji="1" lang="en-US" altLang="ja-JP" sz="4400" dirty="0"/>
              <a:t>※</a:t>
            </a:r>
            <a:r>
              <a:rPr kumimoji="1" lang="ja-JP" altLang="en-US" sz="4400" dirty="0"/>
              <a:t>が８０未満のもの</a:t>
            </a:r>
          </a:p>
          <a:p>
            <a:r>
              <a:rPr kumimoji="1" lang="ja-JP" altLang="en-US" sz="4400" dirty="0"/>
              <a:t>正球性貧血：ＭＣＶが８０～１００（正常）のもの</a:t>
            </a:r>
          </a:p>
          <a:p>
            <a:r>
              <a:rPr kumimoji="1" lang="ja-JP" altLang="en-US" sz="4400" dirty="0"/>
              <a:t>大球性貧血：ＭＣＶが１００より大きいもの</a:t>
            </a:r>
            <a:endParaRPr kumimoji="1" lang="en-US" altLang="ja-JP" sz="4400" dirty="0"/>
          </a:p>
          <a:p>
            <a:endParaRPr kumimoji="1" lang="ja-JP" altLang="en-US" sz="4400" dirty="0"/>
          </a:p>
          <a:p>
            <a:r>
              <a:rPr kumimoji="1" lang="en-US" altLang="ja-JP" sz="4400" dirty="0"/>
              <a:t>※</a:t>
            </a:r>
            <a:r>
              <a:rPr kumimoji="1" lang="ja-JP" altLang="en-US" sz="4400" dirty="0"/>
              <a:t>ＭＣＶ＝ヘマトクリットを赤血球数で割ったもの。赤血球１個あたりの大きさをあらわす指標です。</a:t>
            </a:r>
            <a:r>
              <a:rPr kumimoji="1" lang="en-US" altLang="ja-JP" sz="4400" dirty="0"/>
              <a:t>http://www.nms.co.jp/naika2/blood/rbc.html</a:t>
            </a:r>
            <a:endParaRPr kumimoji="1" lang="ja-JP" altLang="en-US" sz="4400" dirty="0"/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1741F33B-C7CE-2F21-0C63-97F10DABB5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39586" y="4595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41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D90C70-24CC-394E-6792-F757147DB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428"/>
            <a:ext cx="10515600" cy="1325563"/>
          </a:xfrm>
        </p:spPr>
        <p:txBody>
          <a:bodyPr/>
          <a:lstStyle/>
          <a:p>
            <a:pPr algn="ctr"/>
            <a:r>
              <a:rPr kumimoji="1" lang="ja-JP" altLang="en-US" b="1" dirty="0"/>
              <a:t>小球性貧血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218DA2C-122C-0E61-724F-B695F48477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kumimoji="1" lang="ja-JP" altLang="en-US" sz="3200" dirty="0"/>
              <a:t>１）小球性貧血（ＭＣＶ＜８０）</a:t>
            </a:r>
          </a:p>
          <a:p>
            <a:pPr marL="0" indent="0">
              <a:buNone/>
            </a:pPr>
            <a:r>
              <a:rPr kumimoji="1" lang="ja-JP" altLang="en-US" sz="3200" dirty="0"/>
              <a:t>　１．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鉄欠乏性貧血</a:t>
            </a:r>
            <a:r>
              <a:rPr kumimoji="1" lang="ja-JP" altLang="en-US" sz="3200" dirty="0"/>
              <a:t>：慢性の出血によることが多い。血性鉄↓、フェリチン↓</a:t>
            </a:r>
          </a:p>
          <a:p>
            <a:pPr marL="0" indent="0">
              <a:buNone/>
            </a:pPr>
            <a:r>
              <a:rPr kumimoji="1" lang="ja-JP" altLang="en-US" sz="3200" dirty="0"/>
              <a:t>　２．</a:t>
            </a:r>
            <a:r>
              <a:rPr kumimoji="1" lang="ja-JP" altLang="en-US" sz="3200" b="1" dirty="0"/>
              <a:t>サラセミア</a:t>
            </a:r>
            <a:r>
              <a:rPr kumimoji="1" lang="ja-JP" altLang="en-US" sz="3200" dirty="0"/>
              <a:t>：グロビン合成能の先天的な低下による</a:t>
            </a:r>
          </a:p>
          <a:p>
            <a:pPr marL="0" indent="0">
              <a:buNone/>
            </a:pPr>
            <a:r>
              <a:rPr kumimoji="1" lang="ja-JP" altLang="en-US" sz="3200" dirty="0"/>
              <a:t>　３．鉄芽球性貧血：ヘム合成の異常で、鉄芽球の増加が特徴的</a:t>
            </a:r>
          </a:p>
          <a:p>
            <a:pPr marL="0" indent="0">
              <a:buNone/>
            </a:pPr>
            <a:r>
              <a:rPr kumimoji="1" lang="ja-JP" altLang="en-US" sz="3200" dirty="0"/>
              <a:t>　４．慢性疾患に伴う貧血：慢性感染症・慢性炎症性疾患・悪性腫瘍に伴う貧血など</a:t>
            </a:r>
            <a:r>
              <a:rPr kumimoji="1" lang="en-US" altLang="ja-JP" sz="3200" dirty="0"/>
              <a:t>http://www.nms.co.jp/naika2/blood/rbc.html</a:t>
            </a:r>
            <a:endParaRPr kumimoji="1" lang="ja-JP" altLang="en-US" sz="3200" dirty="0"/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5E03195F-89A6-105D-58E7-433641C47D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02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1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28D1D4-BDB5-411B-06B2-0E27FAC8C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932" y="-161050"/>
            <a:ext cx="10515600" cy="1325563"/>
          </a:xfrm>
        </p:spPr>
        <p:txBody>
          <a:bodyPr/>
          <a:lstStyle/>
          <a:p>
            <a:pPr algn="ctr"/>
            <a:r>
              <a:rPr kumimoji="1" lang="ja-JP" altLang="en-US" b="1" dirty="0"/>
              <a:t>正球性貧血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3D87A65-FA51-B466-2B61-270D3A4FF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932" y="932246"/>
            <a:ext cx="10515600" cy="4351338"/>
          </a:xfrm>
        </p:spPr>
        <p:txBody>
          <a:bodyPr>
            <a:noAutofit/>
          </a:bodyPr>
          <a:lstStyle/>
          <a:p>
            <a:r>
              <a:rPr kumimoji="1" lang="ja-JP" altLang="en-US" sz="3200" dirty="0"/>
              <a:t>１</a:t>
            </a:r>
            <a:r>
              <a:rPr kumimoji="1" lang="ja-JP" altLang="en-US" dirty="0"/>
              <a:t>．急性出血による貧血：消化管出血など</a:t>
            </a:r>
          </a:p>
          <a:p>
            <a:r>
              <a:rPr kumimoji="1" lang="ja-JP" altLang="en-US" dirty="0"/>
              <a:t>　２．</a:t>
            </a:r>
            <a:r>
              <a:rPr kumimoji="1" lang="ja-JP" altLang="en-US" b="1" dirty="0">
                <a:solidFill>
                  <a:srgbClr val="FF0000"/>
                </a:solidFill>
              </a:rPr>
              <a:t>溶血性貧血</a:t>
            </a:r>
          </a:p>
          <a:p>
            <a:r>
              <a:rPr kumimoji="1" lang="ja-JP" altLang="en-US" dirty="0"/>
              <a:t>　　ａ）赤血球自身に原因：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　　　　</a:t>
            </a:r>
            <a:r>
              <a:rPr kumimoji="1" lang="ja-JP" altLang="en-US" dirty="0"/>
              <a:t>先天性→遺伝性球状赤血球症（ＨＳ）</a:t>
            </a:r>
          </a:p>
          <a:p>
            <a:pPr marL="0" indent="0">
              <a:buNone/>
            </a:pPr>
            <a:r>
              <a:rPr kumimoji="1" lang="ja-JP" altLang="en-US" dirty="0"/>
              <a:t>　　　　　後天性→発作性夜間血色素尿症（ＰＮＨ）</a:t>
            </a:r>
          </a:p>
          <a:p>
            <a:pPr marL="0" indent="0">
              <a:buNone/>
            </a:pPr>
            <a:r>
              <a:rPr kumimoji="1" lang="ja-JP" altLang="en-US" dirty="0"/>
              <a:t>　　ｂ）赤血球以外に原因：抗体によるもの→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　　　　　　　　</a:t>
            </a:r>
            <a:r>
              <a:rPr kumimoji="1" lang="ja-JP" altLang="en-US" dirty="0"/>
              <a:t>自己免疫性溶血性貧血</a:t>
            </a:r>
          </a:p>
          <a:p>
            <a:r>
              <a:rPr kumimoji="1" lang="ja-JP" altLang="en-US" dirty="0"/>
              <a:t>抗体以外→機械的障害による溶血性貧血</a:t>
            </a:r>
          </a:p>
          <a:p>
            <a:r>
              <a:rPr kumimoji="1" lang="ja-JP" altLang="en-US" dirty="0"/>
              <a:t>　３．</a:t>
            </a:r>
            <a:r>
              <a:rPr kumimoji="1" lang="ja-JP" altLang="en-US" b="1" dirty="0">
                <a:solidFill>
                  <a:srgbClr val="FF0000"/>
                </a:solidFill>
              </a:rPr>
              <a:t>再生不良性貧血</a:t>
            </a:r>
          </a:p>
          <a:p>
            <a:r>
              <a:rPr kumimoji="1" lang="ja-JP" altLang="en-US" dirty="0"/>
              <a:t>　４．骨髄癆性貧血：癌の骨髄転移・白血病・骨髄繊維症など</a:t>
            </a:r>
          </a:p>
          <a:p>
            <a:r>
              <a:rPr kumimoji="1" lang="ja-JP" altLang="en-US" dirty="0"/>
              <a:t>　５．続発性貧血：腎疾患・内分泌疾患・肝疾患・慢性感染症・悪性腫瘍</a:t>
            </a:r>
            <a:r>
              <a:rPr kumimoji="1" lang="en-US" altLang="ja-JP" dirty="0"/>
              <a:t>http://www.nms.co.jp/naika2/blood/rbc.html</a:t>
            </a:r>
            <a:endParaRPr kumimoji="1" lang="ja-JP" altLang="en-US" dirty="0"/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82DAEDB-E34A-FD0C-D877-00F54FAFC5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18869" y="11680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602218-81BA-E985-3195-2A3657666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7166"/>
            <a:ext cx="10515600" cy="1325563"/>
          </a:xfrm>
        </p:spPr>
        <p:txBody>
          <a:bodyPr/>
          <a:lstStyle/>
          <a:p>
            <a:pPr algn="ctr"/>
            <a:r>
              <a:rPr lang="ja-JP" altLang="en-US" b="1" dirty="0"/>
              <a:t>大球性貧血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25E50A0-A1F9-8AF5-8F16-D8E9557CA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75731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3600" dirty="0"/>
              <a:t>１．</a:t>
            </a:r>
            <a:r>
              <a:rPr lang="ja-JP" altLang="en-US" sz="3600" b="1" dirty="0">
                <a:solidFill>
                  <a:srgbClr val="FF0000"/>
                </a:solidFill>
              </a:rPr>
              <a:t>巨赤芽球性貧血</a:t>
            </a:r>
          </a:p>
          <a:p>
            <a:pPr marL="0" indent="0">
              <a:buNone/>
            </a:pPr>
            <a:r>
              <a:rPr lang="ja-JP" altLang="en-US" sz="3600" dirty="0"/>
              <a:t>　　ａ）ビタミンＢ</a:t>
            </a:r>
            <a:r>
              <a:rPr lang="en-US" altLang="ja-JP" sz="3600" dirty="0"/>
              <a:t>12</a:t>
            </a:r>
            <a:r>
              <a:rPr lang="ja-JP" altLang="en-US" sz="3600" dirty="0"/>
              <a:t>欠乏：</a:t>
            </a:r>
            <a:r>
              <a:rPr lang="ja-JP" altLang="en-US" sz="3600" dirty="0">
                <a:solidFill>
                  <a:srgbClr val="FF0000"/>
                </a:solidFill>
              </a:rPr>
              <a:t>悪性貧血</a:t>
            </a:r>
            <a:r>
              <a:rPr lang="ja-JP" altLang="en-US" sz="3600" dirty="0"/>
              <a:t>・胃摘出後</a:t>
            </a:r>
          </a:p>
          <a:p>
            <a:pPr marL="0" indent="0">
              <a:buNone/>
            </a:pPr>
            <a:r>
              <a:rPr lang="ja-JP" altLang="en-US" sz="3600" dirty="0"/>
              <a:t>　　ｂ）葉酸欠乏性：吸収障害・菜食主義者・薬剤</a:t>
            </a:r>
          </a:p>
          <a:p>
            <a:pPr marL="0" indent="0">
              <a:buNone/>
            </a:pPr>
            <a:r>
              <a:rPr lang="ja-JP" altLang="en-US" sz="3600" dirty="0"/>
              <a:t>　　ｃ）赤白血病</a:t>
            </a:r>
          </a:p>
          <a:p>
            <a:pPr marL="0" indent="0">
              <a:buNone/>
            </a:pPr>
            <a:r>
              <a:rPr lang="ja-JP" altLang="en-US" sz="3600" dirty="0"/>
              <a:t>２．その他の大球性貧血：肝疾患・再生不良性貧血・溶血性貧血の一部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8645439-0C81-7143-2039-5C57FC16240A}"/>
              </a:ext>
            </a:extLst>
          </p:cNvPr>
          <p:cNvSpPr txBox="1"/>
          <p:nvPr/>
        </p:nvSpPr>
        <p:spPr>
          <a:xfrm>
            <a:off x="5602014" y="54120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http://www.nms.co.jp/naika2/blood/rbc.html</a:t>
            </a:r>
            <a:endParaRPr lang="ja-JP" altLang="en-US" dirty="0"/>
          </a:p>
        </p:txBody>
      </p:sp>
      <p:pic>
        <p:nvPicPr>
          <p:cNvPr id="9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C528310A-31B9-8BA7-7D90-A2FA7D483E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97545" y="6810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4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457</Words>
  <Application>Microsoft Office PowerPoint</Application>
  <PresentationFormat>ワイド画面</PresentationFormat>
  <Paragraphs>34</Paragraphs>
  <Slides>6</Slides>
  <Notes>0</Notes>
  <HiddenSlides>0</HiddenSlides>
  <MMClips>6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1" baseType="lpstr">
      <vt:lpstr>Meiryo</vt:lpstr>
      <vt:lpstr>游ゴシック</vt:lpstr>
      <vt:lpstr>游ゴシック Light</vt:lpstr>
      <vt:lpstr>Arial</vt:lpstr>
      <vt:lpstr>Office テーマ</vt:lpstr>
      <vt:lpstr>PowerPoint プレゼンテーション</vt:lpstr>
      <vt:lpstr>　　　　貧血とは</vt:lpstr>
      <vt:lpstr>貧血の分類</vt:lpstr>
      <vt:lpstr>小球性貧血</vt:lpstr>
      <vt:lpstr>正球性貧血</vt:lpstr>
      <vt:lpstr>大球性貧血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宮川 三平</dc:creator>
  <cp:lastModifiedBy>宮川 三平</cp:lastModifiedBy>
  <cp:revision>1</cp:revision>
  <dcterms:created xsi:type="dcterms:W3CDTF">2022-11-17T01:05:09Z</dcterms:created>
  <dcterms:modified xsi:type="dcterms:W3CDTF">2022-11-17T01:41:42Z</dcterms:modified>
</cp:coreProperties>
</file>