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3"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66446B-30FC-44F3-9618-66939CDADD13}" v="6" dt="2020-06-02T08:31:15.8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88" d="100"/>
          <a:sy n="88" d="100"/>
        </p:scale>
        <p:origin x="84"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宮川 三平" userId="0739620ef6efaabb" providerId="Windows Live" clId="Web-{EA66446B-30FC-44F3-9618-66939CDADD13}"/>
    <pc:docChg chg="modSld">
      <pc:chgData name="宮川 三平" userId="0739620ef6efaabb" providerId="Windows Live" clId="Web-{EA66446B-30FC-44F3-9618-66939CDADD13}" dt="2020-06-02T08:31:15.883" v="4" actId="14100"/>
      <pc:docMkLst>
        <pc:docMk/>
      </pc:docMkLst>
      <pc:sldChg chg="addSp modSp">
        <pc:chgData name="宮川 三平" userId="0739620ef6efaabb" providerId="Windows Live" clId="Web-{EA66446B-30FC-44F3-9618-66939CDADD13}" dt="2020-06-02T08:31:15.883" v="4" actId="14100"/>
        <pc:sldMkLst>
          <pc:docMk/>
          <pc:sldMk cId="2128380218" sldId="256"/>
        </pc:sldMkLst>
        <pc:picChg chg="add mod">
          <ac:chgData name="宮川 三平" userId="0739620ef6efaabb" providerId="Windows Live" clId="Web-{EA66446B-30FC-44F3-9618-66939CDADD13}" dt="2020-06-02T08:31:15.883" v="4" actId="14100"/>
          <ac:picMkLst>
            <pc:docMk/>
            <pc:sldMk cId="2128380218" sldId="256"/>
            <ac:picMk id="4" creationId="{5B915FF6-225B-4619-883D-86C6456819B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491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57574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5086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05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08390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9540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79788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3958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8845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2020/6/2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18938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2A643-9BB0-4E02-80B2-2C0A5E5D738E}" type="datetimeFigureOut">
              <a:rPr kumimoji="1" lang="ja-JP" altLang="en-US" smtClean="0"/>
              <a:t>2020/6/2</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4" descr="黒い背景と白い文字&#10;&#10;高い精度で生成された説明">
            <a:extLst>
              <a:ext uri="{FF2B5EF4-FFF2-40B4-BE49-F238E27FC236}">
                <a16:creationId xmlns:a16="http://schemas.microsoft.com/office/drawing/2014/main" id="{5B915FF6-225B-4619-883D-86C6456819BC}"/>
              </a:ext>
            </a:extLst>
          </p:cNvPr>
          <p:cNvPicPr>
            <a:picLocks noChangeAspect="1"/>
          </p:cNvPicPr>
          <p:nvPr/>
        </p:nvPicPr>
        <p:blipFill>
          <a:blip r:embed="rId4"/>
          <a:stretch>
            <a:fillRect/>
          </a:stretch>
        </p:blipFill>
        <p:spPr>
          <a:xfrm>
            <a:off x="81644" y="75520"/>
            <a:ext cx="12311741" cy="6868885"/>
          </a:xfrm>
          <a:prstGeom prst="rect">
            <a:avLst/>
          </a:prstGeom>
        </p:spPr>
      </p:pic>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14357" y="4953000"/>
            <a:ext cx="304800" cy="304800"/>
          </a:xfrm>
          <a:prstGeom prst="rect">
            <a:avLst/>
          </a:prstGeom>
        </p:spPr>
      </p:pic>
    </p:spTree>
    <p:extLst>
      <p:ext uri="{BB962C8B-B14F-4D97-AF65-F5344CB8AC3E}">
        <p14:creationId xmlns:p14="http://schemas.microsoft.com/office/powerpoint/2010/main" val="21283802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1603602" y="404813"/>
            <a:ext cx="8229600" cy="1143000"/>
          </a:xfrm>
        </p:spPr>
        <p:txBody>
          <a:bodyPr/>
          <a:lstStyle/>
          <a:p>
            <a:pPr eaLnBrk="1" hangingPunct="1"/>
            <a:r>
              <a:rPr lang="ja-JP" altLang="en-US" dirty="0" smtClean="0"/>
              <a:t>病原体が私たちの細胞に感染</a:t>
            </a:r>
          </a:p>
        </p:txBody>
      </p:sp>
      <p:pic>
        <p:nvPicPr>
          <p:cNvPr id="4099" name="Picture 2" descr="C:\Users\Livin\Pictures\MHCtype1.bm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19743" y="1328057"/>
            <a:ext cx="11870871" cy="5453743"/>
          </a:xfrm>
          <a:noFill/>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6033" y="165328"/>
            <a:ext cx="304800" cy="304800"/>
          </a:xfrm>
          <a:prstGeom prst="rect">
            <a:avLst/>
          </a:prstGeom>
        </p:spPr>
      </p:pic>
    </p:spTree>
    <p:extLst>
      <p:ext uri="{BB962C8B-B14F-4D97-AF65-F5344CB8AC3E}">
        <p14:creationId xmlns:p14="http://schemas.microsoft.com/office/powerpoint/2010/main" val="2133305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19100" y="307975"/>
            <a:ext cx="11772900" cy="1143000"/>
          </a:xfrm>
        </p:spPr>
        <p:txBody>
          <a:bodyPr>
            <a:normAutofit/>
          </a:bodyPr>
          <a:lstStyle/>
          <a:p>
            <a:pPr eaLnBrk="1" hangingPunct="1"/>
            <a:r>
              <a:rPr lang="ja-JP" altLang="en-US" dirty="0" smtClean="0"/>
              <a:t>病原体がマクロファージまた</a:t>
            </a:r>
            <a:r>
              <a:rPr lang="ja-JP" altLang="en-US" dirty="0" smtClean="0"/>
              <a:t>は</a:t>
            </a:r>
            <a:r>
              <a:rPr lang="en-US" altLang="ja-JP" dirty="0" smtClean="0"/>
              <a:t>B</a:t>
            </a:r>
            <a:r>
              <a:rPr lang="ja-JP" altLang="en-US" dirty="0" smtClean="0"/>
              <a:t>細胞に会うと</a:t>
            </a:r>
          </a:p>
        </p:txBody>
      </p:sp>
      <p:pic>
        <p:nvPicPr>
          <p:cNvPr id="5123" name="Picture 2" descr="C:\Users\Livin\Pictures\MHCtype2.bm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799" y="1311729"/>
            <a:ext cx="11424557" cy="5546271"/>
          </a:xfrm>
          <a:noFill/>
        </p:spPr>
      </p:pic>
      <p:pic>
        <p:nvPicPr>
          <p:cNvPr id="2" name="録音されたサウンド">
            <a:hlinkClick r:id="" action="ppaction://media"/>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1988" y="53006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86456" y="727075"/>
            <a:ext cx="304800" cy="304800"/>
          </a:xfrm>
          <a:prstGeom prst="rect">
            <a:avLst/>
          </a:prstGeom>
        </p:spPr>
      </p:pic>
    </p:spTree>
    <p:extLst>
      <p:ext uri="{BB962C8B-B14F-4D97-AF65-F5344CB8AC3E}">
        <p14:creationId xmlns:p14="http://schemas.microsoft.com/office/powerpoint/2010/main" val="38306983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4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p:cNvSpPr>
            <a:spLocks noGrp="1"/>
          </p:cNvSpPr>
          <p:nvPr>
            <p:ph type="title"/>
          </p:nvPr>
        </p:nvSpPr>
        <p:spPr>
          <a:xfrm>
            <a:off x="2052184" y="302420"/>
            <a:ext cx="8229600" cy="1143000"/>
          </a:xfrm>
        </p:spPr>
        <p:txBody>
          <a:bodyPr>
            <a:normAutofit fontScale="90000"/>
          </a:bodyPr>
          <a:lstStyle/>
          <a:p>
            <a:pPr eaLnBrk="1" hangingPunct="1"/>
            <a:r>
              <a:rPr lang="ja-JP" altLang="en-US" dirty="0" smtClean="0"/>
              <a:t>細胞障害性</a:t>
            </a:r>
            <a:r>
              <a:rPr lang="en-US" altLang="ja-JP" dirty="0" smtClean="0"/>
              <a:t>T</a:t>
            </a:r>
            <a:r>
              <a:rPr lang="ja-JP" altLang="en-US" dirty="0" smtClean="0"/>
              <a:t>細胞（</a:t>
            </a:r>
            <a:r>
              <a:rPr lang="en-US" altLang="ja-JP" dirty="0" smtClean="0"/>
              <a:t>CD8</a:t>
            </a:r>
            <a:r>
              <a:rPr lang="ja-JP" altLang="en-US" dirty="0" smtClean="0"/>
              <a:t>細胞）と</a:t>
            </a:r>
            <a:r>
              <a:rPr lang="en-US" altLang="ja-JP" dirty="0" smtClean="0"/>
              <a:t/>
            </a:r>
            <a:br>
              <a:rPr lang="en-US" altLang="ja-JP" dirty="0" smtClean="0"/>
            </a:br>
            <a:r>
              <a:rPr lang="ja-JP" altLang="en-US" dirty="0" smtClean="0"/>
              <a:t>ヘルパー</a:t>
            </a:r>
            <a:r>
              <a:rPr lang="en-US" altLang="ja-JP" dirty="0" smtClean="0"/>
              <a:t>T</a:t>
            </a:r>
            <a:r>
              <a:rPr lang="ja-JP" altLang="en-US" dirty="0" smtClean="0"/>
              <a:t>細胞（</a:t>
            </a:r>
            <a:r>
              <a:rPr lang="en-US" altLang="ja-JP" dirty="0" smtClean="0"/>
              <a:t>CD4</a:t>
            </a:r>
            <a:r>
              <a:rPr lang="ja-JP" altLang="en-US" dirty="0" smtClean="0"/>
              <a:t>細胞）の働き</a:t>
            </a:r>
          </a:p>
        </p:txBody>
      </p:sp>
      <p:pic>
        <p:nvPicPr>
          <p:cNvPr id="6147" name="Picture 2" descr="C:\Users\Livin\Pictures\effetor cells function.bmp"/>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3286" y="1445420"/>
            <a:ext cx="11865427" cy="5287393"/>
          </a:xfrm>
          <a:noFill/>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11643" y="195943"/>
            <a:ext cx="304800" cy="304800"/>
          </a:xfrm>
          <a:prstGeom prst="rect">
            <a:avLst/>
          </a:prstGeom>
        </p:spPr>
      </p:pic>
    </p:spTree>
    <p:extLst>
      <p:ext uri="{BB962C8B-B14F-4D97-AF65-F5344CB8AC3E}">
        <p14:creationId xmlns:p14="http://schemas.microsoft.com/office/powerpoint/2010/main" val="5322237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1963738" y="549275"/>
            <a:ext cx="8229600" cy="1143000"/>
          </a:xfrm>
        </p:spPr>
        <p:txBody>
          <a:bodyPr/>
          <a:lstStyle/>
          <a:p>
            <a:pPr algn="ctr" eaLnBrk="1" hangingPunct="1"/>
            <a:r>
              <a:rPr lang="ja-JP" altLang="en-US" dirty="0" smtClean="0"/>
              <a:t>免疫記憶とは？</a:t>
            </a:r>
          </a:p>
        </p:txBody>
      </p:sp>
      <p:sp>
        <p:nvSpPr>
          <p:cNvPr id="7171" name="コンテンツ プレースホルダ 2"/>
          <p:cNvSpPr>
            <a:spLocks noGrp="1"/>
          </p:cNvSpPr>
          <p:nvPr>
            <p:ph idx="1"/>
          </p:nvPr>
        </p:nvSpPr>
        <p:spPr>
          <a:xfrm>
            <a:off x="1987550" y="1916113"/>
            <a:ext cx="8229600" cy="4525962"/>
          </a:xfrm>
        </p:spPr>
        <p:txBody>
          <a:bodyPr/>
          <a:lstStyle/>
          <a:p>
            <a:pPr eaLnBrk="1" hangingPunct="1"/>
            <a:r>
              <a:rPr lang="en-US" altLang="ja-JP" dirty="0" smtClean="0"/>
              <a:t>B</a:t>
            </a:r>
            <a:r>
              <a:rPr lang="ja-JP" altLang="en-US" dirty="0" smtClean="0"/>
              <a:t>細胞（リンパ球）は細胞ごとに産生する抗体の種類が決まっている。</a:t>
            </a:r>
            <a:endParaRPr lang="en-US" altLang="ja-JP" dirty="0" smtClean="0"/>
          </a:p>
          <a:p>
            <a:pPr eaLnBrk="1" hangingPunct="1"/>
            <a:r>
              <a:rPr lang="ja-JP" altLang="en-US" dirty="0" smtClean="0"/>
              <a:t>病原体が姿を消しても、それに適合した</a:t>
            </a:r>
            <a:r>
              <a:rPr lang="en-US" altLang="ja-JP" dirty="0" smtClean="0"/>
              <a:t>B</a:t>
            </a:r>
            <a:r>
              <a:rPr lang="ja-JP" altLang="en-US" dirty="0" smtClean="0"/>
              <a:t>細胞と</a:t>
            </a:r>
            <a:r>
              <a:rPr lang="en-US" altLang="ja-JP" dirty="0" smtClean="0"/>
              <a:t>T</a:t>
            </a:r>
            <a:r>
              <a:rPr lang="ja-JP" altLang="en-US" dirty="0" smtClean="0"/>
              <a:t>細胞の一部は</a:t>
            </a:r>
            <a:r>
              <a:rPr lang="ja-JP" altLang="en-US" b="1" dirty="0" smtClean="0"/>
              <a:t>記憶細胞</a:t>
            </a:r>
            <a:r>
              <a:rPr lang="ja-JP" altLang="en-US" dirty="0" smtClean="0"/>
              <a:t>として長く残る。</a:t>
            </a:r>
            <a:endParaRPr lang="en-US" altLang="ja-JP" dirty="0" smtClean="0"/>
          </a:p>
          <a:p>
            <a:pPr eaLnBrk="1" hangingPunct="1"/>
            <a:r>
              <a:rPr lang="ja-JP" altLang="en-US" dirty="0" smtClean="0"/>
              <a:t>次回の病原体の侵入の際に素早く抗体を産生が開始できる。</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21043" y="549275"/>
            <a:ext cx="304800" cy="304800"/>
          </a:xfrm>
          <a:prstGeom prst="rect">
            <a:avLst/>
          </a:prstGeom>
        </p:spPr>
      </p:pic>
    </p:spTree>
    <p:extLst>
      <p:ext uri="{BB962C8B-B14F-4D97-AF65-F5344CB8AC3E}">
        <p14:creationId xmlns:p14="http://schemas.microsoft.com/office/powerpoint/2010/main" val="4243049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p:cNvSpPr>
            <a:spLocks noGrp="1"/>
          </p:cNvSpPr>
          <p:nvPr>
            <p:ph type="title"/>
          </p:nvPr>
        </p:nvSpPr>
        <p:spPr>
          <a:xfrm>
            <a:off x="1939925" y="0"/>
            <a:ext cx="8229600" cy="1143000"/>
          </a:xfrm>
        </p:spPr>
        <p:txBody>
          <a:bodyPr/>
          <a:lstStyle/>
          <a:p>
            <a:pPr eaLnBrk="1" hangingPunct="1"/>
            <a:r>
              <a:rPr lang="ja-JP" altLang="en-US" dirty="0" smtClean="0"/>
              <a:t>　　　　　免疫</a:t>
            </a:r>
            <a:r>
              <a:rPr lang="ja-JP" altLang="en-US" dirty="0" smtClean="0"/>
              <a:t>記憶の形成</a:t>
            </a:r>
          </a:p>
        </p:txBody>
      </p:sp>
      <p:sp>
        <p:nvSpPr>
          <p:cNvPr id="8195" name="コンテンツ プレースホルダ 2"/>
          <p:cNvSpPr>
            <a:spLocks noGrp="1"/>
          </p:cNvSpPr>
          <p:nvPr>
            <p:ph idx="1"/>
          </p:nvPr>
        </p:nvSpPr>
        <p:spPr>
          <a:xfrm>
            <a:off x="838200" y="1825624"/>
            <a:ext cx="10515600" cy="4830989"/>
          </a:xfrm>
        </p:spPr>
        <p:txBody>
          <a:bodyPr/>
          <a:lstStyle/>
          <a:p>
            <a:pPr eaLnBrk="1" hangingPunct="1"/>
            <a:endParaRPr lang="ja-JP" altLang="en-US" dirty="0" smtClean="0"/>
          </a:p>
        </p:txBody>
      </p:sp>
      <p:pic>
        <p:nvPicPr>
          <p:cNvPr id="8196" name="Picture 2" descr="C:\Users\Livin\Pictures\免疫記憶.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44" y="1143000"/>
            <a:ext cx="10232570" cy="532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9514" y="114300"/>
            <a:ext cx="304800" cy="304800"/>
          </a:xfrm>
          <a:prstGeom prst="rect">
            <a:avLst/>
          </a:prstGeom>
        </p:spPr>
      </p:pic>
    </p:spTree>
    <p:extLst>
      <p:ext uri="{BB962C8B-B14F-4D97-AF65-F5344CB8AC3E}">
        <p14:creationId xmlns:p14="http://schemas.microsoft.com/office/powerpoint/2010/main" val="9036456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1948543" y="383949"/>
            <a:ext cx="8229600" cy="1143000"/>
          </a:xfrm>
        </p:spPr>
        <p:txBody>
          <a:bodyPr/>
          <a:lstStyle/>
          <a:p>
            <a:pPr algn="ctr" eaLnBrk="1" hangingPunct="1"/>
            <a:r>
              <a:rPr lang="ja-JP" altLang="en-US" dirty="0" smtClean="0"/>
              <a:t>ワクチンのしくみ</a:t>
            </a:r>
          </a:p>
        </p:txBody>
      </p:sp>
      <p:sp>
        <p:nvSpPr>
          <p:cNvPr id="3" name="コンテンツ プレースホルダ 2"/>
          <p:cNvSpPr>
            <a:spLocks noGrp="1"/>
          </p:cNvSpPr>
          <p:nvPr>
            <p:ph idx="1"/>
          </p:nvPr>
        </p:nvSpPr>
        <p:spPr>
          <a:xfrm>
            <a:off x="849086" y="1820409"/>
            <a:ext cx="10608129" cy="5092019"/>
          </a:xfrm>
        </p:spPr>
        <p:txBody>
          <a:bodyPr rtlCol="0">
            <a:normAutofit/>
          </a:bodyPr>
          <a:lstStyle/>
          <a:p>
            <a:pPr>
              <a:defRPr/>
            </a:pPr>
            <a:r>
              <a:rPr lang="ja-JP" altLang="en-US" dirty="0" smtClean="0"/>
              <a:t>大部分のウイルスワクチンは生きた弱毒化したウイルスをもとにしているので，適応免疫応答が良い。（免疫がつきやすい）</a:t>
            </a:r>
            <a:endParaRPr lang="en-US" altLang="ja-JP" dirty="0" smtClean="0"/>
          </a:p>
          <a:p>
            <a:pPr>
              <a:defRPr/>
            </a:pPr>
            <a:r>
              <a:rPr lang="ja-JP" altLang="en-US" dirty="0" smtClean="0"/>
              <a:t>多くの細菌ワクチンは有害作用のない細菌の構成要素の非細胞成分をもとにしている。多くの非細胞成分由来の抗原によるワクチンはあまり適応免疫応答を起こさない。（免疫がつきにくい）そのため，大部分の細菌ワクチンは，自然免疫の抗原提示細胞を活性化し免疫原性を最大にするアジュバンドを添加している。</a:t>
            </a: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17629" y="468085"/>
            <a:ext cx="304800" cy="304800"/>
          </a:xfrm>
          <a:prstGeom prst="rect">
            <a:avLst/>
          </a:prstGeom>
        </p:spPr>
      </p:pic>
    </p:spTree>
    <p:extLst>
      <p:ext uri="{BB962C8B-B14F-4D97-AF65-F5344CB8AC3E}">
        <p14:creationId xmlns:p14="http://schemas.microsoft.com/office/powerpoint/2010/main" val="171050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4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214</Words>
  <Application>Microsoft Office PowerPoint</Application>
  <PresentationFormat>ワイド画面</PresentationFormat>
  <Paragraphs>11</Paragraphs>
  <Slides>7</Slides>
  <Notes>0</Notes>
  <HiddenSlides>0</HiddenSlides>
  <MMClips>7</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7</vt:i4>
      </vt:variant>
    </vt:vector>
  </HeadingPairs>
  <TitlesOfParts>
    <vt:vector size="12" baseType="lpstr">
      <vt:lpstr>ＭＳ Ｐゴシック</vt:lpstr>
      <vt:lpstr>Arial</vt:lpstr>
      <vt:lpstr>Calibri</vt:lpstr>
      <vt:lpstr>Calibri Light</vt:lpstr>
      <vt:lpstr>Office テーマ</vt:lpstr>
      <vt:lpstr>PowerPoint プレゼンテーション</vt:lpstr>
      <vt:lpstr>病原体が私たちの細胞に感染</vt:lpstr>
      <vt:lpstr>病原体がマクロファージまたはB細胞に会うと</vt:lpstr>
      <vt:lpstr>細胞障害性T細胞（CD8細胞）と ヘルパーT細胞（CD4細胞）の働き</vt:lpstr>
      <vt:lpstr>免疫記憶とは？</vt:lpstr>
      <vt:lpstr>　　　　　免疫記憶の形成</vt:lpstr>
      <vt:lpstr>ワクチンのしくみ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宮川　三平</dc:creator>
  <cp:lastModifiedBy>宮川 三平</cp:lastModifiedBy>
  <cp:revision>10</cp:revision>
  <dcterms:created xsi:type="dcterms:W3CDTF">2020-06-02T08:30:04Z</dcterms:created>
  <dcterms:modified xsi:type="dcterms:W3CDTF">2020-06-02T09:05:09Z</dcterms:modified>
</cp:coreProperties>
</file>