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6FEC70-8BBF-4B7F-8169-9FA1B26E0B45}" v="159" dt="2020-05-13T00:27:39.512"/>
    <p1510:client id="{A8A736D4-C99A-418F-971E-DD586C1CA330}" v="30" dt="2020-05-12T21:56:59.2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88" d="100"/>
          <a:sy n="88" d="100"/>
        </p:scale>
        <p:origin x="84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612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421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0651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23382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8827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11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6367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8124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311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173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251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594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570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100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527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215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442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8387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6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6.png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5.m4a"/><Relationship Id="rId7" Type="http://schemas.openxmlformats.org/officeDocument/2006/relationships/image" Target="../media/image6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9.gif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5.m4a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6.png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6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415385" y="348205"/>
            <a:ext cx="9549075" cy="3329581"/>
          </a:xfrm>
        </p:spPr>
        <p:txBody>
          <a:bodyPr/>
          <a:lstStyle/>
          <a:p>
            <a:r>
              <a:rPr lang="ja-JP">
                <a:ea typeface="+mj-lt"/>
                <a:cs typeface="+mj-lt"/>
              </a:rPr>
              <a:t>獲得（後天性）免疫</a:t>
            </a:r>
            <a:r>
              <a:rPr lang="ja-JP" altLang="en-US">
                <a:ea typeface="メイリオ"/>
              </a:rPr>
              <a:t> </a:t>
            </a:r>
            <a:endParaRPr lang="ja-JP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録音されたサウンド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54486" y="3982586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380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FECB111-4500-4E38-B552-3B28C2C82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70" y="163351"/>
            <a:ext cx="10243887" cy="1400530"/>
          </a:xfrm>
        </p:spPr>
        <p:txBody>
          <a:bodyPr/>
          <a:lstStyle/>
          <a:p>
            <a:r>
              <a:rPr lang="ja-JP" sz="6000">
                <a:latin typeface="MS Gothic"/>
                <a:ea typeface="MS Gothic"/>
                <a:cs typeface="+mj-lt"/>
              </a:rPr>
              <a:t>獲得（後天性）免疫の必要性</a:t>
            </a:r>
            <a:endParaRPr lang="ja-JP" sz="6000">
              <a:latin typeface="MS Gothic"/>
              <a:ea typeface="MS Gothic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E774921-C4F0-4675-93DC-632078E178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021" y="1387374"/>
            <a:ext cx="11029983" cy="509251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sz="3200">
                <a:latin typeface="MS Gothic"/>
                <a:ea typeface="MS Gothic"/>
                <a:cs typeface="+mj-lt"/>
              </a:rPr>
              <a:t>血液中に流れている毒素分子や小さな病原体、また細胞の中に入り込んだ病原体などは、自然免疫では対応が難しく、獲得免疫が必要。</a:t>
            </a:r>
            <a:endParaRPr lang="ja-JP" altLang="en-US" sz="3200" dirty="0">
              <a:latin typeface="MS Gothic"/>
              <a:ea typeface="MS Gothic"/>
            </a:endParaRPr>
          </a:p>
          <a:p>
            <a:endParaRPr lang="ja-JP" altLang="en-US" sz="3200" dirty="0">
              <a:latin typeface="MS Gothic"/>
              <a:ea typeface="MS Gothic"/>
            </a:endParaRPr>
          </a:p>
        </p:txBody>
      </p:sp>
      <p:pic>
        <p:nvPicPr>
          <p:cNvPr id="4" name="図 4" descr="挿絵 が含まれている画像&#10;&#10;非常に高い精度で生成された説明">
            <a:extLst>
              <a:ext uri="{FF2B5EF4-FFF2-40B4-BE49-F238E27FC236}">
                <a16:creationId xmlns:a16="http://schemas.microsoft.com/office/drawing/2014/main" id="{3C906F1D-E69C-430C-97AD-554807D3D6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021" y="2963625"/>
            <a:ext cx="11453147" cy="3727965"/>
          </a:xfrm>
          <a:prstGeom prst="rect">
            <a:avLst/>
          </a:prstGeom>
        </p:spPr>
      </p:pic>
      <p:pic>
        <p:nvPicPr>
          <p:cNvPr id="5" name="録音されたサウンド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47794" y="3933633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96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17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07B1EF7-591E-4102-9E8E-470235FA0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261" y="313018"/>
            <a:ext cx="9404723" cy="1400530"/>
          </a:xfrm>
        </p:spPr>
        <p:txBody>
          <a:bodyPr/>
          <a:lstStyle/>
          <a:p>
            <a:r>
              <a:rPr lang="ja-JP" altLang="en-US" sz="6000" dirty="0">
                <a:latin typeface="MS Gothic"/>
                <a:ea typeface="MS Gothic"/>
                <a:cs typeface="+mj-lt"/>
              </a:rPr>
              <a:t> </a:t>
            </a:r>
            <a:r>
              <a:rPr lang="ja-JP" sz="6000">
                <a:latin typeface="MS Gothic"/>
                <a:ea typeface="MS Gothic"/>
                <a:cs typeface="+mj-lt"/>
              </a:rPr>
              <a:t>全細胞が自分である証明</a:t>
            </a:r>
            <a:r>
              <a:rPr lang="ja-JP" altLang="en-US" sz="6000">
                <a:latin typeface="MS Gothic"/>
                <a:ea typeface="MS Gothic"/>
              </a:rPr>
              <a:t> </a:t>
            </a:r>
            <a:endParaRPr lang="ja-JP" sz="6000">
              <a:latin typeface="MS Gothic"/>
              <a:ea typeface="MS Gothic"/>
            </a:endParaRPr>
          </a:p>
        </p:txBody>
      </p:sp>
      <p:pic>
        <p:nvPicPr>
          <p:cNvPr id="4" name="図 4">
            <a:extLst>
              <a:ext uri="{FF2B5EF4-FFF2-40B4-BE49-F238E27FC236}">
                <a16:creationId xmlns:a16="http://schemas.microsoft.com/office/drawing/2014/main" id="{495F3084-A8CE-4E9E-A1EC-71C6D7C4DF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71596" y="1558453"/>
            <a:ext cx="11172582" cy="5126258"/>
          </a:xfrm>
        </p:spPr>
      </p:pic>
      <p:pic>
        <p:nvPicPr>
          <p:cNvPr id="3" name="録音されたサウンド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03184" y="481692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552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7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B298AEB-4BF5-41C5-9BB6-770A1B08D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719" y="192288"/>
            <a:ext cx="9404723" cy="1400530"/>
          </a:xfrm>
        </p:spPr>
        <p:txBody>
          <a:bodyPr/>
          <a:lstStyle/>
          <a:p>
            <a:r>
              <a:rPr lang="ja-JP" altLang="en-US" sz="4800">
                <a:latin typeface="MS Gothic"/>
                <a:ea typeface="MS Gothic"/>
                <a:cs typeface="+mj-lt"/>
              </a:rPr>
              <a:t>    </a:t>
            </a:r>
            <a:r>
              <a:rPr lang="ja-JP" sz="4800">
                <a:latin typeface="MS Gothic"/>
                <a:ea typeface="MS Gothic"/>
                <a:cs typeface="+mj-lt"/>
              </a:rPr>
              <a:t>細胞障害性Tリンパ球</a:t>
            </a:r>
            <a:r>
              <a:rPr lang="ja-JP" sz="4800" dirty="0">
                <a:latin typeface="MS Gothic"/>
                <a:ea typeface="MS Gothic"/>
                <a:cs typeface="+mj-lt"/>
              </a:rPr>
              <a:t/>
            </a:r>
            <a:br>
              <a:rPr lang="ja-JP" sz="4800" dirty="0">
                <a:latin typeface="MS Gothic"/>
                <a:ea typeface="MS Gothic"/>
                <a:cs typeface="+mj-lt"/>
              </a:rPr>
            </a:br>
            <a:r>
              <a:rPr lang="ja-JP" sz="4800">
                <a:latin typeface="MS Gothic"/>
                <a:ea typeface="MS Gothic"/>
                <a:cs typeface="+mj-lt"/>
              </a:rPr>
              <a:t>   （MHCクラスⅠを認識）</a:t>
            </a:r>
            <a:endParaRPr lang="ja-JP" sz="4800">
              <a:latin typeface="MS Gothic"/>
              <a:ea typeface="MS Gothic"/>
            </a:endParaRPr>
          </a:p>
        </p:txBody>
      </p:sp>
      <p:pic>
        <p:nvPicPr>
          <p:cNvPr id="4" name="図 4">
            <a:extLst>
              <a:ext uri="{FF2B5EF4-FFF2-40B4-BE49-F238E27FC236}">
                <a16:creationId xmlns:a16="http://schemas.microsoft.com/office/drawing/2014/main" id="{DFEAA547-220D-4AE4-8F51-E4203A9027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559383" y="1815186"/>
            <a:ext cx="11073233" cy="4859677"/>
          </a:xfrm>
        </p:spPr>
      </p:pic>
      <p:pic>
        <p:nvPicPr>
          <p:cNvPr id="3" name="録音されたサウンド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  <p:pic>
        <p:nvPicPr>
          <p:cNvPr id="5" name="録音されたサウンド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938657" y="5034643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336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81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487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30B3D11-7607-4414-8FE0-568E2F388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982" y="197937"/>
            <a:ext cx="9404723" cy="1400530"/>
          </a:xfrm>
        </p:spPr>
        <p:txBody>
          <a:bodyPr/>
          <a:lstStyle/>
          <a:p>
            <a:pPr algn="ctr"/>
            <a:r>
              <a:rPr lang="ja-JP" sz="4800" dirty="0">
                <a:latin typeface="MS Gothic"/>
                <a:ea typeface="MS Gothic"/>
                <a:cs typeface="+mj-lt"/>
              </a:rPr>
              <a:t>ヘルパーTリンパ球</a:t>
            </a:r>
            <a:br>
              <a:rPr lang="ja-JP" sz="4800" dirty="0">
                <a:latin typeface="MS Gothic"/>
                <a:ea typeface="MS Gothic"/>
                <a:cs typeface="+mj-lt"/>
              </a:rPr>
            </a:br>
            <a:r>
              <a:rPr lang="ja-JP" sz="4800" dirty="0">
                <a:latin typeface="MS Gothic"/>
                <a:ea typeface="MS Gothic"/>
                <a:cs typeface="+mj-lt"/>
              </a:rPr>
              <a:t> （MHCクラスⅡを認識）</a:t>
            </a:r>
            <a:endParaRPr lang="ja-JP" sz="4800" dirty="0">
              <a:latin typeface="MS Gothic"/>
              <a:ea typeface="MS Gothic"/>
            </a:endParaRPr>
          </a:p>
        </p:txBody>
      </p:sp>
      <p:pic>
        <p:nvPicPr>
          <p:cNvPr id="4" name="図 4" descr="挿絵 が含まれている画像&#10;&#10;非常に高い精度で生成された説明">
            <a:extLst>
              <a:ext uri="{FF2B5EF4-FFF2-40B4-BE49-F238E27FC236}">
                <a16:creationId xmlns:a16="http://schemas.microsoft.com/office/drawing/2014/main" id="{9A45F598-1E01-4D0F-902B-1001ECC6F1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75558" y="1850571"/>
            <a:ext cx="11173264" cy="4716404"/>
          </a:xfrm>
        </p:spPr>
      </p:pic>
      <p:pic>
        <p:nvPicPr>
          <p:cNvPr id="3" name="録音されたサウンド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59886" y="5138057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54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6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4593825-8818-48C8-A8AE-65323B987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1" y="90768"/>
            <a:ext cx="9404723" cy="1400530"/>
          </a:xfrm>
        </p:spPr>
        <p:txBody>
          <a:bodyPr/>
          <a:lstStyle/>
          <a:p>
            <a:pPr algn="ctr"/>
            <a:r>
              <a:rPr lang="ja-JP" altLang="en-US" sz="4800">
                <a:latin typeface="MS Gothic"/>
                <a:ea typeface="MS Gothic"/>
              </a:rPr>
              <a:t>ヘルパーTリンパ球の働き</a:t>
            </a:r>
            <a:endParaRPr lang="ja-JP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8290A16-C070-4A53-A657-9A2D9FD00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405218"/>
            <a:ext cx="8946541" cy="484318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234E4052-CE70-4409-AC7C-9733407A27F4}"/>
              </a:ext>
            </a:extLst>
          </p:cNvPr>
          <p:cNvSpPr>
            <a:spLocks noGrp="1"/>
          </p:cNvSpPr>
          <p:nvPr/>
        </p:nvSpPr>
        <p:spPr>
          <a:xfrm>
            <a:off x="-16291589" y="-1806758"/>
            <a:ext cx="44439280" cy="47492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6000">
                <a:latin typeface="MS Gothic"/>
                <a:ea typeface="MS Gothic"/>
              </a:rPr>
              <a:t>ヘルパーTリンパ球の働き</a:t>
            </a:r>
            <a:endParaRPr lang="ja-JP" altLang="en-US" sz="6000" dirty="0">
              <a:latin typeface="MS Gothic"/>
              <a:ea typeface="MS Gothic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765020E-4435-4088-9295-0A9BDE47C6F6}"/>
              </a:ext>
            </a:extLst>
          </p:cNvPr>
          <p:cNvPicPr>
            <a:picLocks noGrp="1"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024" y="985364"/>
            <a:ext cx="11970753" cy="5171956"/>
          </a:xfrm>
          <a:prstGeom prst="rect">
            <a:avLst/>
          </a:prstGeom>
        </p:spPr>
      </p:pic>
      <p:pic>
        <p:nvPicPr>
          <p:cNvPr id="6" name="録音されたサウンド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51741" y="585252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220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77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95</Words>
  <Application>Microsoft Office PowerPoint</Application>
  <PresentationFormat>ワイド画面</PresentationFormat>
  <Paragraphs>8</Paragraphs>
  <Slides>6</Slides>
  <Notes>0</Notes>
  <HiddenSlides>0</HiddenSlides>
  <MMClips>7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2" baseType="lpstr">
      <vt:lpstr>MS Gothic</vt:lpstr>
      <vt:lpstr>メイリオ</vt:lpstr>
      <vt:lpstr>Arial</vt:lpstr>
      <vt:lpstr>Century Gothic</vt:lpstr>
      <vt:lpstr>Wingdings 3</vt:lpstr>
      <vt:lpstr>Ion</vt:lpstr>
      <vt:lpstr>獲得（後天性）免疫 </vt:lpstr>
      <vt:lpstr>獲得（後天性）免疫の必要性</vt:lpstr>
      <vt:lpstr> 全細胞が自分である証明 </vt:lpstr>
      <vt:lpstr>    細胞障害性Tリンパ球    （MHCクラスⅠを認識）</vt:lpstr>
      <vt:lpstr>ヘルパーTリンパ球  （MHCクラスⅡを認識）</vt:lpstr>
      <vt:lpstr>ヘルパーTリンパ球の働き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宮川　三平</dc:creator>
  <cp:lastModifiedBy>宮川 三平</cp:lastModifiedBy>
  <cp:revision>121</cp:revision>
  <dcterms:created xsi:type="dcterms:W3CDTF">2020-05-12T21:47:28Z</dcterms:created>
  <dcterms:modified xsi:type="dcterms:W3CDTF">2020-05-13T00:58:25Z</dcterms:modified>
</cp:coreProperties>
</file>