
<file path=[Content_Types].xml><?xml version="1.0" encoding="utf-8"?>
<Types xmlns="http://schemas.openxmlformats.org/package/2006/content-types">
  <Default Extension="bin" ContentType="application/vnd.ms-office.activeX"/>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
  </p:handoutMasterIdLst>
  <p:sldIdLst>
    <p:sldId id="257" r:id="rId2"/>
    <p:sldId id="259" r:id="rId3"/>
    <p:sldId id="258" r:id="rId4"/>
    <p:sldId id="260" r:id="rId5"/>
    <p:sldId id="256" r:id="rId6"/>
  </p:sldIdLst>
  <p:sldSz cx="12192000" cy="6858000"/>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9" autoAdjust="0"/>
    <p:restoredTop sz="94660"/>
  </p:normalViewPr>
  <p:slideViewPr>
    <p:cSldViewPr snapToGrid="0">
      <p:cViewPr varScale="1">
        <p:scale>
          <a:sx n="61" d="100"/>
          <a:sy n="61" d="100"/>
        </p:scale>
        <p:origin x="336"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22-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2.xml><?xml version="1.0" encoding="utf-8"?>
<ax:ocx xmlns:ax="http://schemas.microsoft.com/office/2006/activeX" xmlns:r="http://schemas.openxmlformats.org/officeDocument/2006/relationships" ax:classid="{5512D11A-5CC6-11CF-8D67-00AA00BDCE1D}" ax:persistence="persistStream" r:id="rId1"/>
</file>

<file path=ppt/activeX/activeX3.xml><?xml version="1.0" encoding="utf-8"?>
<ax:ocx xmlns:ax="http://schemas.microsoft.com/office/2006/activeX" xmlns:r="http://schemas.openxmlformats.org/officeDocument/2006/relationships" ax:classid="{5512D11A-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A-5CC6-11CF-8D67-00AA00BDCE1D}" ax:persistence="persistStream" r:id="rId1"/>
</file>

<file path=ppt/activeX/activeX6.xml><?xml version="1.0" encoding="utf-8"?>
<ax:ocx xmlns:ax="http://schemas.microsoft.com/office/2006/activeX" xmlns:r="http://schemas.openxmlformats.org/officeDocument/2006/relationships" ax:classid="{5512D122-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A-5CC6-11CF-8D67-00AA00BDCE1D}" ax:persistence="persistStream" r:id="rId1"/>
</file>

<file path=ppt/activeX/activeX9.xml><?xml version="1.0" encoding="utf-8"?>
<ax:ocx xmlns:ax="http://schemas.microsoft.com/office/2006/activeX" xmlns:r="http://schemas.openxmlformats.org/officeDocument/2006/relationships" ax:classid="{5512D11A-5CC6-11CF-8D67-00AA00BDCE1D}" ax:persistence="persistStream" r:id="rId1"/>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97284"/>
          </a:xfrm>
          <a:prstGeom prst="rect">
            <a:avLst/>
          </a:prstGeom>
        </p:spPr>
        <p:txBody>
          <a:bodyPr vert="horz" lIns="91440" tIns="45720" rIns="91440" bIns="45720" rtlCol="0"/>
          <a:lstStyle>
            <a:lvl1pPr algn="r">
              <a:defRPr sz="1200"/>
            </a:lvl1pPr>
          </a:lstStyle>
          <a:p>
            <a:fld id="{D89E970A-A74F-480F-A313-EA5791E32182}" type="datetimeFigureOut">
              <a:rPr kumimoji="1" lang="ja-JP" altLang="en-US" smtClean="0"/>
              <a:t>2023/5/8</a:t>
            </a:fld>
            <a:endParaRPr kumimoji="1" lang="ja-JP" altLang="en-US"/>
          </a:p>
        </p:txBody>
      </p:sp>
      <p:sp>
        <p:nvSpPr>
          <p:cNvPr id="4" name="フッター プレースホルダー 3"/>
          <p:cNvSpPr>
            <a:spLocks noGrp="1"/>
          </p:cNvSpPr>
          <p:nvPr>
            <p:ph type="ftr" sz="quarter" idx="2"/>
          </p:nvPr>
        </p:nvSpPr>
        <p:spPr>
          <a:xfrm>
            <a:off x="0" y="9446678"/>
            <a:ext cx="2971800" cy="49728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9446678"/>
            <a:ext cx="2971800" cy="497284"/>
          </a:xfrm>
          <a:prstGeom prst="rect">
            <a:avLst/>
          </a:prstGeom>
        </p:spPr>
        <p:txBody>
          <a:bodyPr vert="horz" lIns="91440" tIns="45720" rIns="91440" bIns="45720" rtlCol="0" anchor="b"/>
          <a:lstStyle>
            <a:lvl1pPr algn="r">
              <a:defRPr sz="1200"/>
            </a:lvl1pPr>
          </a:lstStyle>
          <a:p>
            <a:fld id="{5D2A971D-80B4-4E67-9120-019EF99D48C6}" type="slidenum">
              <a:rPr kumimoji="1" lang="ja-JP" altLang="en-US" smtClean="0"/>
              <a:t>‹#›</a:t>
            </a:fld>
            <a:endParaRPr kumimoji="1" lang="ja-JP" altLang="en-US"/>
          </a:p>
        </p:txBody>
      </p:sp>
    </p:spTree>
    <p:extLst>
      <p:ext uri="{BB962C8B-B14F-4D97-AF65-F5344CB8AC3E}">
        <p14:creationId xmlns:p14="http://schemas.microsoft.com/office/powerpoint/2010/main" val="315217827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1FBD26F-B87D-4575-A7CD-4DFF9956A613}"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57FF3AF-A31A-4CD6-BE21-493F6827CE0F}" type="slidenum">
              <a:rPr kumimoji="1" lang="ja-JP" altLang="en-US" smtClean="0"/>
              <a:t>‹#›</a:t>
            </a:fld>
            <a:endParaRPr kumimoji="1" lang="ja-JP" altLang="en-US"/>
          </a:p>
        </p:txBody>
      </p:sp>
    </p:spTree>
    <p:extLst>
      <p:ext uri="{BB962C8B-B14F-4D97-AF65-F5344CB8AC3E}">
        <p14:creationId xmlns:p14="http://schemas.microsoft.com/office/powerpoint/2010/main" val="83022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FBD26F-B87D-4575-A7CD-4DFF9956A613}"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57FF3AF-A31A-4CD6-BE21-493F6827CE0F}" type="slidenum">
              <a:rPr kumimoji="1" lang="ja-JP" altLang="en-US" smtClean="0"/>
              <a:t>‹#›</a:t>
            </a:fld>
            <a:endParaRPr kumimoji="1" lang="ja-JP" altLang="en-US"/>
          </a:p>
        </p:txBody>
      </p:sp>
    </p:spTree>
    <p:extLst>
      <p:ext uri="{BB962C8B-B14F-4D97-AF65-F5344CB8AC3E}">
        <p14:creationId xmlns:p14="http://schemas.microsoft.com/office/powerpoint/2010/main" val="1850367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FBD26F-B87D-4575-A7CD-4DFF9956A613}"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57FF3AF-A31A-4CD6-BE21-493F6827CE0F}" type="slidenum">
              <a:rPr kumimoji="1" lang="ja-JP" altLang="en-US" smtClean="0"/>
              <a:t>‹#›</a:t>
            </a:fld>
            <a:endParaRPr kumimoji="1" lang="ja-JP" altLang="en-US"/>
          </a:p>
        </p:txBody>
      </p:sp>
    </p:spTree>
    <p:extLst>
      <p:ext uri="{BB962C8B-B14F-4D97-AF65-F5344CB8AC3E}">
        <p14:creationId xmlns:p14="http://schemas.microsoft.com/office/powerpoint/2010/main" val="385263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FBD26F-B87D-4575-A7CD-4DFF9956A613}"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57FF3AF-A31A-4CD6-BE21-493F6827CE0F}" type="slidenum">
              <a:rPr kumimoji="1" lang="ja-JP" altLang="en-US" smtClean="0"/>
              <a:t>‹#›</a:t>
            </a:fld>
            <a:endParaRPr kumimoji="1" lang="ja-JP" altLang="en-US"/>
          </a:p>
        </p:txBody>
      </p:sp>
    </p:spTree>
    <p:extLst>
      <p:ext uri="{BB962C8B-B14F-4D97-AF65-F5344CB8AC3E}">
        <p14:creationId xmlns:p14="http://schemas.microsoft.com/office/powerpoint/2010/main" val="52601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1FBD26F-B87D-4575-A7CD-4DFF9956A613}"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57FF3AF-A31A-4CD6-BE21-493F6827CE0F}" type="slidenum">
              <a:rPr kumimoji="1" lang="ja-JP" altLang="en-US" smtClean="0"/>
              <a:t>‹#›</a:t>
            </a:fld>
            <a:endParaRPr kumimoji="1" lang="ja-JP" altLang="en-US"/>
          </a:p>
        </p:txBody>
      </p:sp>
    </p:spTree>
    <p:extLst>
      <p:ext uri="{BB962C8B-B14F-4D97-AF65-F5344CB8AC3E}">
        <p14:creationId xmlns:p14="http://schemas.microsoft.com/office/powerpoint/2010/main" val="225315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1FBD26F-B87D-4575-A7CD-4DFF9956A613}" type="datetimeFigureOut">
              <a:rPr kumimoji="1" lang="ja-JP" altLang="en-US" smtClean="0"/>
              <a:t>2023/5/8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57FF3AF-A31A-4CD6-BE21-493F6827CE0F}" type="slidenum">
              <a:rPr kumimoji="1" lang="ja-JP" altLang="en-US" smtClean="0"/>
              <a:t>‹#›</a:t>
            </a:fld>
            <a:endParaRPr kumimoji="1" lang="ja-JP" altLang="en-US"/>
          </a:p>
        </p:txBody>
      </p:sp>
    </p:spTree>
    <p:extLst>
      <p:ext uri="{BB962C8B-B14F-4D97-AF65-F5344CB8AC3E}">
        <p14:creationId xmlns:p14="http://schemas.microsoft.com/office/powerpoint/2010/main" val="3089059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1FBD26F-B87D-4575-A7CD-4DFF9956A613}" type="datetimeFigureOut">
              <a:rPr kumimoji="1" lang="ja-JP" altLang="en-US" smtClean="0"/>
              <a:t>2023/5/8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57FF3AF-A31A-4CD6-BE21-493F6827CE0F}" type="slidenum">
              <a:rPr kumimoji="1" lang="ja-JP" altLang="en-US" smtClean="0"/>
              <a:t>‹#›</a:t>
            </a:fld>
            <a:endParaRPr kumimoji="1" lang="ja-JP" altLang="en-US"/>
          </a:p>
        </p:txBody>
      </p:sp>
    </p:spTree>
    <p:extLst>
      <p:ext uri="{BB962C8B-B14F-4D97-AF65-F5344CB8AC3E}">
        <p14:creationId xmlns:p14="http://schemas.microsoft.com/office/powerpoint/2010/main" val="2467795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1FBD26F-B87D-4575-A7CD-4DFF9956A613}" type="datetimeFigureOut">
              <a:rPr kumimoji="1" lang="ja-JP" altLang="en-US" smtClean="0"/>
              <a:t>2023/5/8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57FF3AF-A31A-4CD6-BE21-493F6827CE0F}" type="slidenum">
              <a:rPr kumimoji="1" lang="ja-JP" altLang="en-US" smtClean="0"/>
              <a:t>‹#›</a:t>
            </a:fld>
            <a:endParaRPr kumimoji="1" lang="ja-JP" altLang="en-US"/>
          </a:p>
        </p:txBody>
      </p:sp>
    </p:spTree>
    <p:extLst>
      <p:ext uri="{BB962C8B-B14F-4D97-AF65-F5344CB8AC3E}">
        <p14:creationId xmlns:p14="http://schemas.microsoft.com/office/powerpoint/2010/main" val="3079919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1FBD26F-B87D-4575-A7CD-4DFF9956A613}" type="datetimeFigureOut">
              <a:rPr kumimoji="1" lang="ja-JP" altLang="en-US" smtClean="0"/>
              <a:t>2023/5/8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57FF3AF-A31A-4CD6-BE21-493F6827CE0F}" type="slidenum">
              <a:rPr kumimoji="1" lang="ja-JP" altLang="en-US" smtClean="0"/>
              <a:t>‹#›</a:t>
            </a:fld>
            <a:endParaRPr kumimoji="1" lang="ja-JP" altLang="en-US"/>
          </a:p>
        </p:txBody>
      </p:sp>
    </p:spTree>
    <p:extLst>
      <p:ext uri="{BB962C8B-B14F-4D97-AF65-F5344CB8AC3E}">
        <p14:creationId xmlns:p14="http://schemas.microsoft.com/office/powerpoint/2010/main" val="3746841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1FBD26F-B87D-4575-A7CD-4DFF9956A613}" type="datetimeFigureOut">
              <a:rPr kumimoji="1" lang="ja-JP" altLang="en-US" smtClean="0"/>
              <a:t>2023/5/8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57FF3AF-A31A-4CD6-BE21-493F6827CE0F}" type="slidenum">
              <a:rPr kumimoji="1" lang="ja-JP" altLang="en-US" smtClean="0"/>
              <a:t>‹#›</a:t>
            </a:fld>
            <a:endParaRPr kumimoji="1" lang="ja-JP" altLang="en-US"/>
          </a:p>
        </p:txBody>
      </p:sp>
    </p:spTree>
    <p:extLst>
      <p:ext uri="{BB962C8B-B14F-4D97-AF65-F5344CB8AC3E}">
        <p14:creationId xmlns:p14="http://schemas.microsoft.com/office/powerpoint/2010/main" val="1876371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1FBD26F-B87D-4575-A7CD-4DFF9956A613}" type="datetimeFigureOut">
              <a:rPr kumimoji="1" lang="ja-JP" altLang="en-US" smtClean="0"/>
              <a:t>2023/5/8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57FF3AF-A31A-4CD6-BE21-493F6827CE0F}" type="slidenum">
              <a:rPr kumimoji="1" lang="ja-JP" altLang="en-US" smtClean="0"/>
              <a:t>‹#›</a:t>
            </a:fld>
            <a:endParaRPr kumimoji="1" lang="ja-JP" altLang="en-US"/>
          </a:p>
        </p:txBody>
      </p:sp>
    </p:spTree>
    <p:extLst>
      <p:ext uri="{BB962C8B-B14F-4D97-AF65-F5344CB8AC3E}">
        <p14:creationId xmlns:p14="http://schemas.microsoft.com/office/powerpoint/2010/main" val="1130160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FBD26F-B87D-4575-A7CD-4DFF9956A613}" type="datetimeFigureOut">
              <a:rPr kumimoji="1" lang="ja-JP" altLang="en-US" smtClean="0"/>
              <a:t>2023/5/8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7FF3AF-A31A-4CD6-BE21-493F6827CE0F}" type="slidenum">
              <a:rPr kumimoji="1" lang="ja-JP" altLang="en-US" smtClean="0"/>
              <a:t>‹#›</a:t>
            </a:fld>
            <a:endParaRPr kumimoji="1" lang="ja-JP" altLang="en-US"/>
          </a:p>
        </p:txBody>
      </p:sp>
    </p:spTree>
    <p:extLst>
      <p:ext uri="{BB962C8B-B14F-4D97-AF65-F5344CB8AC3E}">
        <p14:creationId xmlns:p14="http://schemas.microsoft.com/office/powerpoint/2010/main" val="3845954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6" Type="http://schemas.openxmlformats.org/officeDocument/2006/relationships/hyperlink" Target="http://ruo.mbl.co.jp/bio/product/allergy-Immunology/article/nonself&#8208;discrimination.html" TargetMode="External"/><Relationship Id="rId117" Type="http://schemas.openxmlformats.org/officeDocument/2006/relationships/hyperlink" Target="http://www.facebook.com/MBL.japan" TargetMode="External"/><Relationship Id="rId21" Type="http://schemas.openxmlformats.org/officeDocument/2006/relationships/hyperlink" Target="http://ruo.mbl.co.jp/bio/product/allergy-Immunology/article/Natural-immunity-Acquid-immunity.html" TargetMode="External"/><Relationship Id="rId42" Type="http://schemas.openxmlformats.org/officeDocument/2006/relationships/hyperlink" Target="http://www.mbl.co.jp/utility/privacy.html" TargetMode="External"/><Relationship Id="rId47" Type="http://schemas.openxmlformats.org/officeDocument/2006/relationships/hyperlink" Target="http://ruo.mbl.co.jp/bio/product/epigenome/index.html" TargetMode="External"/><Relationship Id="rId63" Type="http://schemas.openxmlformats.org/officeDocument/2006/relationships/hyperlink" Target="http://ruo.mbl.co.jp/bio/product/allergy-Immunology/pickup/t-select-mhc-tetramer.html" TargetMode="External"/><Relationship Id="rId68" Type="http://schemas.openxmlformats.org/officeDocument/2006/relationships/hyperlink" Target="http://ruo.mbl.co.jp/bio/product/pathology/index.html" TargetMode="External"/><Relationship Id="rId84" Type="http://schemas.openxmlformats.org/officeDocument/2006/relationships/hyperlink" Target="http://ruo.mbl.co.jp/bio/info/my_select_sampler_set.html" TargetMode="External"/><Relationship Id="rId89" Type="http://schemas.openxmlformats.org/officeDocument/2006/relationships/hyperlink" Target="http://ruo.mbl.co.jp/bio/info/outlet.html" TargetMode="External"/><Relationship Id="rId112" Type="http://schemas.openxmlformats.org/officeDocument/2006/relationships/image" Target="../media/image9.png"/><Relationship Id="rId16" Type="http://schemas.openxmlformats.org/officeDocument/2006/relationships/hyperlink" Target="http://ruo.mbl.co.jp/bio/inq/top.html" TargetMode="External"/><Relationship Id="rId107" Type="http://schemas.openxmlformats.org/officeDocument/2006/relationships/image" Target="../media/image4.png"/><Relationship Id="rId11" Type="http://schemas.openxmlformats.org/officeDocument/2006/relationships/hyperlink" Target="http://www.mbl.co.jp/" TargetMode="External"/><Relationship Id="rId32" Type="http://schemas.openxmlformats.org/officeDocument/2006/relationships/hyperlink" Target="http://ruo.mbl.co.jp/bio/product/allergy-Immunology/special-talk/special-talk3.html" TargetMode="External"/><Relationship Id="rId37" Type="http://schemas.openxmlformats.org/officeDocument/2006/relationships/hyperlink" Target="http://ruo.mbl.co.jp/bio/product/allergy-Immunology/catalog.html" TargetMode="External"/><Relationship Id="rId53" Type="http://schemas.openxmlformats.org/officeDocument/2006/relationships/hyperlink" Target="http://ruo.mbl.co.jp/bio/product/neuroscience/index.html" TargetMode="External"/><Relationship Id="rId58" Type="http://schemas.openxmlformats.org/officeDocument/2006/relationships/hyperlink" Target="http://ruo.mbl.co.jp/bio/product/signal/index.html" TargetMode="External"/><Relationship Id="rId74" Type="http://schemas.openxmlformats.org/officeDocument/2006/relationships/hyperlink" Target="http://ruo.mbl.co.jp/bio/product/nucleic-acid-extraction/index.html" TargetMode="External"/><Relationship Id="rId79" Type="http://schemas.openxmlformats.org/officeDocument/2006/relationships/hyperlink" Target="http://ruo.mbl.co.jp/bio/product/flprotein/coralhue.html" TargetMode="External"/><Relationship Id="rId102" Type="http://schemas.openxmlformats.org/officeDocument/2006/relationships/hyperlink" Target="http://ruo.mbl.co.jp/bio/catalog/pathways.html" TargetMode="External"/><Relationship Id="rId123" Type="http://schemas.openxmlformats.org/officeDocument/2006/relationships/image" Target="../media/image19.wmf"/><Relationship Id="rId5" Type="http://schemas.openxmlformats.org/officeDocument/2006/relationships/control" Target="../activeX/activeX5.xml"/><Relationship Id="rId90" Type="http://schemas.openxmlformats.org/officeDocument/2006/relationships/hyperlink" Target="http://ruo.mbl.co.jp/bio/info/campaign.html" TargetMode="External"/><Relationship Id="rId95" Type="http://schemas.openxmlformats.org/officeDocument/2006/relationships/hyperlink" Target="http://ruo.mbl.co.jp/bio/info/mail_magazine.html?year=2019" TargetMode="External"/><Relationship Id="rId22" Type="http://schemas.openxmlformats.org/officeDocument/2006/relationships/hyperlink" Target="http://ruo.mbl.co.jp/bio/product/allergy-Immunology/article/Acquired-immunity-Antibody.html" TargetMode="External"/><Relationship Id="rId27" Type="http://schemas.openxmlformats.org/officeDocument/2006/relationships/hyperlink" Target="http://ruo.mbl.co.jp/bio/product/allergy-Immunology/article/gut-immunity.html" TargetMode="External"/><Relationship Id="rId43" Type="http://schemas.openxmlformats.org/officeDocument/2006/relationships/hyperlink" Target="http://ruo.mbl.co.jp/bio/support/aboutsite.html" TargetMode="External"/><Relationship Id="rId48" Type="http://schemas.openxmlformats.org/officeDocument/2006/relationships/hyperlink" Target="http://ruo.mbl.co.jp/bio/product/cancer/" TargetMode="External"/><Relationship Id="rId64" Type="http://schemas.openxmlformats.org/officeDocument/2006/relationships/hyperlink" Target="http://ruo.mbl.co.jp/bio/product/flprotein/index.html" TargetMode="External"/><Relationship Id="rId69" Type="http://schemas.openxmlformats.org/officeDocument/2006/relationships/hyperlink" Target="http://ruo.mbl.co.jp/bio/product/ish/index.html" TargetMode="External"/><Relationship Id="rId113" Type="http://schemas.openxmlformats.org/officeDocument/2006/relationships/image" Target="../media/image10.png"/><Relationship Id="rId118" Type="http://schemas.openxmlformats.org/officeDocument/2006/relationships/image" Target="../media/image14.png"/><Relationship Id="rId80" Type="http://schemas.openxmlformats.org/officeDocument/2006/relationships/hyperlink" Target="http://ruo.mbl.co.jp/bio/product/abmatch/abmatch.html" TargetMode="External"/><Relationship Id="rId85" Type="http://schemas.openxmlformats.org/officeDocument/2006/relationships/hyperlink" Target="http://ruo.mbl.co.jp/bio/jutaku/cytof.html" TargetMode="External"/><Relationship Id="rId12" Type="http://schemas.openxmlformats.org/officeDocument/2006/relationships/hyperlink" Target="http://ruo.mbl.co.jp/bio/product/index.html" TargetMode="External"/><Relationship Id="rId17" Type="http://schemas.openxmlformats.org/officeDocument/2006/relationships/hyperlink" Target="http://ruo.mbl.co.jp/bio/product/allergy-Immunology/" TargetMode="External"/><Relationship Id="rId33" Type="http://schemas.openxmlformats.org/officeDocument/2006/relationships/hyperlink" Target="http://ruo.mbl.co.jp/bio/product/allergy-Immunology/special-talk/special-talk4.html" TargetMode="External"/><Relationship Id="rId38" Type="http://schemas.openxmlformats.org/officeDocument/2006/relationships/hyperlink" Target="http://ruo.mbl.co.jp/bio/support/faq_CD1dTetramer.html" TargetMode="External"/><Relationship Id="rId59" Type="http://schemas.openxmlformats.org/officeDocument/2006/relationships/hyperlink" Target="http://ruo.mbl.co.jp/bio/sch/?gfis=5" TargetMode="External"/><Relationship Id="rId103" Type="http://schemas.openxmlformats.org/officeDocument/2006/relationships/hyperlink" Target="http://ruo.mbl.co.jp/bio/product/allergy-Immunology/article/Cellular-immunity-Humoral-immunity.html#top" TargetMode="External"/><Relationship Id="rId108" Type="http://schemas.openxmlformats.org/officeDocument/2006/relationships/image" Target="../media/image5.png"/><Relationship Id="rId54" Type="http://schemas.openxmlformats.org/officeDocument/2006/relationships/hyperlink" Target="http://ruo.mbl.co.jp/bio/product/transmembrane/index.html" TargetMode="External"/><Relationship Id="rId70" Type="http://schemas.openxmlformats.org/officeDocument/2006/relationships/hyperlink" Target="http://ruo.mbl.co.jp/bio/product/cell-culture/index.html" TargetMode="External"/><Relationship Id="rId75" Type="http://schemas.openxmlformats.org/officeDocument/2006/relationships/hyperlink" Target="http://ruo.mbl.co.jp/bio/sch/index.html?gtos=99&amp;types=1&amp;types=2&amp;types=8" TargetMode="External"/><Relationship Id="rId91" Type="http://schemas.openxmlformats.org/officeDocument/2006/relationships/hyperlink" Target="http://ruo.mbl.co.jp/bio/info/discon.html?year=2019" TargetMode="External"/><Relationship Id="rId96" Type="http://schemas.openxmlformats.org/officeDocument/2006/relationships/hyperlink" Target="http://ruo.mbl.co.jp/bio/support/method/index.html" TargetMode="External"/><Relationship Id="rId1" Type="http://schemas.openxmlformats.org/officeDocument/2006/relationships/control" Target="../activeX/activeX1.xml"/><Relationship Id="rId6" Type="http://schemas.openxmlformats.org/officeDocument/2006/relationships/slideLayout" Target="../slideLayouts/slideLayout7.xml"/><Relationship Id="rId23" Type="http://schemas.openxmlformats.org/officeDocument/2006/relationships/hyperlink" Target="http://ruo.mbl.co.jp/bio/product/allergy-Immunology/article/mhc-Tcell.html" TargetMode="External"/><Relationship Id="rId28" Type="http://schemas.openxmlformats.org/officeDocument/2006/relationships/hyperlink" Target="http://ruo.mbl.co.jp/bio/product/allergy-Immunology/article/allergy.html" TargetMode="External"/><Relationship Id="rId49" Type="http://schemas.openxmlformats.org/officeDocument/2006/relationships/hyperlink" Target="http://ruo.mbl.co.jp/bio/product/metabolic/" TargetMode="External"/><Relationship Id="rId114" Type="http://schemas.openxmlformats.org/officeDocument/2006/relationships/image" Target="../media/image11.png"/><Relationship Id="rId119" Type="http://schemas.openxmlformats.org/officeDocument/2006/relationships/image" Target="../media/image15.png"/><Relationship Id="rId44" Type="http://schemas.openxmlformats.org/officeDocument/2006/relationships/hyperlink" Target="http://ruo.mbl.co.jp/bio/product/autophagy/index.html" TargetMode="External"/><Relationship Id="rId60" Type="http://schemas.openxmlformats.org/officeDocument/2006/relationships/hyperlink" Target="http://ruo.mbl.co.jp/bio/product/exosome/index.html" TargetMode="External"/><Relationship Id="rId65" Type="http://schemas.openxmlformats.org/officeDocument/2006/relationships/hyperlink" Target="http://ruo.mbl.co.jp/bio/product/control/index.html" TargetMode="External"/><Relationship Id="rId81" Type="http://schemas.openxmlformats.org/officeDocument/2006/relationships/hyperlink" Target="http://ruo.mbl.co.jp/bio/product/tag/pickup/HRP-DirecT.html" TargetMode="External"/><Relationship Id="rId86" Type="http://schemas.openxmlformats.org/officeDocument/2006/relationships/hyperlink" Target="http://ruo.mbl.co.jp/bio/product/cell-culture/custom-3d-culture.html" TargetMode="External"/><Relationship Id="rId4" Type="http://schemas.openxmlformats.org/officeDocument/2006/relationships/control" Target="../activeX/activeX4.xml"/><Relationship Id="rId9" Type="http://schemas.openxmlformats.org/officeDocument/2006/relationships/hyperlink" Target="http://ruo.mbl.co.jp/bio/e/index.html" TargetMode="External"/><Relationship Id="rId13" Type="http://schemas.openxmlformats.org/officeDocument/2006/relationships/hyperlink" Target="http://ruo.mbl.co.jp/bio/jutaku/menu.html" TargetMode="External"/><Relationship Id="rId18" Type="http://schemas.openxmlformats.org/officeDocument/2006/relationships/hyperlink" Target="http://ruo.mbl.co.jp/bio/product/allergy-Immunology/article/index.html" TargetMode="External"/><Relationship Id="rId39" Type="http://schemas.openxmlformats.org/officeDocument/2006/relationships/hyperlink" Target="http://ruo.mbl.co.jp/bio/product/allergy-Immunology/index.html" TargetMode="External"/><Relationship Id="rId109" Type="http://schemas.openxmlformats.org/officeDocument/2006/relationships/image" Target="../media/image6.gif"/><Relationship Id="rId34" Type="http://schemas.openxmlformats.org/officeDocument/2006/relationships/hyperlink" Target="http://ruo.mbl.co.jp/bio/product/allergy-Immunology/pickup/index.html" TargetMode="External"/><Relationship Id="rId50" Type="http://schemas.openxmlformats.org/officeDocument/2006/relationships/hyperlink" Target="http://ruo.mbl.co.jp/bio/product/discovery/index.html" TargetMode="External"/><Relationship Id="rId55" Type="http://schemas.openxmlformats.org/officeDocument/2006/relationships/hyperlink" Target="http://ruo.mbl.co.jp/bio/product/circadian/index.html" TargetMode="External"/><Relationship Id="rId76" Type="http://schemas.openxmlformats.org/officeDocument/2006/relationships/hyperlink" Target="http://ruo.mbl.co.jp/bio/product/cyclex/index.html" TargetMode="External"/><Relationship Id="rId97" Type="http://schemas.openxmlformats.org/officeDocument/2006/relationships/hyperlink" Target="http://ruo.mbl.co.jp/bio/support/learning/index.html" TargetMode="External"/><Relationship Id="rId104" Type="http://schemas.openxmlformats.org/officeDocument/2006/relationships/image" Target="../media/image2.png"/><Relationship Id="rId120" Type="http://schemas.openxmlformats.org/officeDocument/2006/relationships/image" Target="../media/image16.png"/><Relationship Id="rId7" Type="http://schemas.openxmlformats.org/officeDocument/2006/relationships/hyperlink" Target="http://ruo.mbl.co.jp/bio/product/allergy-Immunology/article/Cellular-immunity-Humoral-immunity.html" TargetMode="External"/><Relationship Id="rId71" Type="http://schemas.openxmlformats.org/officeDocument/2006/relationships/hyperlink" Target="http://ruo.mbl.co.jp/bio/product/flow_cytometry/index.html" TargetMode="External"/><Relationship Id="rId92" Type="http://schemas.openxmlformats.org/officeDocument/2006/relationships/hyperlink" Target="http://ruo.mbl.co.jp/bio/info/news.html?year=2019" TargetMode="External"/><Relationship Id="rId2" Type="http://schemas.openxmlformats.org/officeDocument/2006/relationships/control" Target="../activeX/activeX2.xml"/><Relationship Id="rId29" Type="http://schemas.openxmlformats.org/officeDocument/2006/relationships/hyperlink" Target="http://ruo.mbl.co.jp/bio/catalog/immunology_news.html" TargetMode="External"/><Relationship Id="rId24" Type="http://schemas.openxmlformats.org/officeDocument/2006/relationships/hyperlink" Target="http://ruo.mbl.co.jp/bio/product/allergy-Immunology/article/autoimmune-disease.html" TargetMode="External"/><Relationship Id="rId40" Type="http://schemas.openxmlformats.org/officeDocument/2006/relationships/hyperlink" Target="http://ruo.mbl.co.jp/bio/product/allergy-Immunology/images/cell-mediated-immunity_1_L.png" TargetMode="External"/><Relationship Id="rId45" Type="http://schemas.openxmlformats.org/officeDocument/2006/relationships/hyperlink" Target="http://ruo.mbl.co.jp/bio/sch/A/index.html?kw=regeneration" TargetMode="External"/><Relationship Id="rId66" Type="http://schemas.openxmlformats.org/officeDocument/2006/relationships/hyperlink" Target="http://ruo.mbl.co.jp/bio/sch/?gtos=17" TargetMode="External"/><Relationship Id="rId87" Type="http://schemas.openxmlformats.org/officeDocument/2006/relationships/hyperlink" Target="http://ruo.mbl.co.jp/bio/product/tma/custom.html" TargetMode="External"/><Relationship Id="rId110" Type="http://schemas.openxmlformats.org/officeDocument/2006/relationships/image" Target="../media/image7.png"/><Relationship Id="rId115" Type="http://schemas.openxmlformats.org/officeDocument/2006/relationships/image" Target="../media/image12.png"/><Relationship Id="rId61" Type="http://schemas.openxmlformats.org/officeDocument/2006/relationships/hyperlink" Target="http://ruo.mbl.co.jp/bio/product/bone-metabolism/index.html" TargetMode="External"/><Relationship Id="rId82" Type="http://schemas.openxmlformats.org/officeDocument/2006/relationships/hyperlink" Target="http://ruo.mbl.co.jp/bio/product/tag/pickup/smart-ip.html" TargetMode="External"/><Relationship Id="rId19" Type="http://schemas.openxmlformats.org/officeDocument/2006/relationships/hyperlink" Target="http://ruo.mbl.co.jp/bio/product/allergy-Immunology/article/immunology.html" TargetMode="External"/><Relationship Id="rId14" Type="http://schemas.openxmlformats.org/officeDocument/2006/relationships/hyperlink" Target="http://ruo.mbl.co.jp/bio/support/index.html" TargetMode="External"/><Relationship Id="rId30" Type="http://schemas.openxmlformats.org/officeDocument/2006/relationships/hyperlink" Target="http://ruo.mbl.co.jp/bio/product/allergy-Immunology/special-talk/nkt.html" TargetMode="External"/><Relationship Id="rId35" Type="http://schemas.openxmlformats.org/officeDocument/2006/relationships/hyperlink" Target="http://ruo.mbl.co.jp/bio/product/allergy-Immunology/exuse/index.html" TargetMode="External"/><Relationship Id="rId56" Type="http://schemas.openxmlformats.org/officeDocument/2006/relationships/hyperlink" Target="http://ruo.mbl.co.jp/bio/sch/?gfis=4" TargetMode="External"/><Relationship Id="rId77" Type="http://schemas.openxmlformats.org/officeDocument/2006/relationships/hyperlink" Target="http://ruo.mbl.co.jp/bio/product/circulex/index.html" TargetMode="External"/><Relationship Id="rId100" Type="http://schemas.openxmlformats.org/officeDocument/2006/relationships/hyperlink" Target="http://ruo.mbl.co.jp/bio/catalog/index.html" TargetMode="External"/><Relationship Id="rId105" Type="http://schemas.openxmlformats.org/officeDocument/2006/relationships/image" Target="../media/image3.png"/><Relationship Id="rId8" Type="http://schemas.openxmlformats.org/officeDocument/2006/relationships/hyperlink" Target="http://ruo.mbl.co.jp/" TargetMode="External"/><Relationship Id="rId51" Type="http://schemas.openxmlformats.org/officeDocument/2006/relationships/hyperlink" Target="http://ruo.mbl.co.jp/bio/product/apoptosis/index.html" TargetMode="External"/><Relationship Id="rId72" Type="http://schemas.openxmlformats.org/officeDocument/2006/relationships/hyperlink" Target="http://ruo.mbl.co.jp/bio/sch/index.html?gtos=23" TargetMode="External"/><Relationship Id="rId93" Type="http://schemas.openxmlformats.org/officeDocument/2006/relationships/hyperlink" Target="http://ruo.mbl.co.jp/bio/info/exhibit.html?year=2019" TargetMode="External"/><Relationship Id="rId98" Type="http://schemas.openxmlformats.org/officeDocument/2006/relationships/hyperlink" Target="http://ruo.mbl.co.jp/bio/support/agreement.html" TargetMode="External"/><Relationship Id="rId121" Type="http://schemas.openxmlformats.org/officeDocument/2006/relationships/image" Target="../media/image17.png"/><Relationship Id="rId3" Type="http://schemas.openxmlformats.org/officeDocument/2006/relationships/control" Target="../activeX/activeX3.xml"/><Relationship Id="rId25" Type="http://schemas.openxmlformats.org/officeDocument/2006/relationships/hyperlink" Target="http://ruo.mbl.co.jp/bio/product/allergy-Immunology/article/lifestyle-related-diseases.html" TargetMode="External"/><Relationship Id="rId46" Type="http://schemas.openxmlformats.org/officeDocument/2006/relationships/hyperlink" Target="http://ruo.mbl.co.jp/bio/product/epigenetics/index.html" TargetMode="External"/><Relationship Id="rId67" Type="http://schemas.openxmlformats.org/officeDocument/2006/relationships/hyperlink" Target="http://ruo.mbl.co.jp/bio/product/tma/catalog.html" TargetMode="External"/><Relationship Id="rId116" Type="http://schemas.openxmlformats.org/officeDocument/2006/relationships/image" Target="../media/image13.png"/><Relationship Id="rId20" Type="http://schemas.openxmlformats.org/officeDocument/2006/relationships/hyperlink" Target="http://ruo.mbl.co.jp/bio/product/allergy-Immunology/article/immune-cells.html" TargetMode="External"/><Relationship Id="rId41" Type="http://schemas.openxmlformats.org/officeDocument/2006/relationships/hyperlink" Target="http://ruo.mbl.co.jp/bio/product/allergy-Immunology/images/antibody-action_1_L.png" TargetMode="External"/><Relationship Id="rId62" Type="http://schemas.openxmlformats.org/officeDocument/2006/relationships/hyperlink" Target="http://ruo.mbl.co.jp/bio/product/tag/index.html" TargetMode="External"/><Relationship Id="rId83" Type="http://schemas.openxmlformats.org/officeDocument/2006/relationships/hyperlink" Target="http://ruo.mbl.co.jp/bio/product/epigenetics/pickup/RiboClusterProfiler.html" TargetMode="External"/><Relationship Id="rId88" Type="http://schemas.openxmlformats.org/officeDocument/2006/relationships/hyperlink" Target="http://ruo.mbl.co.jp/bio/info/new-products.html?year=2019" TargetMode="External"/><Relationship Id="rId111" Type="http://schemas.openxmlformats.org/officeDocument/2006/relationships/image" Target="../media/image8.png"/><Relationship Id="rId15" Type="http://schemas.openxmlformats.org/officeDocument/2006/relationships/hyperlink" Target="http://ruo.mbl.co.jp/bio/download/index.html" TargetMode="External"/><Relationship Id="rId36" Type="http://schemas.openxmlformats.org/officeDocument/2006/relationships/hyperlink" Target="http://ruo.mbl.co.jp/bio/product/allergy-Immunology/product-list.html" TargetMode="External"/><Relationship Id="rId57" Type="http://schemas.openxmlformats.org/officeDocument/2006/relationships/hyperlink" Target="http://ruo.mbl.co.jp/bio/product/cytokine/index.html" TargetMode="External"/><Relationship Id="rId106" Type="http://schemas.openxmlformats.org/officeDocument/2006/relationships/hyperlink" Target="http://ruo.mbl.co.jp/bio/support/help.html" TargetMode="External"/><Relationship Id="rId10" Type="http://schemas.openxmlformats.org/officeDocument/2006/relationships/hyperlink" Target="https://www.mblbio.com/bio/g/regions.html" TargetMode="External"/><Relationship Id="rId31" Type="http://schemas.openxmlformats.org/officeDocument/2006/relationships/hyperlink" Target="http://ruo.mbl.co.jp/bio/product/allergy-Immunology/special-talk/nhc.html" TargetMode="External"/><Relationship Id="rId52" Type="http://schemas.openxmlformats.org/officeDocument/2006/relationships/hyperlink" Target="http://ruo.mbl.co.jp/bio/product/ub/index.html" TargetMode="External"/><Relationship Id="rId73" Type="http://schemas.openxmlformats.org/officeDocument/2006/relationships/hyperlink" Target="http://ruo.mbl.co.jp/bio/product/blocking/index.html" TargetMode="External"/><Relationship Id="rId78" Type="http://schemas.openxmlformats.org/officeDocument/2006/relationships/hyperlink" Target="http://ruo.mbl.co.jp/bio/e/product/amalgaam/index.html" TargetMode="External"/><Relationship Id="rId94" Type="http://schemas.openxmlformats.org/officeDocument/2006/relationships/hyperlink" Target="http://ruo.mbl.co.jp/bio/info/literature.html" TargetMode="External"/><Relationship Id="rId99" Type="http://schemas.openxmlformats.org/officeDocument/2006/relationships/hyperlink" Target="http://ruo.mbl.co.jp/bio/support/sample-request.html" TargetMode="External"/><Relationship Id="rId101" Type="http://schemas.openxmlformats.org/officeDocument/2006/relationships/hyperlink" Target="http://ruo.mbl.co.jp/bio/catalog/MBL-RUO-TOPICS.html" TargetMode="External"/><Relationship Id="rId122" Type="http://schemas.openxmlformats.org/officeDocument/2006/relationships/image" Target="../media/image18.wmf"/></Relationships>
</file>

<file path=ppt/slides/_rels/slide3.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7.png"/><Relationship Id="rId18" Type="http://schemas.openxmlformats.org/officeDocument/2006/relationships/image" Target="../media/image9.png"/><Relationship Id="rId26" Type="http://schemas.openxmlformats.org/officeDocument/2006/relationships/image" Target="../media/image13.png"/><Relationship Id="rId3" Type="http://schemas.openxmlformats.org/officeDocument/2006/relationships/control" Target="../activeX/activeX8.xml"/><Relationship Id="rId21" Type="http://schemas.openxmlformats.org/officeDocument/2006/relationships/hyperlink" Target="http://www.mbl.co.jp/utility/privacy.html" TargetMode="External"/><Relationship Id="rId7" Type="http://schemas.openxmlformats.org/officeDocument/2006/relationships/hyperlink" Target="http://ruo.mbl.co.jp/bio/product/allergy-Immunology/images/cell-mediated-immunity_1_L.png" TargetMode="External"/><Relationship Id="rId12" Type="http://schemas.openxmlformats.org/officeDocument/2006/relationships/hyperlink" Target="http://ruo.mbl.co.jp/bio/product/allergy-Immunology/images/antibody-action_1_L.png" TargetMode="External"/><Relationship Id="rId17" Type="http://schemas.openxmlformats.org/officeDocument/2006/relationships/hyperlink" Target="http://ruo.mbl.co.jp/bio/product/allergy-Immunology/article/Acquired-immunity-Antibody.html" TargetMode="External"/><Relationship Id="rId25" Type="http://schemas.openxmlformats.org/officeDocument/2006/relationships/hyperlink" Target="http://ruo.mbl.co.jp/bio/product/allergy-Immunology/article/Cellular-immunity-Humoral-immunity.html#top" TargetMode="External"/><Relationship Id="rId2" Type="http://schemas.openxmlformats.org/officeDocument/2006/relationships/control" Target="../activeX/activeX7.xml"/><Relationship Id="rId16" Type="http://schemas.openxmlformats.org/officeDocument/2006/relationships/hyperlink" Target="http://ruo.mbl.co.jp/bio/product/allergy-Immunology/article/Natural-immunity-Acquid-immunity.html" TargetMode="External"/><Relationship Id="rId20" Type="http://schemas.openxmlformats.org/officeDocument/2006/relationships/image" Target="../media/image10.png"/><Relationship Id="rId29" Type="http://schemas.openxmlformats.org/officeDocument/2006/relationships/image" Target="../media/image15.png"/><Relationship Id="rId1" Type="http://schemas.openxmlformats.org/officeDocument/2006/relationships/control" Target="../activeX/activeX6.xml"/><Relationship Id="rId6" Type="http://schemas.openxmlformats.org/officeDocument/2006/relationships/slideLayout" Target="../slideLayouts/slideLayout2.xml"/><Relationship Id="rId11" Type="http://schemas.openxmlformats.org/officeDocument/2006/relationships/image" Target="../media/image6.gif"/><Relationship Id="rId24" Type="http://schemas.openxmlformats.org/officeDocument/2006/relationships/image" Target="../media/image12.png"/><Relationship Id="rId5" Type="http://schemas.openxmlformats.org/officeDocument/2006/relationships/control" Target="../activeX/activeX10.xml"/><Relationship Id="rId15" Type="http://schemas.openxmlformats.org/officeDocument/2006/relationships/image" Target="../media/image8.png"/><Relationship Id="rId23" Type="http://schemas.openxmlformats.org/officeDocument/2006/relationships/hyperlink" Target="http://ruo.mbl.co.jp/bio/support/aboutsite.html" TargetMode="External"/><Relationship Id="rId28" Type="http://schemas.openxmlformats.org/officeDocument/2006/relationships/image" Target="../media/image14.png"/><Relationship Id="rId10" Type="http://schemas.openxmlformats.org/officeDocument/2006/relationships/image" Target="../media/image22.png"/><Relationship Id="rId19" Type="http://schemas.openxmlformats.org/officeDocument/2006/relationships/hyperlink" Target="http://ruo.mbl.co.jp/" TargetMode="External"/><Relationship Id="rId31" Type="http://schemas.openxmlformats.org/officeDocument/2006/relationships/image" Target="../media/image24.wmf"/><Relationship Id="rId4" Type="http://schemas.openxmlformats.org/officeDocument/2006/relationships/control" Target="../activeX/activeX9.xml"/><Relationship Id="rId9" Type="http://schemas.openxmlformats.org/officeDocument/2006/relationships/hyperlink" Target="http://ruo.mbl.co.jp/bio/product/allergy-Immunology/article/Cellular-immunity-Humoral-immunity.html" TargetMode="External"/><Relationship Id="rId14" Type="http://schemas.openxmlformats.org/officeDocument/2006/relationships/hyperlink" Target="http://ruo.mbl.co.jp/bio/product/allergy-Immunology/article/immune-cells.html" TargetMode="External"/><Relationship Id="rId22" Type="http://schemas.openxmlformats.org/officeDocument/2006/relationships/image" Target="../media/image11.png"/><Relationship Id="rId27" Type="http://schemas.openxmlformats.org/officeDocument/2006/relationships/hyperlink" Target="http://www.facebook.com/MBL.japan" TargetMode="External"/><Relationship Id="rId30" Type="http://schemas.openxmlformats.org/officeDocument/2006/relationships/image" Target="../media/image23.wmf"/></Relationships>
</file>

<file path=ppt/slides/_rels/slide5.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457784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2CE0748-15BA-4052-9839-6FA98C22B0E7}"/>
              </a:ext>
            </a:extLst>
          </p:cNvPr>
          <p:cNvSpPr>
            <a:spLocks noChangeArrowheads="1"/>
          </p:cNvSpPr>
          <p:nvPr/>
        </p:nvSpPr>
        <p:spPr bwMode="auto">
          <a:xfrm>
            <a:off x="1808480" y="2113280"/>
            <a:ext cx="6223000" cy="0"/>
          </a:xfrm>
          <a:prstGeom prst="rect">
            <a:avLst/>
          </a:prstGeom>
          <a:solidFill>
            <a:srgbClr val="B2F2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ja-JP" altLang="ja-JP" sz="1800" b="0" i="0" u="none" strike="noStrike" cap="none" normalizeH="0" baseline="0">
                <a:ln>
                  <a:noFill/>
                </a:ln>
                <a:solidFill>
                  <a:schemeClr val="tx1"/>
                </a:solidFill>
                <a:effectLst/>
                <a:latin typeface="Arial" panose="020B0604020202020204" pitchFamily="34" charset="0"/>
              </a:rPr>
              <a:t>  </a:t>
            </a:r>
            <a:r>
              <a:rPr kumimoji="0" lang="ja-JP" altLang="ja-JP" sz="3200" b="0" i="0" u="none" strike="noStrike" cap="none" normalizeH="0" baseline="0">
                <a:ln>
                  <a:noFill/>
                </a:ln>
                <a:solidFill>
                  <a:schemeClr val="tx1"/>
                </a:solidFill>
                <a:effectLst/>
                <a:latin typeface="Arial" panose="020B0604020202020204" pitchFamily="34"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a:ln>
                  <a:noFill/>
                </a:ln>
                <a:solidFill>
                  <a:srgbClr val="FF0066"/>
                </a:solidFill>
                <a:effectLst/>
                <a:latin typeface="Arial" panose="020B0604020202020204" pitchFamily="34" charset="0"/>
              </a:rPr>
              <a:t>キーワード ▼ </a:t>
            </a:r>
          </a:p>
          <a:p>
            <a:pPr marL="0" marR="0" lvl="0" indent="0" algn="l" defTabSz="914400" rtl="0" eaLnBrk="0" fontAlgn="t" latinLnBrk="0" hangingPunct="0">
              <a:lnSpc>
                <a:spcPct val="100000"/>
              </a:lnSpc>
              <a:spcBef>
                <a:spcPct val="0"/>
              </a:spcBef>
              <a:spcAft>
                <a:spcPct val="0"/>
              </a:spcAft>
              <a:buClrTx/>
              <a:buSzTx/>
              <a:buFontTx/>
              <a:buChar char="•"/>
              <a:tabLst/>
            </a:pPr>
            <a:r>
              <a:rPr kumimoji="0" lang="ja-JP" altLang="ja-JP" sz="600" b="1" i="1" u="none" strike="noStrike" cap="none" normalizeH="0" baseline="0">
                <a:ln>
                  <a:noFill/>
                </a:ln>
                <a:solidFill>
                  <a:srgbClr val="FF0066"/>
                </a:solidFill>
                <a:effectLst/>
                <a:latin typeface="Arial" panose="020B0604020202020204" pitchFamily="34" charset="0"/>
              </a:rPr>
              <a:t>  </a:t>
            </a:r>
            <a:r>
              <a:rPr kumimoji="0" lang="ja-JP" altLang="ja-JP" sz="1100" b="1" i="1" u="none" strike="noStrike" cap="none" normalizeH="0" baseline="0">
                <a:ln>
                  <a:noFill/>
                </a:ln>
                <a:solidFill>
                  <a:srgbClr val="FF0066"/>
                </a:solidFill>
                <a:effectLst/>
                <a:latin typeface="Arial" panose="020B0604020202020204" pitchFamily="34" charset="0"/>
              </a:rPr>
              <a:t>     </a:t>
            </a:r>
            <a:r>
              <a:rPr kumimoji="0" lang="ja-JP" altLang="ja-JP" sz="600" b="1" i="0" u="none" strike="noStrike" cap="none" normalizeH="0" baseline="0">
                <a:ln>
                  <a:noFill/>
                </a:ln>
                <a:solidFill>
                  <a:srgbClr val="000000"/>
                </a:solidFill>
                <a:effectLst/>
                <a:latin typeface="Arial" panose="020B0604020202020204" pitchFamily="34" charset="0"/>
              </a:rPr>
              <a:t> </a:t>
            </a:r>
            <a:endParaRPr kumimoji="0" lang="ja-JP" altLang="ja-JP" sz="1000" b="0" i="0" u="none" strike="noStrike" cap="none" normalizeH="0" baseline="0">
              <a:ln>
                <a:noFill/>
              </a:ln>
              <a:solidFill>
                <a:srgbClr val="FF0066"/>
              </a:solidFill>
              <a:effectLst/>
              <a:latin typeface="Arial" panose="020B0604020202020204" pitchFamily="34" charset="0"/>
            </a:endParaRPr>
          </a:p>
          <a:p>
            <a:pPr marL="0" marR="0" lvl="0" indent="0" algn="r" defTabSz="914400" rtl="0" eaLnBrk="0" fontAlgn="t" latinLnBrk="0" hangingPunct="0">
              <a:lnSpc>
                <a:spcPct val="100000"/>
              </a:lnSpc>
              <a:spcBef>
                <a:spcPct val="0"/>
              </a:spcBef>
              <a:spcAft>
                <a:spcPct val="0"/>
              </a:spcAft>
              <a:buClrTx/>
              <a:buSzTx/>
              <a:buFontTx/>
              <a:buChar char="•"/>
              <a:tabLst/>
            </a:pPr>
            <a:r>
              <a:rPr kumimoji="0" lang="ja-JP" altLang="ja-JP" sz="800" b="0" i="0" u="none" strike="noStrike" cap="none" normalizeH="0" baseline="0">
                <a:ln>
                  <a:noFill/>
                </a:ln>
                <a:solidFill>
                  <a:srgbClr val="FF0066"/>
                </a:solidFill>
                <a:effectLst/>
                <a:latin typeface="Arial" panose="020B0604020202020204" pitchFamily="34" charset="0"/>
                <a:hlinkClick r:id="rId7"/>
              </a:rPr>
              <a:t>  </a:t>
            </a:r>
            <a:r>
              <a:rPr kumimoji="0" lang="ja-JP" altLang="ja-JP" sz="1100" b="0" i="0" u="none" strike="noStrike" cap="none" normalizeH="0" baseline="0">
                <a:ln>
                  <a:noFill/>
                </a:ln>
                <a:solidFill>
                  <a:srgbClr val="FF0066"/>
                </a:solidFill>
                <a:effectLst/>
                <a:latin typeface="Arial" panose="020B0604020202020204" pitchFamily="34" charset="0"/>
                <a:hlinkClick r:id="rId7"/>
              </a:rPr>
              <a:t>                </a:t>
            </a:r>
            <a:r>
              <a:rPr kumimoji="0" lang="ja-JP" altLang="ja-JP" sz="1800" b="0" i="0" u="none" strike="noStrike" cap="none" normalizeH="0" baseline="0">
                <a:ln>
                  <a:noFill/>
                </a:ln>
                <a:solidFill>
                  <a:srgbClr val="FF0066"/>
                </a:solidFill>
                <a:effectLst/>
                <a:latin typeface="Arial" panose="020B0604020202020204" pitchFamily="34" charset="0"/>
                <a:hlinkClick r:id="rId7"/>
              </a:rPr>
              <a:t> </a:t>
            </a:r>
            <a:endParaRPr kumimoji="0" lang="ja-JP" altLang="ja-JP" sz="1800" b="0" i="0" u="none" strike="noStrike" cap="none" normalizeH="0" baseline="0">
              <a:ln>
                <a:noFill/>
              </a:ln>
              <a:solidFill>
                <a:srgbClr val="FF0066"/>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日本（</a:t>
            </a:r>
            <a:r>
              <a:rPr kumimoji="0" lang="ja-JP" altLang="ja-JP" sz="1000" b="0" i="0" u="none" strike="noStrike" cap="none" normalizeH="0" baseline="0">
                <a:ln>
                  <a:noFill/>
                </a:ln>
                <a:solidFill>
                  <a:schemeClr val="tx1"/>
                </a:solidFill>
                <a:effectLst/>
                <a:latin typeface="Arial" panose="020B0604020202020204" pitchFamily="34" charset="0"/>
                <a:hlinkClick r:id="rId8"/>
              </a:rPr>
              <a:t>日本語</a:t>
            </a:r>
            <a:r>
              <a:rPr kumimoji="0" lang="ja-JP" altLang="ja-JP" sz="1000" b="0" i="0" u="none" strike="noStrike" cap="none" normalizeH="0" baseline="0">
                <a:ln>
                  <a:noFill/>
                </a:ln>
                <a:solidFill>
                  <a:schemeClr val="tx1"/>
                </a:solidFill>
                <a:effectLst/>
                <a:latin typeface="Arial" panose="020B0604020202020204" pitchFamily="34" charset="0"/>
              </a:rPr>
              <a:t> / </a:t>
            </a:r>
            <a:r>
              <a:rPr kumimoji="0" lang="ja-JP" altLang="ja-JP" sz="1000" b="0" i="0" u="none" strike="noStrike" cap="none" normalizeH="0" baseline="0">
                <a:ln>
                  <a:noFill/>
                </a:ln>
                <a:solidFill>
                  <a:schemeClr val="tx1"/>
                </a:solidFill>
                <a:effectLst/>
                <a:latin typeface="Arial" panose="020B0604020202020204" pitchFamily="34" charset="0"/>
                <a:hlinkClick r:id="rId9"/>
              </a:rPr>
              <a:t>English</a:t>
            </a:r>
            <a:r>
              <a:rPr kumimoji="0" lang="ja-JP" altLang="ja-JP" sz="1000" b="0" i="0" u="none" strike="noStrike" cap="none" normalizeH="0" baseline="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hlinkClick r:id="rId10"/>
              </a:rPr>
              <a:t>Global</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hlinkClick r:id="rId11"/>
              </a:rPr>
              <a:t>MBL会社情報</a:t>
            </a:r>
            <a:endParaRPr kumimoji="0" lang="ja-JP" altLang="ja-JP"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t"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  </a:t>
            </a:r>
            <a:r>
              <a:rPr kumimoji="0" lang="ja-JP" altLang="ja-JP" sz="1000" b="0" i="0" u="none" strike="noStrike" cap="none" normalizeH="0" baseline="0">
                <a:ln>
                  <a:noFill/>
                </a:ln>
                <a:solidFill>
                  <a:schemeClr val="tx1"/>
                </a:solidFill>
                <a:effectLst/>
                <a:latin typeface="Arial" panose="020B0604020202020204" pitchFamily="34" charset="0"/>
                <a:hlinkClick r:id="rId8"/>
              </a:rPr>
              <a:t>      </a:t>
            </a:r>
            <a:br>
              <a:rPr kumimoji="0" lang="ja-JP" altLang="ja-JP" sz="1000" b="0" i="0" u="none" strike="noStrike" cap="none" normalizeH="0" baseline="0">
                <a:ln>
                  <a:noFill/>
                </a:ln>
                <a:solidFill>
                  <a:schemeClr val="tx1"/>
                </a:solidFill>
                <a:effectLst/>
                <a:latin typeface="Arial" panose="020B0604020202020204" pitchFamily="34" charset="0"/>
                <a:hlinkClick r:id="rId8"/>
              </a:rPr>
            </a:br>
            <a:r>
              <a:rPr kumimoji="0" lang="ja-JP" altLang="ja-JP" sz="1000" b="0" i="0" u="none" strike="noStrike" cap="none" normalizeH="0" baseline="0">
                <a:ln>
                  <a:noFill/>
                </a:ln>
                <a:solidFill>
                  <a:schemeClr val="tx1"/>
                </a:solidFill>
                <a:effectLst/>
                <a:latin typeface="Arial" panose="020B0604020202020204" pitchFamily="34" charset="0"/>
                <a:hlinkClick r:id="rId8"/>
              </a:rPr>
              <a:t>HOME</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hlinkClick r:id="rId12"/>
              </a:rPr>
              <a:t>製品カテゴリー</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hlinkClick r:id="rId13"/>
              </a:rPr>
              <a:t>カスタムサービス</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hlinkClick r:id="rId14"/>
              </a:rPr>
              <a:t>学ぶ・調べる</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hlinkClick r:id="rId15"/>
              </a:rPr>
              <a:t>各種ダウンロード</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hlinkClick r:id="rId16"/>
              </a:rPr>
              <a:t>お問い合わせ</a:t>
            </a:r>
            <a:r>
              <a:rPr kumimoji="0" lang="ja-JP" altLang="ja-JP" sz="800" b="0" i="0" u="none" strike="noStrike" cap="none" normalizeH="0" baseline="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a:ln>
                  <a:noFill/>
                </a:ln>
                <a:solidFill>
                  <a:schemeClr val="tx1"/>
                </a:solidFill>
                <a:effectLst/>
                <a:latin typeface="Arial" panose="020B0604020202020204" pitchFamily="34" charset="0"/>
                <a:hlinkClick r:id="rId8"/>
              </a:rPr>
              <a:t>トップ</a:t>
            </a:r>
            <a:r>
              <a:rPr kumimoji="0" lang="ja-JP" altLang="ja-JP" sz="1800" b="0" i="0" u="none" strike="noStrike" cap="none" normalizeH="0" baseline="0">
                <a:ln>
                  <a:noFill/>
                </a:ln>
                <a:solidFill>
                  <a:schemeClr val="tx1"/>
                </a:solidFill>
                <a:effectLst/>
                <a:latin typeface="Arial" panose="020B0604020202020204" pitchFamily="34" charset="0"/>
              </a:rPr>
              <a:t> &gt; </a:t>
            </a:r>
            <a:r>
              <a:rPr kumimoji="0" lang="ja-JP" altLang="ja-JP" sz="1800" b="0" i="0" u="none" strike="noStrike" cap="none" normalizeH="0" baseline="0">
                <a:ln>
                  <a:noFill/>
                </a:ln>
                <a:solidFill>
                  <a:schemeClr val="tx1"/>
                </a:solidFill>
                <a:effectLst/>
                <a:latin typeface="Arial" panose="020B0604020202020204" pitchFamily="34" charset="0"/>
                <a:hlinkClick r:id="rId12"/>
              </a:rPr>
              <a:t>製品カテゴリー</a:t>
            </a:r>
            <a:r>
              <a:rPr kumimoji="0" lang="ja-JP" altLang="ja-JP" sz="1800" b="0" i="0" u="none" strike="noStrike" cap="none" normalizeH="0" baseline="0">
                <a:ln>
                  <a:noFill/>
                </a:ln>
                <a:solidFill>
                  <a:schemeClr val="tx1"/>
                </a:solidFill>
                <a:effectLst/>
                <a:latin typeface="Arial" panose="020B0604020202020204" pitchFamily="34" charset="0"/>
              </a:rPr>
              <a:t> &gt; </a:t>
            </a:r>
            <a:r>
              <a:rPr kumimoji="0" lang="ja-JP" altLang="ja-JP" sz="1800" b="0" i="0" u="none" strike="noStrike" cap="none" normalizeH="0" baseline="0">
                <a:ln>
                  <a:noFill/>
                </a:ln>
                <a:solidFill>
                  <a:schemeClr val="tx1"/>
                </a:solidFill>
                <a:effectLst/>
                <a:latin typeface="Arial" panose="020B0604020202020204" pitchFamily="34" charset="0"/>
                <a:hlinkClick r:id="rId17"/>
              </a:rPr>
              <a:t>免疫</a:t>
            </a:r>
            <a:r>
              <a:rPr kumimoji="0" lang="ja-JP" altLang="ja-JP" sz="1800" b="0" i="0" u="none" strike="noStrike" cap="none" normalizeH="0" baseline="0">
                <a:ln>
                  <a:noFill/>
                </a:ln>
                <a:solidFill>
                  <a:schemeClr val="tx1"/>
                </a:solidFill>
                <a:effectLst/>
                <a:latin typeface="Arial" panose="020B0604020202020204" pitchFamily="34" charset="0"/>
              </a:rPr>
              <a:t> &gt; </a:t>
            </a:r>
            <a:r>
              <a:rPr kumimoji="0" lang="ja-JP" altLang="ja-JP" sz="1800" b="0" i="0" u="none" strike="noStrike" cap="none" normalizeH="0" baseline="0">
                <a:ln>
                  <a:noFill/>
                </a:ln>
                <a:solidFill>
                  <a:schemeClr val="tx1"/>
                </a:solidFill>
                <a:effectLst/>
                <a:latin typeface="Arial" panose="020B0604020202020204" pitchFamily="34" charset="0"/>
                <a:hlinkClick r:id="rId18"/>
              </a:rPr>
              <a:t>免疫機構と疾患</a:t>
            </a:r>
            <a:r>
              <a:rPr kumimoji="0" lang="ja-JP" altLang="ja-JP" sz="1800" b="0" i="0" u="none" strike="noStrike" cap="none" normalizeH="0" baseline="0">
                <a:ln>
                  <a:noFill/>
                </a:ln>
                <a:solidFill>
                  <a:schemeClr val="tx1"/>
                </a:solidFill>
                <a:effectLst/>
                <a:latin typeface="Arial" panose="020B0604020202020204" pitchFamily="34" charset="0"/>
              </a:rPr>
              <a:t> &gt; </a:t>
            </a:r>
            <a:r>
              <a:rPr kumimoji="0" lang="ja-JP" altLang="ja-JP" sz="1800" b="0" i="0" u="none" strike="noStrike" cap="none" normalizeH="0" baseline="0">
                <a:ln>
                  <a:noFill/>
                </a:ln>
                <a:solidFill>
                  <a:schemeClr val="tx1"/>
                </a:solidFill>
                <a:effectLst/>
                <a:latin typeface="Arial" panose="020B0604020202020204" pitchFamily="34" charset="0"/>
                <a:hlinkClick r:id="rId19"/>
              </a:rPr>
              <a:t>免疫とは？</a:t>
            </a:r>
            <a:r>
              <a:rPr kumimoji="0" lang="ja-JP" altLang="ja-JP" sz="1800" b="0" i="0" u="none" strike="noStrike" cap="none" normalizeH="0" baseline="0">
                <a:ln>
                  <a:noFill/>
                </a:ln>
                <a:solidFill>
                  <a:schemeClr val="tx1"/>
                </a:solidFill>
                <a:effectLst/>
                <a:latin typeface="Arial" panose="020B0604020202020204" pitchFamily="34" charset="0"/>
              </a:rPr>
              <a:t> &gt; 細胞性免疫と液性免疫 </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a:ln>
                  <a:noFill/>
                </a:ln>
                <a:solidFill>
                  <a:schemeClr val="tx1"/>
                </a:solidFill>
                <a:effectLst/>
                <a:latin typeface="Arial" panose="020B0604020202020204" pitchFamily="34" charset="0"/>
              </a:rPr>
              <a:t>免疫</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hlinkClick r:id="rId18"/>
              </a:rPr>
              <a:t>免疫機構と疾患</a:t>
            </a:r>
            <a:endParaRPr kumimoji="0" lang="ja-JP" altLang="ja-JP"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0" name="Rectangle 12">
            <a:extLst>
              <a:ext uri="{FF2B5EF4-FFF2-40B4-BE49-F238E27FC236}">
                <a16:creationId xmlns:a16="http://schemas.microsoft.com/office/drawing/2014/main" id="{550B0A5A-9A53-46C6-95DC-8C46896229C4}"/>
              </a:ext>
            </a:extLst>
          </p:cNvPr>
          <p:cNvSpPr>
            <a:spLocks noChangeArrowheads="1"/>
          </p:cNvSpPr>
          <p:nvPr/>
        </p:nvSpPr>
        <p:spPr bwMode="auto">
          <a:xfrm>
            <a:off x="1808480" y="2113280"/>
            <a:ext cx="6223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1" name="Rectangle 13">
            <a:extLst>
              <a:ext uri="{FF2B5EF4-FFF2-40B4-BE49-F238E27FC236}">
                <a16:creationId xmlns:a16="http://schemas.microsoft.com/office/drawing/2014/main" id="{71EC0072-3AA7-4AE1-B076-A83E077BBBC0}"/>
              </a:ext>
            </a:extLst>
          </p:cNvPr>
          <p:cNvSpPr>
            <a:spLocks noChangeArrowheads="1"/>
          </p:cNvSpPr>
          <p:nvPr/>
        </p:nvSpPr>
        <p:spPr bwMode="auto">
          <a:xfrm>
            <a:off x="1808480" y="2129155"/>
            <a:ext cx="6223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28566" rIns="0" bIns="2856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19"/>
              </a:rPr>
              <a:t>免疫とは？</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20"/>
              </a:rPr>
              <a:t>免疫と免疫担当細胞</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21"/>
              </a:rPr>
              <a:t>自然免疫と獲得免疫</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7"/>
              </a:rPr>
              <a:t>細胞性免疫と液性免疫</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22"/>
              </a:rPr>
              <a:t>液性免疫と抗体（抗体のでき方）</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23"/>
              </a:rPr>
              <a:t>MHCとT細胞との関わり</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24"/>
              </a:rPr>
              <a:t>自己免疫疾患</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25"/>
              </a:rPr>
              <a:t>生活習慣病</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26"/>
              </a:rPr>
              <a:t>MHCとは？</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27"/>
              </a:rPr>
              <a:t>腸管免疫とは？</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28"/>
              </a:rPr>
              <a:t>アレルギー</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29"/>
              </a:rPr>
              <a:t>Immunology News</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30"/>
              </a:rPr>
              <a:t>理化学研究所 石井 保之 先生より『NKT 細胞による免疫制御』</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31"/>
              </a:rPr>
              <a:t>MHC class I HLA-A*24:02 influenza tetramerの開発</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32"/>
              </a:rPr>
              <a:t>京都大学 増田 喬子 先生より 『iPS細胞技術を用いたがん抗原特異的T細胞の再生と他家移植への応用』 </a:t>
            </a:r>
            <a:endParaRPr kumimoji="0" lang="ja-JP" altLang="ja-JP"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rPr>
              <a:t>・</a:t>
            </a:r>
            <a:r>
              <a:rPr kumimoji="0" lang="ja-JP" altLang="ja-JP" sz="1000" b="0" i="0" u="none" strike="noStrike" cap="none" normalizeH="0" baseline="0">
                <a:ln>
                  <a:noFill/>
                </a:ln>
                <a:solidFill>
                  <a:schemeClr val="tx1"/>
                </a:solidFill>
                <a:effectLst/>
                <a:latin typeface="Arial" panose="020B0604020202020204" pitchFamily="34" charset="0"/>
                <a:hlinkClick r:id="rId33"/>
              </a:rPr>
              <a:t>QuickSwitch™ カスタム テトラマーキットを用いたネオアンチゲン反応性T細胞の解析</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Rectangle 14">
            <a:extLst>
              <a:ext uri="{FF2B5EF4-FFF2-40B4-BE49-F238E27FC236}">
                <a16:creationId xmlns:a16="http://schemas.microsoft.com/office/drawing/2014/main" id="{1C64E15F-AA97-478B-8B8E-185024B6FC11}"/>
              </a:ext>
            </a:extLst>
          </p:cNvPr>
          <p:cNvSpPr>
            <a:spLocks noChangeArrowheads="1"/>
          </p:cNvSpPr>
          <p:nvPr/>
        </p:nvSpPr>
        <p:spPr bwMode="auto">
          <a:xfrm>
            <a:off x="1808480" y="2129155"/>
            <a:ext cx="6223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3" name="Rectangle 15">
            <a:extLst>
              <a:ext uri="{FF2B5EF4-FFF2-40B4-BE49-F238E27FC236}">
                <a16:creationId xmlns:a16="http://schemas.microsoft.com/office/drawing/2014/main" id="{221D07F0-3626-41C3-A42D-E0031EA051D9}"/>
              </a:ext>
            </a:extLst>
          </p:cNvPr>
          <p:cNvSpPr>
            <a:spLocks noChangeArrowheads="1"/>
          </p:cNvSpPr>
          <p:nvPr/>
        </p:nvSpPr>
        <p:spPr bwMode="auto">
          <a:xfrm>
            <a:off x="1808480" y="2145030"/>
            <a:ext cx="6223000" cy="0"/>
          </a:xfrm>
          <a:prstGeom prst="rect">
            <a:avLst/>
          </a:prstGeom>
          <a:solidFill>
            <a:srgbClr val="00AE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800" b="0" i="0" u="none" strike="noStrike" cap="none" normalizeH="0" baseline="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hlinkClick r:id="rId34"/>
              </a:rPr>
              <a:t>製品ピックアップ</a:t>
            </a:r>
            <a:endParaRPr kumimoji="0" lang="ja-JP" altLang="ja-JP" sz="1000" b="0" i="0" u="none" strike="noStrike" cap="none" normalizeH="0" baseline="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hlinkClick r:id="rId35"/>
              </a:rPr>
              <a:t>製品使用例</a:t>
            </a:r>
            <a:endParaRPr kumimoji="0" lang="ja-JP" altLang="ja-JP" sz="1000" b="0" i="0" u="none" strike="noStrike" cap="none" normalizeH="0" baseline="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hlinkClick r:id="rId36"/>
              </a:rPr>
              <a:t>製品リスト</a:t>
            </a:r>
            <a:endParaRPr kumimoji="0" lang="ja-JP" altLang="ja-JP" sz="1000" b="0" i="0" u="none" strike="noStrike" cap="none" normalizeH="0" baseline="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hlinkClick r:id="rId37"/>
              </a:rPr>
              <a:t>製品カタログ</a:t>
            </a:r>
            <a:endParaRPr kumimoji="0" lang="ja-JP" altLang="ja-JP" sz="1000" b="0" i="0" u="none" strike="noStrike" cap="none" normalizeH="0" baseline="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a:ln>
                  <a:noFill/>
                </a:ln>
                <a:solidFill>
                  <a:schemeClr val="tx1"/>
                </a:solidFill>
                <a:effectLst/>
                <a:latin typeface="Arial" panose="020B0604020202020204" pitchFamily="34" charset="0"/>
                <a:hlinkClick r:id="rId38"/>
              </a:rPr>
              <a:t>FAQ</a:t>
            </a:r>
            <a:endParaRPr kumimoji="0" lang="ja-JP" altLang="ja-JP"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 name="Rectangle 16">
            <a:extLst>
              <a:ext uri="{FF2B5EF4-FFF2-40B4-BE49-F238E27FC236}">
                <a16:creationId xmlns:a16="http://schemas.microsoft.com/office/drawing/2014/main" id="{59D3B806-400E-437A-9D15-44D3A5BAC5A4}"/>
              </a:ext>
            </a:extLst>
          </p:cNvPr>
          <p:cNvSpPr>
            <a:spLocks noChangeArrowheads="1"/>
          </p:cNvSpPr>
          <p:nvPr/>
        </p:nvSpPr>
        <p:spPr bwMode="auto">
          <a:xfrm>
            <a:off x="1808480" y="2145030"/>
            <a:ext cx="6223000"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17">
            <a:extLst>
              <a:ext uri="{FF2B5EF4-FFF2-40B4-BE49-F238E27FC236}">
                <a16:creationId xmlns:a16="http://schemas.microsoft.com/office/drawing/2014/main" id="{D5B35BEF-3E77-4292-8AFD-D921B2BC1D00}"/>
              </a:ext>
            </a:extLst>
          </p:cNvPr>
          <p:cNvSpPr>
            <a:spLocks noChangeArrowheads="1"/>
          </p:cNvSpPr>
          <p:nvPr/>
        </p:nvSpPr>
        <p:spPr bwMode="auto">
          <a:xfrm>
            <a:off x="1808480" y="2151380"/>
            <a:ext cx="6223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Arial" panose="020B0604020202020204" pitchFamily="34" charset="0"/>
                <a:hlinkClick r:id="rId39"/>
              </a:rPr>
              <a:t>&gt;&gt; 免疫 TOPへ戻る</a:t>
            </a:r>
            <a:endParaRPr kumimoji="0" lang="ja-JP" altLang="ja-JP"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chemeClr val="tx1"/>
                </a:solidFill>
                <a:effectLst/>
                <a:latin typeface="Arial" panose="020B0604020202020204" pitchFamily="34" charset="0"/>
              </a:rPr>
              <a:t>  </a:t>
            </a:r>
            <a:r>
              <a:rPr kumimoji="0" lang="ja-JP" altLang="ja-JP" sz="3000" b="0" i="0" u="none" strike="noStrike" cap="none" normalizeH="0" baseline="0" dirty="0">
                <a:ln>
                  <a:noFill/>
                </a:ln>
                <a:solidFill>
                  <a:schemeClr val="tx1"/>
                </a:solidFill>
                <a:effectLst/>
                <a:latin typeface="Arial" panose="020B0604020202020204" pitchFamily="34" charset="0"/>
              </a:rPr>
              <a:t>    </a:t>
            </a:r>
            <a:endParaRPr kumimoji="0" lang="ja-JP" altLang="ja-JP"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ja-JP" altLang="ja-JP" sz="1600" b="0" i="0" u="none" strike="noStrike" cap="none" normalizeH="0" baseline="0" dirty="0">
                <a:ln>
                  <a:noFill/>
                </a:ln>
                <a:solidFill>
                  <a:schemeClr val="tx1"/>
                </a:solidFill>
                <a:effectLst/>
                <a:latin typeface="Arial" panose="020B0604020202020204" pitchFamily="34" charset="0"/>
              </a:rPr>
              <a:t>細胞性免疫と液性免疫</a:t>
            </a:r>
            <a:br>
              <a:rPr kumimoji="0" lang="ja-JP" altLang="ja-JP" sz="1600" b="0" i="0" u="none" strike="noStrike" cap="none" normalizeH="0" baseline="0" dirty="0">
                <a:ln>
                  <a:noFill/>
                </a:ln>
                <a:solidFill>
                  <a:schemeClr val="tx1"/>
                </a:solidFill>
                <a:effectLst/>
                <a:latin typeface="Arial" panose="020B0604020202020204" pitchFamily="34" charset="0"/>
              </a:rPr>
            </a:br>
            <a:endParaRPr kumimoji="0" lang="ja-JP" altLang="ja-JP"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800" b="0" i="0" u="none" strike="noStrike" cap="none" normalizeH="0" baseline="0" dirty="0">
                <a:ln>
                  <a:noFill/>
                </a:ln>
                <a:solidFill>
                  <a:schemeClr val="tx1"/>
                </a:solidFill>
                <a:effectLst/>
                <a:latin typeface="Arial" panose="020B0604020202020204" pitchFamily="34" charset="0"/>
              </a:rPr>
            </a:br>
            <a:endParaRPr kumimoji="0" lang="ja-JP" altLang="ja-JP"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a:ln>
                  <a:noFill/>
                </a:ln>
                <a:solidFill>
                  <a:schemeClr val="tx1"/>
                </a:solidFill>
                <a:effectLst/>
                <a:latin typeface="Arial" panose="020B0604020202020204" pitchFamily="34" charset="0"/>
              </a:rPr>
              <a:t>わたしたちはなぜ予防注射で感染症から身を守れるのか？</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a:ln>
                  <a:noFill/>
                </a:ln>
                <a:solidFill>
                  <a:schemeClr val="tx1"/>
                </a:solidFill>
                <a:effectLst/>
                <a:latin typeface="Arial" panose="020B0604020202020204" pitchFamily="34" charset="0"/>
              </a:rPr>
              <a:t>獲得免疫は、活躍するヘルパーT細胞の種類や作用の仕方によって、さらに「細胞性免疫」と「液性免疫」に分けられます。</a:t>
            </a:r>
            <a:endParaRPr kumimoji="0" lang="ja-JP" altLang="ja-JP"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Arial" panose="020B0604020202020204" pitchFamily="34" charset="0"/>
              </a:rPr>
              <a:t>細胞性免疫</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a:ln>
                  <a:noFill/>
                </a:ln>
                <a:solidFill>
                  <a:schemeClr val="tx1"/>
                </a:solidFill>
                <a:effectLst/>
                <a:latin typeface="Arial" panose="020B0604020202020204" pitchFamily="34" charset="0"/>
              </a:rPr>
              <a:t>局所的に起こる免疫反応で、CTLやマクロファージが直接細胞を攻撃する免疫反応です（図．細胞性免疫）。ヘルパーT細胞の1種である「Th1細胞」が、樹状細胞が提示する抗原を認識して、サイトカインを産生し、そのサイトカインによって、マクロファージ、細胞傷害性T細胞（CTL）などの細胞が活性化されます。活性化されたCTLやマクロファージは、低分子を分泌して、病原体に感染した異常細胞を攻撃・排除します。一部のCTLは、メモリーT細胞となって、異物に対する細胞傷害活性を持ったまま宿主内に記憶されます。</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a:ln>
                  <a:noFill/>
                </a:ln>
                <a:solidFill>
                  <a:schemeClr val="tx1"/>
                </a:solidFill>
                <a:effectLst/>
                <a:latin typeface="Arial" panose="020B0604020202020204" pitchFamily="34" charset="0"/>
              </a:rPr>
              <a:t>細胞性免疫</a:t>
            </a:r>
          </a:p>
          <a:p>
            <a:pPr marL="0" marR="0" lvl="0" indent="0" algn="l" defTabSz="914400" rtl="0" eaLnBrk="0" fontAlgn="t" latinLnBrk="0" hangingPunct="0">
              <a:lnSpc>
                <a:spcPct val="100000"/>
              </a:lnSpc>
              <a:spcBef>
                <a:spcPct val="0"/>
              </a:spcBef>
              <a:spcAft>
                <a:spcPct val="0"/>
              </a:spcAft>
              <a:buClrTx/>
              <a:buSzTx/>
              <a:buFontTx/>
              <a:buNone/>
              <a:tabLst/>
            </a:pPr>
            <a:r>
              <a:rPr kumimoji="0" lang="ja-JP" altLang="ja-JP" sz="800" b="0" i="0" u="none" strike="noStrike" cap="none" normalizeH="0" baseline="0" dirty="0">
                <a:ln>
                  <a:noFill/>
                </a:ln>
                <a:solidFill>
                  <a:schemeClr val="tx1"/>
                </a:solidFill>
                <a:effectLst/>
                <a:latin typeface="Arial" panose="020B0604020202020204" pitchFamily="34" charset="0"/>
              </a:rPr>
              <a:t>  </a:t>
            </a:r>
            <a:r>
              <a:rPr kumimoji="0" lang="ja-JP" altLang="ja-JP" sz="16600" b="0" i="0" u="none" strike="noStrike" cap="none" normalizeH="0" baseline="0" dirty="0">
                <a:ln>
                  <a:noFill/>
                </a:ln>
                <a:solidFill>
                  <a:schemeClr val="tx1"/>
                </a:solidFill>
                <a:effectLst/>
                <a:latin typeface="Arial" panose="020B0604020202020204" pitchFamily="34" charset="0"/>
                <a:hlinkClick r:id="rId40"/>
              </a:rPr>
              <a:t>            </a:t>
            </a:r>
            <a:r>
              <a:rPr kumimoji="0" lang="ja-JP" altLang="ja-JP" sz="1800" b="0" i="0" u="none" strike="noStrike" cap="none" normalizeH="0" baseline="0" dirty="0">
                <a:ln>
                  <a:noFill/>
                </a:ln>
                <a:solidFill>
                  <a:schemeClr val="tx1"/>
                </a:solidFill>
                <a:effectLst/>
                <a:latin typeface="Arial" panose="020B0604020202020204" pitchFamily="34" charset="0"/>
                <a:hlinkClick r:id="rId40"/>
              </a:rPr>
              <a:t> </a:t>
            </a:r>
            <a:br>
              <a:rPr kumimoji="0" lang="ja-JP" altLang="ja-JP" sz="1800" b="0" i="0" u="none" strike="noStrike" cap="none" normalizeH="0" baseline="0" dirty="0">
                <a:ln>
                  <a:noFill/>
                </a:ln>
                <a:solidFill>
                  <a:schemeClr val="tx1"/>
                </a:solidFill>
                <a:effectLst/>
                <a:latin typeface="Arial" panose="020B0604020202020204" pitchFamily="34" charset="0"/>
                <a:hlinkClick r:id="rId40"/>
              </a:rPr>
            </a:br>
            <a:r>
              <a:rPr kumimoji="0" lang="ja-JP" altLang="ja-JP" sz="1800" b="0" i="0" u="none" strike="noStrike" cap="none" normalizeH="0" baseline="0" dirty="0">
                <a:ln>
                  <a:noFill/>
                </a:ln>
                <a:solidFill>
                  <a:schemeClr val="tx1"/>
                </a:solidFill>
                <a:effectLst/>
                <a:latin typeface="Arial" panose="020B0604020202020204" pitchFamily="34" charset="0"/>
                <a:hlinkClick r:id="rId40"/>
              </a:rPr>
              <a:t>  </a:t>
            </a:r>
            <a:r>
              <a:rPr kumimoji="0" lang="ja-JP" altLang="ja-JP" sz="2000" b="0" i="0" u="none" strike="noStrike" cap="none" normalizeH="0" baseline="0" dirty="0">
                <a:ln>
                  <a:noFill/>
                </a:ln>
                <a:solidFill>
                  <a:schemeClr val="tx1"/>
                </a:solidFill>
                <a:effectLst/>
                <a:latin typeface="Arial" panose="020B0604020202020204" pitchFamily="34" charset="0"/>
                <a:hlinkClick r:id="rId41"/>
              </a:rPr>
              <a:t>                           </a:t>
            </a:r>
            <a:endParaRPr kumimoji="0" lang="ja-JP" altLang="ja-JP" sz="1800" b="0" i="0" u="none" strike="noStrike" cap="none" normalizeH="0" baseline="0" dirty="0">
              <a:ln>
                <a:noFill/>
              </a:ln>
              <a:solidFill>
                <a:schemeClr val="tx1"/>
              </a:solidFill>
              <a:effectLst/>
              <a:latin typeface="Arial" panose="020B0604020202020204" pitchFamily="34" charset="0"/>
              <a:hlinkClick r:id="rId41"/>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dirty="0">
                <a:ln>
                  <a:noFill/>
                </a:ln>
                <a:solidFill>
                  <a:schemeClr val="tx1"/>
                </a:solidFill>
                <a:effectLst/>
                <a:latin typeface="Arial" panose="020B0604020202020204" pitchFamily="34" charset="0"/>
                <a:hlinkClick r:id="rId41"/>
              </a:rPr>
            </a:br>
            <a:br>
              <a:rPr kumimoji="0" lang="ja-JP" altLang="ja-JP" sz="1800" b="0" i="0" u="none" strike="noStrike" cap="none" normalizeH="0" baseline="0" dirty="0">
                <a:ln>
                  <a:noFill/>
                </a:ln>
                <a:solidFill>
                  <a:schemeClr val="tx1"/>
                </a:solidFill>
                <a:effectLst/>
                <a:latin typeface="Arial" panose="020B0604020202020204" pitchFamily="34" charset="0"/>
                <a:hlinkClick r:id="rId41"/>
              </a:rPr>
            </a:br>
            <a:endParaRPr kumimoji="0" lang="ja-JP" altLang="ja-JP" sz="1800" b="0" i="0" u="none" strike="noStrike" cap="none" normalizeH="0" baseline="0" dirty="0">
              <a:ln>
                <a:noFill/>
              </a:ln>
              <a:solidFill>
                <a:schemeClr val="tx1"/>
              </a:solidFill>
              <a:effectLst/>
              <a:latin typeface="Arial" panose="020B0604020202020204" pitchFamily="34" charset="0"/>
              <a:hlinkClick r:id="rId41"/>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200" b="0" i="0" u="none" strike="noStrike" cap="none" normalizeH="0" baseline="0" dirty="0">
              <a:ln>
                <a:noFill/>
              </a:ln>
              <a:solidFill>
                <a:schemeClr val="tx1"/>
              </a:solidFill>
              <a:effectLst/>
              <a:latin typeface="Arial" panose="020B0604020202020204" pitchFamily="34" charset="0"/>
              <a:hlinkClick r:id="rId41"/>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Arial" panose="020B0604020202020204" pitchFamily="34" charset="0"/>
                <a:hlinkClick r:id="rId41"/>
              </a:rPr>
              <a:t>液性免疫</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a:ln>
                  <a:noFill/>
                </a:ln>
                <a:solidFill>
                  <a:schemeClr val="tx1"/>
                </a:solidFill>
                <a:effectLst/>
                <a:latin typeface="Arial" panose="020B0604020202020204" pitchFamily="34" charset="0"/>
                <a:hlinkClick r:id="rId41"/>
              </a:rPr>
              <a:t>液性免疫は、B細胞と抗体が中心となる免疫反応です。ヘルパーT細胞「Th2細胞」の産生するサイトカインにより、B細胞が刺激されると、B細胞が形質細胞へと分化し、大量の抗体を産生し、抗体は体液中を循環して全身に広 がります。また、刺激されたB細胞の一部は、抗原の情報を記憶しているメモリーB細胞となって、再度の感染の際には、最初の反応より迅速に、そしてより抗原に親和性が高い抗体を大量に産生することができます。 抗体の役割には下記のようなものがあります（図．抗体の作用）。</a:t>
            </a:r>
            <a:endParaRPr kumimoji="0" lang="ja-JP" altLang="ja-JP" sz="1800" b="0" i="0" u="none" strike="noStrike" cap="none" normalizeH="0" baseline="0" dirty="0">
              <a:ln>
                <a:noFill/>
              </a:ln>
              <a:solidFill>
                <a:schemeClr val="tx1"/>
              </a:solidFill>
              <a:effectLst/>
              <a:latin typeface="Arial" panose="020B0604020202020204" pitchFamily="34" charset="0"/>
              <a:hlinkClick r:id="rId41"/>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chemeClr val="tx1"/>
                </a:solidFill>
                <a:effectLst/>
                <a:latin typeface="Arial" panose="020B0604020202020204" pitchFamily="34" charset="0"/>
                <a:hlinkClick r:id="rId41"/>
              </a:rPr>
              <a:t>1） 抗体は病原菌に結合し（オプソニン化）、食細胞の貪食を助けます。 </a:t>
            </a:r>
            <a:br>
              <a:rPr kumimoji="0" lang="ja-JP" altLang="ja-JP" sz="1800" b="0" i="0" u="none" strike="noStrike" cap="none" normalizeH="0" baseline="0" dirty="0">
                <a:ln>
                  <a:noFill/>
                </a:ln>
                <a:solidFill>
                  <a:schemeClr val="tx1"/>
                </a:solidFill>
                <a:effectLst/>
                <a:latin typeface="Arial" panose="020B0604020202020204" pitchFamily="34" charset="0"/>
                <a:hlinkClick r:id="rId41"/>
              </a:rPr>
            </a:br>
            <a:r>
              <a:rPr kumimoji="0" lang="ja-JP" altLang="ja-JP" sz="1800" b="0" i="0" u="none" strike="noStrike" cap="none" normalizeH="0" baseline="0" dirty="0">
                <a:ln>
                  <a:noFill/>
                </a:ln>
                <a:solidFill>
                  <a:schemeClr val="tx1"/>
                </a:solidFill>
                <a:effectLst/>
                <a:latin typeface="Arial" panose="020B0604020202020204" pitchFamily="34" charset="0"/>
                <a:hlinkClick r:id="rId41"/>
              </a:rPr>
              <a:t>2） 抗体には、ウイルスや毒素に結合することで感染力や毒性を失わせる作用（中和作用）を持つものがあります。 </a:t>
            </a:r>
            <a:br>
              <a:rPr kumimoji="0" lang="ja-JP" altLang="ja-JP" sz="1800" b="0" i="0" u="none" strike="noStrike" cap="none" normalizeH="0" baseline="0" dirty="0">
                <a:ln>
                  <a:noFill/>
                </a:ln>
                <a:solidFill>
                  <a:schemeClr val="tx1"/>
                </a:solidFill>
                <a:effectLst/>
                <a:latin typeface="Arial" panose="020B0604020202020204" pitchFamily="34" charset="0"/>
                <a:hlinkClick r:id="rId41"/>
              </a:rPr>
            </a:br>
            <a:r>
              <a:rPr kumimoji="0" lang="ja-JP" altLang="ja-JP" sz="1800" b="0" i="0" u="none" strike="noStrike" cap="none" normalizeH="0" baseline="0" dirty="0">
                <a:ln>
                  <a:noFill/>
                </a:ln>
                <a:solidFill>
                  <a:schemeClr val="tx1"/>
                </a:solidFill>
                <a:effectLst/>
                <a:latin typeface="Arial" panose="020B0604020202020204" pitchFamily="34" charset="0"/>
                <a:hlinkClick r:id="rId41"/>
              </a:rPr>
              <a:t>3） 抗原と結合した抗体は補体経路を活性化します。補体はオプソニン化、 食細胞の炎症部位への誘導、血管拡張、溶菌、細胞傷害などをひきおこします。</a:t>
            </a:r>
            <a:endParaRPr kumimoji="0" lang="ja-JP" altLang="ja-JP" sz="800" b="0" i="0" u="none" strike="noStrike" cap="none" normalizeH="0" baseline="0" dirty="0">
              <a:ln>
                <a:noFill/>
              </a:ln>
              <a:solidFill>
                <a:schemeClr val="tx1"/>
              </a:solidFill>
              <a:effectLst/>
              <a:latin typeface="Arial" panose="020B0604020202020204" pitchFamily="34" charset="0"/>
              <a:hlinkClick r:id="rId41"/>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a:ln>
                  <a:noFill/>
                </a:ln>
                <a:solidFill>
                  <a:schemeClr val="tx1"/>
                </a:solidFill>
                <a:effectLst/>
                <a:latin typeface="Arial" panose="020B0604020202020204" pitchFamily="34" charset="0"/>
                <a:hlinkClick r:id="rId41"/>
              </a:rPr>
              <a:t>抗体の作用</a:t>
            </a:r>
          </a:p>
          <a:p>
            <a:pPr marL="0" marR="0" lvl="0" indent="0" algn="l" defTabSz="914400" rtl="0" eaLnBrk="0" fontAlgn="t" latinLnBrk="0" hangingPunct="0">
              <a:lnSpc>
                <a:spcPct val="100000"/>
              </a:lnSpc>
              <a:spcBef>
                <a:spcPct val="0"/>
              </a:spcBef>
              <a:spcAft>
                <a:spcPct val="0"/>
              </a:spcAft>
              <a:buClrTx/>
              <a:buSzTx/>
              <a:buFontTx/>
              <a:buNone/>
              <a:tabLst/>
            </a:pPr>
            <a:r>
              <a:rPr kumimoji="0" lang="ja-JP" altLang="ja-JP" sz="800" b="0" i="0" u="none" strike="noStrike" cap="none" normalizeH="0" baseline="0" dirty="0">
                <a:ln>
                  <a:noFill/>
                </a:ln>
                <a:solidFill>
                  <a:schemeClr val="tx1"/>
                </a:solidFill>
                <a:effectLst/>
                <a:latin typeface="Arial" panose="020B0604020202020204" pitchFamily="34" charset="0"/>
                <a:hlinkClick r:id="rId41"/>
              </a:rPr>
              <a:t>  </a:t>
            </a:r>
            <a:r>
              <a:rPr kumimoji="0" lang="ja-JP" altLang="ja-JP" sz="16600" b="0" i="0" u="none" strike="noStrike" cap="none" normalizeH="0" baseline="0" dirty="0">
                <a:ln>
                  <a:noFill/>
                </a:ln>
                <a:solidFill>
                  <a:schemeClr val="tx1"/>
                </a:solidFill>
                <a:effectLst/>
                <a:latin typeface="Arial" panose="020B0604020202020204" pitchFamily="34" charset="0"/>
                <a:hlinkClick r:id="rId20"/>
              </a:rPr>
              <a:t>            </a:t>
            </a:r>
            <a:r>
              <a:rPr kumimoji="0" lang="ja-JP" altLang="ja-JP" sz="1800" b="0" i="0" u="none" strike="noStrike" cap="none" normalizeH="0" baseline="0" dirty="0">
                <a:ln>
                  <a:noFill/>
                </a:ln>
                <a:solidFill>
                  <a:schemeClr val="tx1"/>
                </a:solidFill>
                <a:effectLst/>
                <a:latin typeface="Arial" panose="020B0604020202020204" pitchFamily="34" charset="0"/>
                <a:hlinkClick r:id="rId20"/>
              </a:rPr>
              <a:t> </a:t>
            </a:r>
            <a:br>
              <a:rPr kumimoji="0" lang="ja-JP" altLang="ja-JP" sz="1800" b="0" i="0" u="none" strike="noStrike" cap="none" normalizeH="0" baseline="0" dirty="0">
                <a:ln>
                  <a:noFill/>
                </a:ln>
                <a:solidFill>
                  <a:schemeClr val="tx1"/>
                </a:solidFill>
                <a:effectLst/>
                <a:latin typeface="Arial" panose="020B0604020202020204" pitchFamily="34" charset="0"/>
                <a:hlinkClick r:id="rId20"/>
              </a:rPr>
            </a:br>
            <a:r>
              <a:rPr kumimoji="0" lang="ja-JP" altLang="ja-JP" sz="1800" b="0" i="0" u="none" strike="noStrike" cap="none" normalizeH="0" baseline="0" dirty="0">
                <a:ln>
                  <a:noFill/>
                </a:ln>
                <a:solidFill>
                  <a:schemeClr val="tx1"/>
                </a:solidFill>
                <a:effectLst/>
                <a:latin typeface="Arial" panose="020B0604020202020204" pitchFamily="34" charset="0"/>
                <a:hlinkClick r:id="rId20"/>
              </a:rPr>
              <a:t>  </a:t>
            </a:r>
            <a:r>
              <a:rPr kumimoji="0" lang="ja-JP" altLang="ja-JP" sz="2000" b="0" i="0" u="none" strike="noStrike" cap="none" normalizeH="0" baseline="0" dirty="0">
                <a:ln>
                  <a:noFill/>
                </a:ln>
                <a:solidFill>
                  <a:schemeClr val="tx1"/>
                </a:solidFill>
                <a:effectLst/>
                <a:latin typeface="Arial" panose="020B0604020202020204" pitchFamily="34" charset="0"/>
                <a:hlinkClick r:id="rId21"/>
              </a:rPr>
              <a:t>                           </a:t>
            </a:r>
            <a:r>
              <a:rPr kumimoji="0" lang="ja-JP" altLang="ja-JP" sz="1800" b="0" i="0" u="none" strike="noStrike" cap="none" normalizeH="0" baseline="0" dirty="0">
                <a:ln>
                  <a:noFill/>
                </a:ln>
                <a:solidFill>
                  <a:schemeClr val="tx1"/>
                </a:solidFill>
                <a:effectLst/>
                <a:latin typeface="Arial" panose="020B0604020202020204" pitchFamily="34" charset="0"/>
                <a:hlinkClick r:id="rId21"/>
              </a:rPr>
              <a:t> </a:t>
            </a: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dirty="0">
                <a:ln>
                  <a:noFill/>
                </a:ln>
                <a:solidFill>
                  <a:schemeClr val="tx1"/>
                </a:solidFill>
                <a:effectLst/>
                <a:latin typeface="Arial" panose="020B0604020202020204" pitchFamily="34" charset="0"/>
                <a:hlinkClick r:id="rId21"/>
              </a:rPr>
            </a:br>
            <a:br>
              <a:rPr kumimoji="0" lang="ja-JP" altLang="ja-JP" sz="1800" b="0" i="0" u="none" strike="noStrike" cap="none" normalizeH="0" baseline="0" dirty="0">
                <a:ln>
                  <a:noFill/>
                </a:ln>
                <a:solidFill>
                  <a:schemeClr val="tx1"/>
                </a:solidFill>
                <a:effectLst/>
                <a:latin typeface="Arial" panose="020B0604020202020204" pitchFamily="34" charset="0"/>
                <a:hlinkClick r:id="rId21"/>
              </a:rPr>
            </a:br>
            <a:endParaRPr kumimoji="0" lang="ja-JP" altLang="ja-JP" sz="1800" b="0" i="0" u="none" strike="noStrike" cap="none" normalizeH="0" baseline="0" dirty="0">
              <a:ln>
                <a:noFill/>
              </a:ln>
              <a:solidFill>
                <a:schemeClr val="tx1"/>
              </a:solidFill>
              <a:effectLst/>
              <a:latin typeface="Arial" panose="020B0604020202020204" pitchFamily="34" charset="0"/>
              <a:hlinkClick r:id="rId21"/>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a:ln>
                <a:noFill/>
              </a:ln>
              <a:solidFill>
                <a:schemeClr val="tx1"/>
              </a:solidFill>
              <a:effectLst/>
              <a:latin typeface="Arial" panose="020B0604020202020204" pitchFamily="34" charset="0"/>
              <a:hlinkClick r:id="rId21"/>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chemeClr val="tx1"/>
                </a:solidFill>
                <a:effectLst/>
                <a:latin typeface="Arial" panose="020B0604020202020204" pitchFamily="34" charset="0"/>
                <a:hlinkClick r:id="rId21"/>
              </a:rPr>
              <a:t>関連記事</a:t>
            </a:r>
          </a:p>
          <a:p>
            <a:pPr marL="0" marR="0" lvl="0" indent="0" algn="l" defTabSz="914400" rtl="0" eaLnBrk="0" fontAlgn="t" latinLnBrk="0" hangingPunct="0">
              <a:lnSpc>
                <a:spcPct val="100000"/>
              </a:lnSpc>
              <a:spcBef>
                <a:spcPct val="0"/>
              </a:spcBef>
              <a:spcAft>
                <a:spcPct val="0"/>
              </a:spcAft>
              <a:buClrTx/>
              <a:buSzTx/>
              <a:buFontTx/>
              <a:buNone/>
              <a:tabLst/>
            </a:pPr>
            <a:r>
              <a:rPr kumimoji="0" lang="ja-JP" altLang="ja-JP" sz="600" b="1" i="0" u="none" strike="noStrike" cap="none" normalizeH="0" baseline="0" dirty="0">
                <a:ln>
                  <a:noFill/>
                </a:ln>
                <a:solidFill>
                  <a:srgbClr val="000000"/>
                </a:solidFill>
                <a:effectLst/>
                <a:latin typeface="Arial" panose="020B0604020202020204" pitchFamily="34" charset="0"/>
                <a:hlinkClick r:id="rId21"/>
              </a:rPr>
              <a:t>免疫と免疫担当細胞  </a:t>
            </a:r>
            <a:r>
              <a:rPr kumimoji="0" lang="ja-JP" altLang="ja-JP" sz="8900" b="1" i="0" u="none" strike="noStrike" cap="none" normalizeH="0" baseline="0" dirty="0">
                <a:ln>
                  <a:noFill/>
                </a:ln>
                <a:solidFill>
                  <a:srgbClr val="000000"/>
                </a:solidFill>
                <a:effectLst/>
                <a:latin typeface="Arial" panose="020B0604020202020204" pitchFamily="34" charset="0"/>
                <a:hlinkClick r:id="rId22"/>
              </a:rPr>
              <a:t>      </a:t>
            </a:r>
            <a:endParaRPr kumimoji="0" lang="ja-JP" altLang="ja-JP" sz="1200" b="0" i="0" u="none" strike="noStrike" cap="none" normalizeH="0" baseline="0" dirty="0">
              <a:ln>
                <a:noFill/>
              </a:ln>
              <a:solidFill>
                <a:schemeClr val="tx1"/>
              </a:solidFill>
              <a:effectLst/>
              <a:latin typeface="Arial" panose="020B0604020202020204" pitchFamily="34" charset="0"/>
              <a:hlinkClick r:id="rId22"/>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ja-JP" altLang="ja-JP" sz="600" b="1" i="0" u="none" strike="noStrike" cap="none" normalizeH="0" baseline="0" dirty="0">
                <a:ln>
                  <a:noFill/>
                </a:ln>
                <a:solidFill>
                  <a:srgbClr val="000000"/>
                </a:solidFill>
                <a:effectLst/>
                <a:latin typeface="Arial" panose="020B0604020202020204" pitchFamily="34" charset="0"/>
                <a:hlinkClick r:id="rId22"/>
              </a:rPr>
              <a:t>自然免疫と獲得免疫  </a:t>
            </a:r>
            <a:r>
              <a:rPr kumimoji="0" lang="ja-JP" altLang="ja-JP" sz="8900" b="1" i="0" u="none" strike="noStrike" cap="none" normalizeH="0" baseline="0" dirty="0">
                <a:ln>
                  <a:noFill/>
                </a:ln>
                <a:solidFill>
                  <a:srgbClr val="000000"/>
                </a:solidFill>
                <a:effectLst/>
                <a:latin typeface="Arial" panose="020B0604020202020204" pitchFamily="34" charset="0"/>
                <a:hlinkClick r:id="rId8"/>
              </a:rPr>
              <a:t>      </a:t>
            </a:r>
            <a:endParaRPr kumimoji="0" lang="ja-JP" altLang="ja-JP" sz="1200" b="0" i="0" u="none" strike="noStrike" cap="none" normalizeH="0" baseline="0" dirty="0">
              <a:ln>
                <a:noFill/>
              </a:ln>
              <a:solidFill>
                <a:schemeClr val="tx1"/>
              </a:solidFill>
              <a:effectLst/>
              <a:latin typeface="Arial" panose="020B0604020202020204" pitchFamily="34" charset="0"/>
              <a:hlinkClick r:id="rId8"/>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ja-JP" altLang="ja-JP" sz="600" b="1" i="0" u="none" strike="noStrike" cap="none" normalizeH="0" baseline="0" dirty="0">
                <a:ln>
                  <a:noFill/>
                </a:ln>
                <a:solidFill>
                  <a:srgbClr val="000000"/>
                </a:solidFill>
                <a:effectLst/>
                <a:latin typeface="Arial" panose="020B0604020202020204" pitchFamily="34" charset="0"/>
                <a:hlinkClick r:id="rId8"/>
              </a:rPr>
              <a:t>液性免疫と抗体（抗体のでき方）  </a:t>
            </a:r>
            <a:r>
              <a:rPr kumimoji="0" lang="ja-JP" altLang="ja-JP" sz="9000" b="1" i="0" u="none" strike="noStrike" cap="none" normalizeH="0" baseline="0" dirty="0">
                <a:ln>
                  <a:noFill/>
                </a:ln>
                <a:solidFill>
                  <a:srgbClr val="000000"/>
                </a:solidFill>
                <a:effectLst/>
                <a:latin typeface="Arial" panose="020B0604020202020204" pitchFamily="34" charset="0"/>
                <a:hlinkClick r:id="rId42"/>
              </a:rPr>
              <a:t>      </a:t>
            </a:r>
            <a:endParaRPr kumimoji="0" lang="ja-JP" altLang="ja-JP" sz="1200" b="0" i="0" u="none" strike="noStrike" cap="none" normalizeH="0" baseline="0" dirty="0">
              <a:ln>
                <a:noFill/>
              </a:ln>
              <a:solidFill>
                <a:schemeClr val="tx1"/>
              </a:solidFill>
              <a:effectLst/>
              <a:latin typeface="Arial" panose="020B0604020202020204" pitchFamily="34" charset="0"/>
              <a:hlinkClick r:id="rId42"/>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800" b="0" i="0" u="none" strike="noStrike" cap="none" normalizeH="0" baseline="0" dirty="0">
                <a:ln>
                  <a:noFill/>
                </a:ln>
                <a:solidFill>
                  <a:schemeClr val="tx1"/>
                </a:solidFill>
                <a:effectLst/>
                <a:latin typeface="Arial" panose="020B0604020202020204" pitchFamily="34" charset="0"/>
                <a:hlinkClick r:id="rId42"/>
              </a:rPr>
            </a:br>
            <a:br>
              <a:rPr kumimoji="0" lang="ja-JP" altLang="ja-JP" sz="800" b="0" i="0" u="none" strike="noStrike" cap="none" normalizeH="0" baseline="0" dirty="0">
                <a:ln>
                  <a:noFill/>
                </a:ln>
                <a:solidFill>
                  <a:schemeClr val="tx1"/>
                </a:solidFill>
                <a:effectLst/>
                <a:latin typeface="Arial" panose="020B0604020202020204" pitchFamily="34" charset="0"/>
                <a:hlinkClick r:id="rId42"/>
              </a:rPr>
            </a:br>
            <a:endParaRPr kumimoji="0" lang="ja-JP" altLang="ja-JP" sz="1800" b="0" i="0" u="none" strike="noStrike" cap="none" normalizeH="0" baseline="0" dirty="0">
              <a:ln>
                <a:noFill/>
              </a:ln>
              <a:solidFill>
                <a:schemeClr val="tx1"/>
              </a:solidFill>
              <a:effectLst/>
              <a:latin typeface="Arial" panose="020B0604020202020204" pitchFamily="34" charset="0"/>
              <a:hlinkClick r:id="rId42"/>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dirty="0">
                <a:ln>
                  <a:noFill/>
                </a:ln>
                <a:solidFill>
                  <a:schemeClr val="tx1"/>
                </a:solidFill>
                <a:effectLst/>
                <a:latin typeface="Arial" panose="020B0604020202020204" pitchFamily="34" charset="0"/>
                <a:hlinkClick r:id="rId42"/>
              </a:rPr>
            </a:br>
            <a:endParaRPr kumimoji="0" lang="ja-JP" altLang="ja-JP" sz="1800" b="0" i="0" u="none" strike="noStrike" cap="none" normalizeH="0" baseline="0" dirty="0">
              <a:ln>
                <a:noFill/>
              </a:ln>
              <a:solidFill>
                <a:schemeClr val="tx1"/>
              </a:solidFill>
              <a:effectLst/>
              <a:latin typeface="Arial" panose="020B0604020202020204" pitchFamily="34" charset="0"/>
              <a:hlinkClick r:id="rId42"/>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chemeClr val="tx1"/>
                </a:solidFill>
                <a:effectLst/>
                <a:latin typeface="Arial" panose="020B0604020202020204" pitchFamily="34" charset="0"/>
                <a:hlinkClick r:id="rId42"/>
              </a:rPr>
              <a:t>  </a:t>
            </a:r>
            <a:r>
              <a:rPr kumimoji="0" lang="ja-JP" altLang="ja-JP" sz="900" b="0" i="0" u="none" strike="noStrike" cap="none" normalizeH="0" baseline="0" dirty="0">
                <a:ln>
                  <a:noFill/>
                </a:ln>
                <a:solidFill>
                  <a:schemeClr val="tx1"/>
                </a:solidFill>
                <a:effectLst/>
                <a:latin typeface="Arial" panose="020B0604020202020204" pitchFamily="34" charset="0"/>
                <a:hlinkClick r:id="rId43"/>
              </a:rPr>
              <a:t>               </a:t>
            </a:r>
            <a:r>
              <a:rPr kumimoji="0" lang="ja-JP" altLang="ja-JP" sz="1800" b="0" i="0" u="none" strike="noStrike" cap="none" normalizeH="0" baseline="0" dirty="0">
                <a:ln>
                  <a:noFill/>
                </a:ln>
                <a:solidFill>
                  <a:schemeClr val="tx1"/>
                </a:solidFill>
                <a:effectLst/>
                <a:latin typeface="Arial" panose="020B0604020202020204" pitchFamily="34" charset="0"/>
                <a:hlinkClick r:id="rId43"/>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Arial" panose="020B0604020202020204" pitchFamily="34" charset="0"/>
                <a:hlinkClick r:id="rId43"/>
              </a:rPr>
              <a:t>セキュリティー&amp;プライバシー　｜　このサイトについて</a:t>
            </a:r>
            <a:endParaRPr kumimoji="0" lang="ja-JP" altLang="ja-JP" sz="1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t"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Arial" panose="020B0604020202020204" pitchFamily="34" charset="0"/>
              </a:rPr>
              <a:t>  </a:t>
            </a:r>
            <a:r>
              <a:rPr kumimoji="0" lang="ja-JP" altLang="ja-JP" sz="1500" b="0" i="0" u="none" strike="noStrike" cap="none" normalizeH="0" baseline="0" dirty="0">
                <a:ln>
                  <a:noFill/>
                </a:ln>
                <a:solidFill>
                  <a:schemeClr val="tx1"/>
                </a:solidFill>
                <a:effectLst/>
                <a:latin typeface="Arial" panose="020B0604020202020204" pitchFamily="34" charset="0"/>
              </a:rPr>
              <a:t>                 </a:t>
            </a:r>
            <a:endParaRPr kumimoji="0" lang="ja-JP" altLang="ja-JP"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1" i="0" u="none" strike="noStrike" cap="none" normalizeH="0" baseline="0" dirty="0">
                <a:ln>
                  <a:noFill/>
                </a:ln>
                <a:solidFill>
                  <a:schemeClr val="tx1"/>
                </a:solidFill>
                <a:effectLst/>
                <a:latin typeface="Arial" panose="020B0604020202020204" pitchFamily="34" charset="0"/>
                <a:hlinkClick r:id="rId12"/>
              </a:rPr>
              <a:t>製品カテゴリー</a:t>
            </a:r>
            <a:endParaRPr kumimoji="0" lang="ja-JP" altLang="ja-JP" sz="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dirty="0">
                <a:ln>
                  <a:noFill/>
                </a:ln>
                <a:solidFill>
                  <a:schemeClr val="tx1"/>
                </a:solidFill>
                <a:effectLst/>
                <a:latin typeface="Arial" panose="020B0604020202020204" pitchFamily="34" charset="0"/>
              </a:rPr>
              <a:t>＜分野＞</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44"/>
              </a:rPr>
              <a:t>オートファジー</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39"/>
              </a:rPr>
              <a:t>免疫</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45"/>
              </a:rPr>
              <a:t>幹細胞研究</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46"/>
              </a:rPr>
              <a:t>RNA-RNPネットワーク</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47"/>
              </a:rPr>
              <a:t>エピジェネティクス</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48"/>
              </a:rPr>
              <a:t>がん</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49"/>
              </a:rPr>
              <a:t>代謝</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50"/>
              </a:rPr>
              <a:t>ドラッグディスカバリー</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51"/>
              </a:rPr>
              <a:t>アポトーシス</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52"/>
              </a:rPr>
              <a:t>ユビキチンプロテアソーム系</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53"/>
              </a:rPr>
              <a:t>神経科学</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54"/>
              </a:rPr>
              <a:t>複数回膜貫通タンパク質</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55"/>
              </a:rPr>
              <a:t>概日リズム</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56"/>
              </a:rPr>
              <a:t>細胞膜表面抗原</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57"/>
              </a:rPr>
              <a:t>サイトカイン・増殖因子</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58"/>
              </a:rPr>
              <a:t>シグナル伝達</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59"/>
              </a:rPr>
              <a:t>細胞ストレス</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60"/>
              </a:rPr>
              <a:t>エクソソーム</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61"/>
              </a:rPr>
              <a:t>骨代謝</a:t>
            </a:r>
            <a:br>
              <a:rPr kumimoji="0" lang="ja-JP" altLang="ja-JP" sz="1800" b="0" i="0" u="none" strike="noStrike" cap="none" normalizeH="0" baseline="0" dirty="0">
                <a:ln>
                  <a:noFill/>
                </a:ln>
                <a:solidFill>
                  <a:schemeClr val="tx1"/>
                </a:solidFill>
                <a:effectLst/>
                <a:latin typeface="Arial" panose="020B0604020202020204" pitchFamily="34" charset="0"/>
              </a:rPr>
            </a:br>
            <a:endParaRPr kumimoji="0" lang="ja-JP" altLang="ja-JP"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dirty="0">
                <a:ln>
                  <a:noFill/>
                </a:ln>
                <a:solidFill>
                  <a:schemeClr val="tx1"/>
                </a:solidFill>
                <a:effectLst/>
                <a:latin typeface="Arial" panose="020B0604020202020204" pitchFamily="34" charset="0"/>
              </a:rPr>
              <a:t>＜ツール＞</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62"/>
              </a:rPr>
              <a:t>エピトープタグ</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63"/>
              </a:rPr>
              <a:t>MHCテトラマー</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64"/>
              </a:rPr>
              <a:t>蛍光タンパク</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65"/>
              </a:rPr>
              <a:t>コントロール抗体</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66"/>
              </a:rPr>
              <a:t>イムノグロブリン</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67"/>
              </a:rPr>
              <a:t>組織アレイ</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68"/>
              </a:rPr>
              <a:t>病理染色関連ツール</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1" u="none" strike="noStrike" cap="none" normalizeH="0" baseline="0" dirty="0">
                <a:ln>
                  <a:noFill/>
                </a:ln>
                <a:solidFill>
                  <a:schemeClr val="tx1"/>
                </a:solidFill>
                <a:effectLst/>
                <a:latin typeface="Arial" panose="020B0604020202020204" pitchFamily="34" charset="0"/>
                <a:hlinkClick r:id="rId69"/>
              </a:rPr>
              <a:t>In situ</a:t>
            </a:r>
            <a:r>
              <a:rPr kumimoji="0" lang="ja-JP" altLang="ja-JP" sz="1800" b="0" i="0" u="none" strike="noStrike" cap="none" normalizeH="0" baseline="0" dirty="0">
                <a:ln>
                  <a:noFill/>
                </a:ln>
                <a:solidFill>
                  <a:schemeClr val="tx1"/>
                </a:solidFill>
                <a:effectLst/>
                <a:latin typeface="Arial" panose="020B0604020202020204" pitchFamily="34" charset="0"/>
                <a:hlinkClick r:id="rId69"/>
              </a:rPr>
              <a:t> ハイブリダイゼーション試薬</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70"/>
              </a:rPr>
              <a:t>細胞培養関連試薬</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71"/>
              </a:rPr>
              <a:t>フローサイトメトリー用試薬</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72"/>
              </a:rPr>
              <a:t>2次抗体</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73"/>
              </a:rPr>
              <a:t>ブロッキング試薬</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74"/>
              </a:rPr>
              <a:t>核酸抽出試薬</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75"/>
              </a:rPr>
              <a:t>その他</a:t>
            </a:r>
            <a:r>
              <a:rPr kumimoji="0" lang="ja-JP" altLang="ja-JP"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dirty="0">
                <a:ln>
                  <a:noFill/>
                </a:ln>
                <a:solidFill>
                  <a:schemeClr val="tx1"/>
                </a:solidFill>
                <a:effectLst/>
                <a:latin typeface="Arial" panose="020B0604020202020204" pitchFamily="34" charset="0"/>
              </a:rPr>
              <a:t>＜ブランド＞</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76"/>
              </a:rPr>
              <a:t>CycLex</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77"/>
              </a:rPr>
              <a:t>CircuLex</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78"/>
              </a:rPr>
              <a:t>Amalgaam</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1" u="none" strike="noStrike" cap="none" normalizeH="0" baseline="0" dirty="0">
                <a:ln>
                  <a:noFill/>
                </a:ln>
                <a:solidFill>
                  <a:schemeClr val="tx1"/>
                </a:solidFill>
                <a:effectLst/>
                <a:latin typeface="Arial" panose="020B0604020202020204" pitchFamily="34" charset="0"/>
                <a:hlinkClick r:id="rId79"/>
              </a:rPr>
              <a:t>CoralHue</a:t>
            </a:r>
            <a:r>
              <a:rPr kumimoji="0" lang="ja-JP" altLang="ja-JP" sz="1800" b="0" i="0" u="none" strike="noStrike" cap="none" normalizeH="0" baseline="0" dirty="0">
                <a:ln>
                  <a:noFill/>
                </a:ln>
                <a:solidFill>
                  <a:schemeClr val="tx1"/>
                </a:solidFill>
                <a:effectLst/>
                <a:latin typeface="Arial" panose="020B0604020202020204" pitchFamily="34" charset="0"/>
                <a:hlinkClick r:id="rId79"/>
              </a:rPr>
              <a:t>™</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80"/>
              </a:rPr>
              <a:t>Ab-Match</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81"/>
              </a:rPr>
              <a:t>HRP-DirecT</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82"/>
              </a:rPr>
              <a:t>Smart-IP</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83"/>
              </a:rPr>
              <a:t>RiboCluster Profiler™</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60"/>
              </a:rPr>
              <a:t>ExoCap™</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84"/>
              </a:rPr>
              <a:t>My select sampler set</a:t>
            </a:r>
            <a:br>
              <a:rPr kumimoji="0" lang="ja-JP" altLang="ja-JP" sz="1800" b="0" i="0" u="none" strike="noStrike" cap="none" normalizeH="0" baseline="0" dirty="0">
                <a:ln>
                  <a:noFill/>
                </a:ln>
                <a:solidFill>
                  <a:schemeClr val="tx1"/>
                </a:solidFill>
                <a:effectLst/>
                <a:latin typeface="Arial" panose="020B0604020202020204" pitchFamily="34" charset="0"/>
              </a:rPr>
            </a:br>
            <a:endParaRPr kumimoji="0" lang="ja-JP" altLang="ja-JP"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1" i="0" u="none" strike="noStrike" cap="none" normalizeH="0" baseline="0" dirty="0">
                <a:ln>
                  <a:noFill/>
                </a:ln>
                <a:solidFill>
                  <a:schemeClr val="tx1"/>
                </a:solidFill>
                <a:effectLst/>
                <a:latin typeface="Arial" panose="020B0604020202020204" pitchFamily="34" charset="0"/>
              </a:rPr>
              <a:t>カスタムサービス</a:t>
            </a:r>
            <a:endParaRPr kumimoji="0" lang="ja-JP" altLang="ja-JP"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63"/>
              </a:rPr>
              <a:t>MHC テトラマーカスタムサービス</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85"/>
              </a:rPr>
              <a:t>CyTOF</a:t>
            </a:r>
            <a:r>
              <a:rPr kumimoji="0" lang="ja-JP" altLang="ja-JP" sz="1800" b="0" i="0" u="none" strike="noStrike" cap="none" normalizeH="0" baseline="30000" dirty="0">
                <a:ln>
                  <a:noFill/>
                </a:ln>
                <a:solidFill>
                  <a:schemeClr val="tx1"/>
                </a:solidFill>
                <a:effectLst/>
                <a:latin typeface="Arial" panose="020B0604020202020204" pitchFamily="34" charset="0"/>
                <a:hlinkClick r:id="rId85"/>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85"/>
              </a:rPr>
              <a:t> マスサイトメトリー測定受託</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86"/>
              </a:rPr>
              <a:t>3次元細胞培養</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87"/>
              </a:rPr>
              <a:t>カスタム組織アレイ作製</a:t>
            </a:r>
            <a:br>
              <a:rPr kumimoji="0" lang="ja-JP" altLang="ja-JP" sz="1800" b="0" i="0" u="none" strike="noStrike" cap="none" normalizeH="0" baseline="0" dirty="0">
                <a:ln>
                  <a:noFill/>
                </a:ln>
                <a:solidFill>
                  <a:schemeClr val="tx1"/>
                </a:solidFill>
                <a:effectLst/>
                <a:latin typeface="Arial" panose="020B0604020202020204" pitchFamily="34" charset="0"/>
              </a:rPr>
            </a:br>
            <a:br>
              <a:rPr kumimoji="0" lang="ja-JP" altLang="ja-JP" sz="1800" b="0" i="0" u="none" strike="noStrike" cap="none" normalizeH="0" baseline="0" dirty="0">
                <a:ln>
                  <a:noFill/>
                </a:ln>
                <a:solidFill>
                  <a:schemeClr val="tx1"/>
                </a:solidFill>
                <a:effectLst/>
                <a:latin typeface="Arial" panose="020B0604020202020204" pitchFamily="34" charset="0"/>
              </a:rPr>
            </a:br>
            <a:endParaRPr kumimoji="0" lang="ja-JP" altLang="ja-JP"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1" i="0" u="none" strike="noStrike" cap="none" normalizeH="0" baseline="0" dirty="0">
                <a:ln>
                  <a:noFill/>
                </a:ln>
                <a:solidFill>
                  <a:schemeClr val="tx1"/>
                </a:solidFill>
                <a:effectLst/>
                <a:latin typeface="Arial" panose="020B0604020202020204" pitchFamily="34" charset="0"/>
              </a:rPr>
              <a:t>各種情報</a:t>
            </a:r>
            <a:endParaRPr kumimoji="0" lang="ja-JP" altLang="ja-JP"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88"/>
              </a:rPr>
              <a:t>新製品情報</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89"/>
              </a:rPr>
              <a:t>OUTLET SALE</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90"/>
              </a:rPr>
              <a:t>キャンペーン一覧</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91"/>
              </a:rPr>
              <a:t>販売中止</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92"/>
              </a:rPr>
              <a:t>お知らせ一覧</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93"/>
              </a:rPr>
              <a:t>学会展示情報</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94"/>
              </a:rPr>
              <a:t>文献・データ募集</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95"/>
              </a:rPr>
              <a:t>メールマガジン</a:t>
            </a:r>
            <a:br>
              <a:rPr kumimoji="0" lang="ja-JP" altLang="ja-JP" sz="1800" b="0" i="0" u="none" strike="noStrike" cap="none" normalizeH="0" baseline="0" dirty="0">
                <a:ln>
                  <a:noFill/>
                </a:ln>
                <a:solidFill>
                  <a:schemeClr val="tx1"/>
                </a:solidFill>
                <a:effectLst/>
                <a:latin typeface="Arial" panose="020B0604020202020204" pitchFamily="34" charset="0"/>
              </a:rPr>
            </a:br>
            <a:br>
              <a:rPr kumimoji="0" lang="ja-JP" altLang="ja-JP" sz="1800" b="0" i="0" u="none" strike="noStrike" cap="none" normalizeH="0" baseline="0" dirty="0">
                <a:ln>
                  <a:noFill/>
                </a:ln>
                <a:solidFill>
                  <a:schemeClr val="tx1"/>
                </a:solidFill>
                <a:effectLst/>
                <a:latin typeface="Arial" panose="020B0604020202020204" pitchFamily="34" charset="0"/>
              </a:rPr>
            </a:br>
            <a:endParaRPr kumimoji="0" lang="ja-JP" altLang="ja-JP"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1" i="0" u="none" strike="noStrike" cap="none" normalizeH="0" baseline="0" dirty="0">
                <a:ln>
                  <a:noFill/>
                </a:ln>
                <a:solidFill>
                  <a:schemeClr val="tx1"/>
                </a:solidFill>
                <a:effectLst/>
                <a:latin typeface="Arial" panose="020B0604020202020204" pitchFamily="34" charset="0"/>
              </a:rPr>
              <a:t>学ぶ・調べる</a:t>
            </a:r>
            <a:endParaRPr kumimoji="0" lang="ja-JP" altLang="ja-JP"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96"/>
              </a:rPr>
              <a:t>実験の原理と方法</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97"/>
              </a:rPr>
              <a:t>教えてキーワード</a:t>
            </a:r>
            <a:br>
              <a:rPr kumimoji="0" lang="ja-JP" altLang="ja-JP" sz="1800" b="0" i="0" u="none" strike="noStrike" cap="none" normalizeH="0" baseline="0" dirty="0">
                <a:ln>
                  <a:noFill/>
                </a:ln>
                <a:solidFill>
                  <a:schemeClr val="tx1"/>
                </a:solidFill>
                <a:effectLst/>
                <a:latin typeface="Arial" panose="020B0604020202020204" pitchFamily="34" charset="0"/>
              </a:rPr>
            </a:br>
            <a:br>
              <a:rPr kumimoji="0" lang="ja-JP" altLang="ja-JP" sz="1800" b="0" i="0" u="none" strike="noStrike" cap="none" normalizeH="0" baseline="0" dirty="0">
                <a:ln>
                  <a:noFill/>
                </a:ln>
                <a:solidFill>
                  <a:schemeClr val="tx1"/>
                </a:solidFill>
                <a:effectLst/>
                <a:latin typeface="Arial" panose="020B0604020202020204" pitchFamily="34" charset="0"/>
              </a:rPr>
            </a:br>
            <a:endParaRPr kumimoji="0" lang="ja-JP" altLang="ja-JP"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1" i="0" u="none" strike="noStrike" cap="none" normalizeH="0" baseline="0" dirty="0">
                <a:ln>
                  <a:noFill/>
                </a:ln>
                <a:solidFill>
                  <a:schemeClr val="tx1"/>
                </a:solidFill>
                <a:effectLst/>
                <a:latin typeface="Arial" panose="020B0604020202020204" pitchFamily="34" charset="0"/>
              </a:rPr>
              <a:t>各種ダウンロード</a:t>
            </a:r>
            <a:endParaRPr kumimoji="0" lang="ja-JP" altLang="ja-JP"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98"/>
              </a:rPr>
              <a:t>同意書・確認書</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99"/>
              </a:rPr>
              <a:t>サンプル依頼書</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100"/>
              </a:rPr>
              <a:t>製品カタログ</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101"/>
              </a:rPr>
              <a:t>MBL RUO TOPICS</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29"/>
              </a:rPr>
              <a:t>Immunology News</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hlinkClick r:id="rId102"/>
              </a:rPr>
              <a:t>パスウェイポスター</a:t>
            </a:r>
            <a:br>
              <a:rPr kumimoji="0" lang="ja-JP" altLang="ja-JP" sz="1800" b="0" i="0" u="none" strike="noStrike" cap="none" normalizeH="0" baseline="0" dirty="0">
                <a:ln>
                  <a:noFill/>
                </a:ln>
                <a:solidFill>
                  <a:schemeClr val="tx1"/>
                </a:solidFill>
                <a:effectLst/>
                <a:latin typeface="Arial" panose="020B0604020202020204" pitchFamily="34" charset="0"/>
              </a:rPr>
            </a:br>
            <a:br>
              <a:rPr kumimoji="0" lang="ja-JP" altLang="ja-JP" sz="1800" b="0" i="0" u="none" strike="noStrike" cap="none" normalizeH="0" baseline="0" dirty="0">
                <a:ln>
                  <a:noFill/>
                </a:ln>
                <a:solidFill>
                  <a:schemeClr val="tx1"/>
                </a:solidFill>
                <a:effectLst/>
                <a:latin typeface="Arial" panose="020B0604020202020204" pitchFamily="34" charset="0"/>
              </a:rPr>
            </a:br>
            <a:endParaRPr kumimoji="0" lang="ja-JP" altLang="ja-JP"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1" i="0" u="none" strike="noStrike" cap="none" normalizeH="0" baseline="0" dirty="0">
                <a:ln>
                  <a:noFill/>
                </a:ln>
                <a:solidFill>
                  <a:schemeClr val="tx1"/>
                </a:solidFill>
                <a:effectLst/>
                <a:latin typeface="Arial" panose="020B0604020202020204" pitchFamily="34" charset="0"/>
                <a:hlinkClick r:id="rId16"/>
              </a:rPr>
              <a:t>お問い合わせ</a:t>
            </a:r>
            <a:endParaRPr kumimoji="0" lang="ja-JP" altLang="ja-JP"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dirty="0">
                <a:ln>
                  <a:noFill/>
                </a:ln>
                <a:solidFill>
                  <a:schemeClr val="tx1"/>
                </a:solidFill>
                <a:effectLst/>
                <a:latin typeface="Arial" panose="020B0604020202020204" pitchFamily="34" charset="0"/>
              </a:rPr>
            </a:br>
            <a:endParaRPr kumimoji="0" lang="ja-JP" altLang="ja-JP"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chemeClr val="tx1"/>
                </a:solidFill>
                <a:effectLst/>
                <a:latin typeface="Arial" panose="020B0604020202020204" pitchFamily="34" charset="0"/>
              </a:rPr>
              <a:t>  </a:t>
            </a:r>
            <a:r>
              <a:rPr kumimoji="0" lang="ja-JP" altLang="ja-JP" sz="8000" b="0" i="0" u="none" strike="noStrike" cap="none" normalizeH="0" baseline="0" dirty="0">
                <a:ln>
                  <a:noFill/>
                </a:ln>
                <a:solidFill>
                  <a:schemeClr val="tx1"/>
                </a:solidFill>
                <a:effectLst/>
                <a:latin typeface="Arial" panose="020B0604020202020204" pitchFamily="34" charset="0"/>
              </a:rPr>
              <a:t>      </a:t>
            </a:r>
            <a:r>
              <a:rPr kumimoji="0" lang="ja-JP" altLang="ja-JP"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t"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chemeClr val="tx1"/>
                </a:solidFill>
                <a:effectLst/>
                <a:latin typeface="Arial" panose="020B0604020202020204" pitchFamily="34" charset="0"/>
              </a:rPr>
              <a:t>                                                       </a:t>
            </a:r>
            <a:br>
              <a:rPr kumimoji="0" lang="ja-JP" altLang="ja-JP" sz="1800" b="0" i="0" u="none" strike="noStrike" cap="none" normalizeH="0" baseline="0" dirty="0">
                <a:ln>
                  <a:noFill/>
                </a:ln>
                <a:solidFill>
                  <a:schemeClr val="tx1"/>
                </a:solidFill>
                <a:effectLst/>
                <a:latin typeface="Arial" panose="020B0604020202020204" pitchFamily="34" charset="0"/>
              </a:rPr>
            </a:br>
            <a:r>
              <a:rPr kumimoji="0" lang="ja-JP" altLang="ja-JP" sz="1800" b="0" i="0" u="none" strike="noStrike" cap="none" normalizeH="0" baseline="0" dirty="0">
                <a:ln>
                  <a:noFill/>
                </a:ln>
                <a:solidFill>
                  <a:schemeClr val="tx1"/>
                </a:solidFill>
                <a:effectLst/>
                <a:latin typeface="Arial" panose="020B0604020202020204" pitchFamily="34" charset="0"/>
              </a:rPr>
              <a:t>Copyright © 2017 MEDICAL ＆ BIOLOGICAL LABORATORIES CO</a:t>
            </a:r>
            <a:r>
              <a:rPr kumimoji="0" lang="ja-JP" altLang="ja-JP" sz="1800" b="0" i="0" u="none" strike="noStrike" cap="none" normalizeH="0" baseline="0" dirty="0" err="1">
                <a:ln>
                  <a:noFill/>
                </a:ln>
                <a:solidFill>
                  <a:schemeClr val="tx1"/>
                </a:solidFill>
                <a:effectLst/>
                <a:latin typeface="Arial" panose="020B0604020202020204" pitchFamily="34" charset="0"/>
              </a:rPr>
              <a:t>.,</a:t>
            </a:r>
            <a:r>
              <a:rPr kumimoji="0" lang="ja-JP" altLang="ja-JP" sz="1800" b="0" i="0" u="none" strike="noStrike" cap="none" normalizeH="0" baseline="0" dirty="0">
                <a:ln>
                  <a:noFill/>
                </a:ln>
                <a:solidFill>
                  <a:schemeClr val="tx1"/>
                </a:solidFill>
                <a:effectLst/>
                <a:latin typeface="Arial" panose="020B0604020202020204" pitchFamily="34" charset="0"/>
              </a:rPr>
              <a:t> LTD. All rights reserved. </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a:ln>
                  <a:noFill/>
                </a:ln>
                <a:solidFill>
                  <a:schemeClr val="tx1"/>
                </a:solidFill>
                <a:effectLst/>
                <a:latin typeface="Arial" panose="020B0604020202020204" pitchFamily="34" charset="0"/>
              </a:rPr>
              <a:t>&lt;iframe src="//www.googletagmanager.com/ns.html?id=GTM-TSBTH7" height="0" width="0" style="display:none;visibility:hidden"&gt;&lt;/iframe&gt;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6" name="Rectangle 30">
            <a:hlinkClick r:id="rId103"/>
            <a:extLst>
              <a:ext uri="{FF2B5EF4-FFF2-40B4-BE49-F238E27FC236}">
                <a16:creationId xmlns:a16="http://schemas.microsoft.com/office/drawing/2014/main" id="{9F2C2760-9A49-47ED-84B1-C92A4B7E720B}"/>
              </a:ext>
            </a:extLst>
          </p:cNvPr>
          <p:cNvSpPr>
            <a:spLocks noChangeArrowheads="1"/>
          </p:cNvSpPr>
          <p:nvPr/>
        </p:nvSpPr>
        <p:spPr bwMode="auto">
          <a:xfrm>
            <a:off x="1871980" y="211328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endParaRPr lang="ja-JP" altLang="en-US"/>
          </a:p>
        </p:txBody>
      </p:sp>
      <p:pic>
        <p:nvPicPr>
          <p:cNvPr id="1027" name="Picture 3" descr="http://ruo.mbl.co.jp/bio/images/mbl-logo.png">
            <a:hlinkClick r:id="rId8"/>
            <a:extLst>
              <a:ext uri="{FF2B5EF4-FFF2-40B4-BE49-F238E27FC236}">
                <a16:creationId xmlns:a16="http://schemas.microsoft.com/office/drawing/2014/main" id="{E7AD2BA5-F04C-4D7E-B5CE-F12F87C6FC82}"/>
              </a:ext>
            </a:extLst>
          </p:cNvPr>
          <p:cNvPicPr>
            <a:picLocks noChangeAspect="1" noChangeArrowheads="1"/>
          </p:cNvPicPr>
          <p:nvPr/>
        </p:nvPicPr>
        <p:blipFill>
          <a:blip r:embed="rId104">
            <a:extLst>
              <a:ext uri="{28A0092B-C50C-407E-A947-70E740481C1C}">
                <a14:useLocalDpi xmlns:a14="http://schemas.microsoft.com/office/drawing/2010/main" val="0"/>
              </a:ext>
            </a:extLst>
          </a:blip>
          <a:srcRect/>
          <a:stretch>
            <a:fillRect/>
          </a:stretch>
        </p:blipFill>
        <p:spPr bwMode="auto">
          <a:xfrm>
            <a:off x="1935480" y="262255"/>
            <a:ext cx="1085850" cy="51435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http://ruo.mbl.co.jp/bio/images/ico_sarch.png">
            <a:extLst>
              <a:ext uri="{FF2B5EF4-FFF2-40B4-BE49-F238E27FC236}">
                <a16:creationId xmlns:a16="http://schemas.microsoft.com/office/drawing/2014/main" id="{B214CBDF-037D-4D0F-BC48-8864218DD783}"/>
              </a:ext>
            </a:extLst>
          </p:cNvPr>
          <p:cNvPicPr>
            <a:picLocks noChangeAspect="1" noChangeArrowheads="1"/>
          </p:cNvPicPr>
          <p:nvPr/>
        </p:nvPicPr>
        <p:blipFill>
          <a:blip r:embed="rId105">
            <a:extLst>
              <a:ext uri="{28A0092B-C50C-407E-A947-70E740481C1C}">
                <a14:useLocalDpi xmlns:a14="http://schemas.microsoft.com/office/drawing/2010/main" val="0"/>
              </a:ext>
            </a:extLst>
          </a:blip>
          <a:srcRect/>
          <a:stretch>
            <a:fillRect/>
          </a:stretch>
        </p:blipFill>
        <p:spPr bwMode="auto">
          <a:xfrm>
            <a:off x="1876743" y="1024255"/>
            <a:ext cx="171450" cy="18097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ruo.mbl.co.jp/bio/images/ico_sarch_frow.png">
            <a:hlinkClick r:id="rId106"/>
            <a:extLst>
              <a:ext uri="{FF2B5EF4-FFF2-40B4-BE49-F238E27FC236}">
                <a16:creationId xmlns:a16="http://schemas.microsoft.com/office/drawing/2014/main" id="{4F03664F-ED84-48F9-95CD-FBCC42820513}"/>
              </a:ext>
            </a:extLst>
          </p:cNvPr>
          <p:cNvPicPr>
            <a:picLocks noChangeAspect="1" noChangeArrowheads="1"/>
          </p:cNvPicPr>
          <p:nvPr/>
        </p:nvPicPr>
        <p:blipFill>
          <a:blip r:embed="rId107">
            <a:extLst>
              <a:ext uri="{28A0092B-C50C-407E-A947-70E740481C1C}">
                <a14:useLocalDpi xmlns:a14="http://schemas.microsoft.com/office/drawing/2010/main" val="0"/>
              </a:ext>
            </a:extLst>
          </a:blip>
          <a:srcRect/>
          <a:stretch>
            <a:fillRect/>
          </a:stretch>
        </p:blipFill>
        <p:spPr bwMode="auto">
          <a:xfrm>
            <a:off x="1135380" y="1190942"/>
            <a:ext cx="581025" cy="180975"/>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HOME">
            <a:hlinkClick r:id="rId8"/>
            <a:extLst>
              <a:ext uri="{FF2B5EF4-FFF2-40B4-BE49-F238E27FC236}">
                <a16:creationId xmlns:a16="http://schemas.microsoft.com/office/drawing/2014/main" id="{264B7AD1-AFCF-4CB4-B85A-DA126DE373D8}"/>
              </a:ext>
            </a:extLst>
          </p:cNvPr>
          <p:cNvPicPr>
            <a:picLocks noChangeAspect="1" noChangeArrowheads="1"/>
          </p:cNvPicPr>
          <p:nvPr/>
        </p:nvPicPr>
        <p:blipFill>
          <a:blip r:embed="rId108">
            <a:extLst>
              <a:ext uri="{28A0092B-C50C-407E-A947-70E740481C1C}">
                <a14:useLocalDpi xmlns:a14="http://schemas.microsoft.com/office/drawing/2010/main" val="0"/>
              </a:ext>
            </a:extLst>
          </a:blip>
          <a:srcRect/>
          <a:stretch>
            <a:fillRect/>
          </a:stretch>
        </p:blipFill>
        <p:spPr bwMode="auto">
          <a:xfrm>
            <a:off x="1922780" y="1922780"/>
            <a:ext cx="190500" cy="16192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免疫アイコン">
            <a:extLst>
              <a:ext uri="{FF2B5EF4-FFF2-40B4-BE49-F238E27FC236}">
                <a16:creationId xmlns:a16="http://schemas.microsoft.com/office/drawing/2014/main" id="{045EEA95-48A6-4371-9826-532A83B32ABC}"/>
              </a:ext>
            </a:extLst>
          </p:cNvPr>
          <p:cNvPicPr>
            <a:picLocks noChangeAspect="1" noChangeArrowheads="1"/>
          </p:cNvPicPr>
          <p:nvPr/>
        </p:nvPicPr>
        <p:blipFill>
          <a:blip r:embed="rId109">
            <a:extLst>
              <a:ext uri="{28A0092B-C50C-407E-A947-70E740481C1C}">
                <a14:useLocalDpi xmlns:a14="http://schemas.microsoft.com/office/drawing/2010/main" val="0"/>
              </a:ext>
            </a:extLst>
          </a:blip>
          <a:srcRect/>
          <a:stretch>
            <a:fillRect/>
          </a:stretch>
        </p:blipFill>
        <p:spPr bwMode="auto">
          <a:xfrm>
            <a:off x="1935480" y="-18621058"/>
            <a:ext cx="381000" cy="47625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クリックで拡大できます。">
            <a:hlinkClick r:id="rId41"/>
            <a:extLst>
              <a:ext uri="{FF2B5EF4-FFF2-40B4-BE49-F238E27FC236}">
                <a16:creationId xmlns:a16="http://schemas.microsoft.com/office/drawing/2014/main" id="{56A578AE-0485-4354-A07C-E70FA7B7766E}"/>
              </a:ext>
            </a:extLst>
          </p:cNvPr>
          <p:cNvPicPr>
            <a:picLocks noChangeAspect="1" noChangeArrowheads="1"/>
          </p:cNvPicPr>
          <p:nvPr/>
        </p:nvPicPr>
        <p:blipFill>
          <a:blip r:embed="rId110">
            <a:extLst>
              <a:ext uri="{28A0092B-C50C-407E-A947-70E740481C1C}">
                <a14:useLocalDpi xmlns:a14="http://schemas.microsoft.com/office/drawing/2010/main" val="0"/>
              </a:ext>
            </a:extLst>
          </a:blip>
          <a:srcRect/>
          <a:stretch>
            <a:fillRect/>
          </a:stretch>
        </p:blipFill>
        <p:spPr bwMode="auto">
          <a:xfrm>
            <a:off x="1935480" y="-13834745"/>
            <a:ext cx="1819275" cy="32385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抗体の作用">
            <a:hlinkClick r:id="rId20"/>
            <a:extLst>
              <a:ext uri="{FF2B5EF4-FFF2-40B4-BE49-F238E27FC236}">
                <a16:creationId xmlns:a16="http://schemas.microsoft.com/office/drawing/2014/main" id="{86CB05EA-64C7-44C4-9FA4-5348F9043455}"/>
              </a:ext>
            </a:extLst>
          </p:cNvPr>
          <p:cNvPicPr>
            <a:picLocks noChangeAspect="1" noChangeArrowheads="1"/>
          </p:cNvPicPr>
          <p:nvPr/>
        </p:nvPicPr>
        <p:blipFill>
          <a:blip r:embed="rId111">
            <a:extLst>
              <a:ext uri="{28A0092B-C50C-407E-A947-70E740481C1C}">
                <a14:useLocalDpi xmlns:a14="http://schemas.microsoft.com/office/drawing/2010/main" val="0"/>
              </a:ext>
            </a:extLst>
          </a:blip>
          <a:srcRect/>
          <a:stretch>
            <a:fillRect/>
          </a:stretch>
        </p:blipFill>
        <p:spPr bwMode="auto">
          <a:xfrm>
            <a:off x="1865630" y="-11275695"/>
            <a:ext cx="6572250" cy="264795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クリックで拡大できます。">
            <a:hlinkClick r:id="rId21"/>
            <a:extLst>
              <a:ext uri="{FF2B5EF4-FFF2-40B4-BE49-F238E27FC236}">
                <a16:creationId xmlns:a16="http://schemas.microsoft.com/office/drawing/2014/main" id="{E7E37141-4770-4FD4-8136-1B9A57F5A55A}"/>
              </a:ext>
            </a:extLst>
          </p:cNvPr>
          <p:cNvPicPr>
            <a:picLocks noChangeAspect="1" noChangeArrowheads="1"/>
          </p:cNvPicPr>
          <p:nvPr/>
        </p:nvPicPr>
        <p:blipFill>
          <a:blip r:embed="rId110">
            <a:extLst>
              <a:ext uri="{28A0092B-C50C-407E-A947-70E740481C1C}">
                <a14:useLocalDpi xmlns:a14="http://schemas.microsoft.com/office/drawing/2010/main" val="0"/>
              </a:ext>
            </a:extLst>
          </a:blip>
          <a:srcRect/>
          <a:stretch>
            <a:fillRect/>
          </a:stretch>
        </p:blipFill>
        <p:spPr bwMode="auto">
          <a:xfrm>
            <a:off x="1935480" y="-8745220"/>
            <a:ext cx="1819275" cy="323850"/>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http://ruo.mbl.co.jp/bio/product/allergy-Immunology/images/immunology-icon08.png">
            <a:hlinkClick r:id="rId22"/>
            <a:extLst>
              <a:ext uri="{FF2B5EF4-FFF2-40B4-BE49-F238E27FC236}">
                <a16:creationId xmlns:a16="http://schemas.microsoft.com/office/drawing/2014/main" id="{E6B608F2-BDE4-4B46-8C31-A3419D29F3C7}"/>
              </a:ext>
            </a:extLst>
          </p:cNvPr>
          <p:cNvPicPr>
            <a:picLocks noChangeAspect="1" noChangeArrowheads="1"/>
          </p:cNvPicPr>
          <p:nvPr/>
        </p:nvPicPr>
        <p:blipFill>
          <a:blip r:embed="rId112">
            <a:extLst>
              <a:ext uri="{28A0092B-C50C-407E-A947-70E740481C1C}">
                <a14:useLocalDpi xmlns:a14="http://schemas.microsoft.com/office/drawing/2010/main" val="0"/>
              </a:ext>
            </a:extLst>
          </a:blip>
          <a:srcRect/>
          <a:stretch>
            <a:fillRect/>
          </a:stretch>
        </p:blipFill>
        <p:spPr bwMode="auto">
          <a:xfrm>
            <a:off x="2535555" y="-7343458"/>
            <a:ext cx="1819275" cy="1419225"/>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http://ruo.mbl.co.jp/bio/product/allergy-Immunology/images/immunology-icon09.png">
            <a:hlinkClick r:id="rId8"/>
            <a:extLst>
              <a:ext uri="{FF2B5EF4-FFF2-40B4-BE49-F238E27FC236}">
                <a16:creationId xmlns:a16="http://schemas.microsoft.com/office/drawing/2014/main" id="{4EA6799A-6D79-4EF6-81B9-D765FD81C9A9}"/>
              </a:ext>
            </a:extLst>
          </p:cNvPr>
          <p:cNvPicPr>
            <a:picLocks noChangeAspect="1" noChangeArrowheads="1"/>
          </p:cNvPicPr>
          <p:nvPr/>
        </p:nvPicPr>
        <p:blipFill>
          <a:blip r:embed="rId113">
            <a:extLst>
              <a:ext uri="{28A0092B-C50C-407E-A947-70E740481C1C}">
                <a14:useLocalDpi xmlns:a14="http://schemas.microsoft.com/office/drawing/2010/main" val="0"/>
              </a:ext>
            </a:extLst>
          </a:blip>
          <a:srcRect/>
          <a:stretch>
            <a:fillRect/>
          </a:stretch>
        </p:blipFill>
        <p:spPr bwMode="auto">
          <a:xfrm>
            <a:off x="2535555" y="-5986145"/>
            <a:ext cx="1828800" cy="1419225"/>
          </a:xfrm>
          <a:prstGeom prst="rect">
            <a:avLst/>
          </a:prstGeom>
          <a:noFill/>
          <a:extLst>
            <a:ext uri="{909E8E84-426E-40DD-AFC4-6F175D3DCCD1}">
              <a14:hiddenFill xmlns:a14="http://schemas.microsoft.com/office/drawing/2010/main">
                <a:solidFill>
                  <a:srgbClr val="FFFFFF"/>
                </a:solidFill>
              </a14:hiddenFill>
            </a:ext>
          </a:extLst>
        </p:spPr>
      </p:pic>
      <p:pic>
        <p:nvPicPr>
          <p:cNvPr id="1049" name="Picture 25" descr="http://ruo.mbl.co.jp/bio/product/allergy-Immunology/images/immunology-icon11.png">
            <a:hlinkClick r:id="rId42"/>
            <a:extLst>
              <a:ext uri="{FF2B5EF4-FFF2-40B4-BE49-F238E27FC236}">
                <a16:creationId xmlns:a16="http://schemas.microsoft.com/office/drawing/2014/main" id="{714EF4C5-AD75-4D0A-B7BD-04C59BEBC08D}"/>
              </a:ext>
            </a:extLst>
          </p:cNvPr>
          <p:cNvPicPr>
            <a:picLocks noChangeAspect="1" noChangeArrowheads="1"/>
          </p:cNvPicPr>
          <p:nvPr/>
        </p:nvPicPr>
        <p:blipFill>
          <a:blip r:embed="rId114">
            <a:extLst>
              <a:ext uri="{28A0092B-C50C-407E-A947-70E740481C1C}">
                <a14:useLocalDpi xmlns:a14="http://schemas.microsoft.com/office/drawing/2010/main" val="0"/>
              </a:ext>
            </a:extLst>
          </a:blip>
          <a:srcRect/>
          <a:stretch>
            <a:fillRect/>
          </a:stretch>
        </p:blipFill>
        <p:spPr bwMode="auto">
          <a:xfrm>
            <a:off x="2992755" y="-4630420"/>
            <a:ext cx="1809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HOME">
            <a:hlinkClick r:id="rId43"/>
            <a:extLst>
              <a:ext uri="{FF2B5EF4-FFF2-40B4-BE49-F238E27FC236}">
                <a16:creationId xmlns:a16="http://schemas.microsoft.com/office/drawing/2014/main" id="{DF1CB528-A95C-4CA2-90D9-B5EF4F79AFCA}"/>
              </a:ext>
            </a:extLst>
          </p:cNvPr>
          <p:cNvPicPr>
            <a:picLocks noChangeAspect="1" noChangeArrowheads="1"/>
          </p:cNvPicPr>
          <p:nvPr/>
        </p:nvPicPr>
        <p:blipFill>
          <a:blip r:embed="rId115">
            <a:extLst>
              <a:ext uri="{28A0092B-C50C-407E-A947-70E740481C1C}">
                <a14:useLocalDpi xmlns:a14="http://schemas.microsoft.com/office/drawing/2010/main" val="0"/>
              </a:ext>
            </a:extLst>
          </a:blip>
          <a:srcRect/>
          <a:stretch>
            <a:fillRect/>
          </a:stretch>
        </p:blipFill>
        <p:spPr bwMode="auto">
          <a:xfrm>
            <a:off x="1935480" y="-2192020"/>
            <a:ext cx="466725"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TOPへ">
            <a:hlinkClick r:id="rId103"/>
            <a:extLst>
              <a:ext uri="{FF2B5EF4-FFF2-40B4-BE49-F238E27FC236}">
                <a16:creationId xmlns:a16="http://schemas.microsoft.com/office/drawing/2014/main" id="{AF9EDDF2-A701-4598-85FF-C8B287B80AC4}"/>
              </a:ext>
            </a:extLst>
          </p:cNvPr>
          <p:cNvPicPr>
            <a:picLocks noChangeAspect="1" noChangeArrowheads="1"/>
          </p:cNvPicPr>
          <p:nvPr/>
        </p:nvPicPr>
        <p:blipFill>
          <a:blip r:embed="rId116">
            <a:extLst>
              <a:ext uri="{28A0092B-C50C-407E-A947-70E740481C1C}">
                <a14:useLocalDpi xmlns:a14="http://schemas.microsoft.com/office/drawing/2010/main" val="0"/>
              </a:ext>
            </a:extLst>
          </a:blip>
          <a:srcRect/>
          <a:stretch>
            <a:fillRect/>
          </a:stretch>
        </p:blipFill>
        <p:spPr bwMode="auto">
          <a:xfrm>
            <a:off x="1922780" y="-1764983"/>
            <a:ext cx="885825"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facebook">
            <a:hlinkClick r:id="rId117"/>
            <a:extLst>
              <a:ext uri="{FF2B5EF4-FFF2-40B4-BE49-F238E27FC236}">
                <a16:creationId xmlns:a16="http://schemas.microsoft.com/office/drawing/2014/main" id="{CB276268-5846-4579-ABCC-E2BA8D280D74}"/>
              </a:ext>
            </a:extLst>
          </p:cNvPr>
          <p:cNvPicPr>
            <a:picLocks noChangeAspect="1" noChangeArrowheads="1"/>
          </p:cNvPicPr>
          <p:nvPr/>
        </p:nvPicPr>
        <p:blipFill>
          <a:blip r:embed="rId118">
            <a:extLst>
              <a:ext uri="{28A0092B-C50C-407E-A947-70E740481C1C}">
                <a14:useLocalDpi xmlns:a14="http://schemas.microsoft.com/office/drawing/2010/main" val="0"/>
              </a:ext>
            </a:extLst>
          </a:blip>
          <a:srcRect/>
          <a:stretch>
            <a:fillRect/>
          </a:stretch>
        </p:blipFill>
        <p:spPr bwMode="auto">
          <a:xfrm>
            <a:off x="1935480" y="20683855"/>
            <a:ext cx="1419225" cy="1276350"/>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MBL 株式会社医学生物学研究所">
            <a:extLst>
              <a:ext uri="{FF2B5EF4-FFF2-40B4-BE49-F238E27FC236}">
                <a16:creationId xmlns:a16="http://schemas.microsoft.com/office/drawing/2014/main" id="{217251D5-C506-4CD0-92B6-81B84E2A3FE2}"/>
              </a:ext>
            </a:extLst>
          </p:cNvPr>
          <p:cNvPicPr>
            <a:picLocks noChangeAspect="1" noChangeArrowheads="1"/>
          </p:cNvPicPr>
          <p:nvPr/>
        </p:nvPicPr>
        <p:blipFill>
          <a:blip r:embed="rId119">
            <a:extLst>
              <a:ext uri="{28A0092B-C50C-407E-A947-70E740481C1C}">
                <a14:useLocalDpi xmlns:a14="http://schemas.microsoft.com/office/drawing/2010/main" val="0"/>
              </a:ext>
            </a:extLst>
          </a:blip>
          <a:srcRect/>
          <a:stretch>
            <a:fillRect/>
          </a:stretch>
        </p:blipFill>
        <p:spPr bwMode="auto">
          <a:xfrm>
            <a:off x="1935480" y="21903055"/>
            <a:ext cx="33337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http://ruo.mbl.co.jp/bio/product/allergy-Immunology/images/cell-mediated-immunity_1_L.png">
            <a:extLst>
              <a:ext uri="{FF2B5EF4-FFF2-40B4-BE49-F238E27FC236}">
                <a16:creationId xmlns:a16="http://schemas.microsoft.com/office/drawing/2014/main" id="{84D7C081-7C90-446F-B246-DD94A7F54737}"/>
              </a:ext>
            </a:extLst>
          </p:cNvPr>
          <p:cNvPicPr>
            <a:picLocks noChangeAspect="1" noChangeArrowheads="1"/>
          </p:cNvPicPr>
          <p:nvPr/>
        </p:nvPicPr>
        <p:blipFill>
          <a:blip r:embed="rId120">
            <a:extLst>
              <a:ext uri="{28A0092B-C50C-407E-A947-70E740481C1C}">
                <a14:useLocalDpi xmlns:a14="http://schemas.microsoft.com/office/drawing/2010/main" val="0"/>
              </a:ext>
            </a:extLst>
          </a:blip>
          <a:srcRect/>
          <a:stretch>
            <a:fillRect/>
          </a:stretch>
        </p:blipFill>
        <p:spPr bwMode="auto">
          <a:xfrm>
            <a:off x="0" y="0"/>
            <a:ext cx="12192000" cy="6857997"/>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http://ruo.mbl.co.jp/bio/common/lightbox/images/close.png">
            <a:extLst>
              <a:ext uri="{FF2B5EF4-FFF2-40B4-BE49-F238E27FC236}">
                <a16:creationId xmlns:a16="http://schemas.microsoft.com/office/drawing/2014/main" id="{DAA13266-A266-4811-B6E2-568F23CA5657}"/>
              </a:ext>
            </a:extLst>
          </p:cNvPr>
          <p:cNvPicPr>
            <a:picLocks noChangeAspect="1" noChangeArrowheads="1"/>
          </p:cNvPicPr>
          <p:nvPr/>
        </p:nvPicPr>
        <p:blipFill>
          <a:blip r:embed="rId121">
            <a:extLst>
              <a:ext uri="{28A0092B-C50C-407E-A947-70E740481C1C}">
                <a14:useLocalDpi xmlns:a14="http://schemas.microsoft.com/office/drawing/2010/main" val="0"/>
              </a:ext>
            </a:extLst>
          </a:blip>
          <a:srcRect/>
          <a:stretch>
            <a:fillRect/>
          </a:stretch>
        </p:blipFill>
        <p:spPr bwMode="auto">
          <a:xfrm>
            <a:off x="1849755" y="1991042"/>
            <a:ext cx="257175" cy="257176"/>
          </a:xfrm>
          <a:prstGeom prst="rect">
            <a:avLst/>
          </a:prstGeom>
          <a:noFill/>
          <a:extLst>
            <a:ext uri="{909E8E84-426E-40DD-AFC4-6F175D3DCCD1}">
              <a14:hiddenFill xmlns:a14="http://schemas.microsoft.com/office/drawing/2010/main">
                <a:solidFill>
                  <a:srgbClr val="FFFFFF"/>
                </a:solidFill>
              </a14:hiddenFill>
            </a:ext>
          </a:extLst>
        </p:spPr>
      </p:pic>
    </p:spTree>
    <p:controls>
      <mc:AlternateContent xmlns:mc="http://schemas.openxmlformats.org/markup-compatibility/2006">
        <mc:Choice xmlns:v="urn:schemas-microsoft-com:vml" Requires="v">
          <p:control name="HTMLSelect1" r:id="rId1" imgW="1434960" imgH="228600"/>
        </mc:Choice>
        <mc:Fallback>
          <p:control name="HTMLSelect1" r:id="rId1" imgW="1434960" imgH="228600">
            <p:pic>
              <p:nvPicPr>
                <p:cNvPr id="2" name="HTMLSelect1"/>
                <p:cNvPicPr preferRelativeResize="0">
                  <a:picLocks noChangeArrowheads="1" noChangeShapeType="1"/>
                </p:cNvPicPr>
                <p:nvPr/>
              </p:nvPicPr>
              <p:blipFill>
                <a:blip r:embed="rId122"/>
                <a:srcRect/>
                <a:stretch>
                  <a:fillRect/>
                </a:stretch>
              </p:blipFill>
              <p:spPr bwMode="auto">
                <a:xfrm>
                  <a:off x="1808163" y="2112963"/>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name="HTMLText1" r:id="rId2" imgW="914400" imgH="228600"/>
        </mc:Choice>
        <mc:Fallback>
          <p:control name="HTMLText1" r:id="rId2" imgW="914400" imgH="228600">
            <p:pic>
              <p:nvPicPr>
                <p:cNvPr id="3" name="HTMLText1"/>
                <p:cNvPicPr preferRelativeResize="0">
                  <a:picLocks noChangeArrowheads="1" noChangeShapeType="1"/>
                </p:cNvPicPr>
                <p:nvPr/>
              </p:nvPicPr>
              <p:blipFill>
                <a:blip r:embed="rId123"/>
                <a:srcRect/>
                <a:stretch>
                  <a:fillRect/>
                </a:stretch>
              </p:blipFill>
              <p:spPr bwMode="auto">
                <a:xfrm>
                  <a:off x="1808163" y="2112963"/>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name="HTMLText2" r:id="rId3" imgW="914400" imgH="228600"/>
        </mc:Choice>
        <mc:Fallback>
          <p:control name="HTMLText2" r:id="rId3" imgW="914400" imgH="228600">
            <p:pic>
              <p:nvPicPr>
                <p:cNvPr id="5" name="HTMLText2"/>
                <p:cNvPicPr preferRelativeResize="0">
                  <a:picLocks noChangeArrowheads="1" noChangeShapeType="1"/>
                </p:cNvPicPr>
                <p:nvPr/>
              </p:nvPicPr>
              <p:blipFill>
                <a:blip r:embed="rId123"/>
                <a:srcRect/>
                <a:stretch>
                  <a:fillRect/>
                </a:stretch>
              </p:blipFill>
              <p:spPr bwMode="auto">
                <a:xfrm>
                  <a:off x="1808163" y="2112963"/>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name="HTMLText3" r:id="rId4" imgW="914400" imgH="228600"/>
        </mc:Choice>
        <mc:Fallback>
          <p:control name="HTMLText3" r:id="rId4" imgW="914400" imgH="228600">
            <p:pic>
              <p:nvPicPr>
                <p:cNvPr id="6" name="HTMLText3"/>
                <p:cNvPicPr preferRelativeResize="0">
                  <a:picLocks noChangeArrowheads="1" noChangeShapeType="1"/>
                </p:cNvPicPr>
                <p:nvPr/>
              </p:nvPicPr>
              <p:blipFill>
                <a:blip r:embed="rId123"/>
                <a:srcRect/>
                <a:stretch>
                  <a:fillRect/>
                </a:stretch>
              </p:blipFill>
              <p:spPr bwMode="auto">
                <a:xfrm>
                  <a:off x="1808163" y="2112963"/>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name="HTMLText4" r:id="rId5" imgW="914400" imgH="228600"/>
        </mc:Choice>
        <mc:Fallback>
          <p:control name="HTMLText4" r:id="rId5" imgW="914400" imgH="228600">
            <p:pic>
              <p:nvPicPr>
                <p:cNvPr id="7" name="HTMLText4"/>
                <p:cNvPicPr preferRelativeResize="0">
                  <a:picLocks noChangeArrowheads="1" noChangeShapeType="1"/>
                </p:cNvPicPr>
                <p:nvPr/>
              </p:nvPicPr>
              <p:blipFill>
                <a:blip r:embed="rId123"/>
                <a:srcRect/>
                <a:stretch>
                  <a:fillRect/>
                </a:stretch>
              </p:blipFill>
              <p:spPr bwMode="auto">
                <a:xfrm>
                  <a:off x="1808163" y="2112963"/>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3103477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7672ECED-8A67-48C1-BE51-911B3337E2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350" y="1617663"/>
            <a:ext cx="12192000" cy="5905500"/>
          </a:xfrm>
          <a:prstGeom prst="rect">
            <a:avLst/>
          </a:prstGeom>
        </p:spPr>
      </p:pic>
      <p:sp>
        <p:nvSpPr>
          <p:cNvPr id="6" name="タイトル 5">
            <a:extLst>
              <a:ext uri="{FF2B5EF4-FFF2-40B4-BE49-F238E27FC236}">
                <a16:creationId xmlns:a16="http://schemas.microsoft.com/office/drawing/2014/main" id="{BB26CEDC-7FA6-4EF9-AAB7-FA15D04023EF}"/>
              </a:ext>
            </a:extLst>
          </p:cNvPr>
          <p:cNvSpPr>
            <a:spLocks noGrp="1"/>
          </p:cNvSpPr>
          <p:nvPr>
            <p:ph type="title"/>
          </p:nvPr>
        </p:nvSpPr>
        <p:spPr/>
        <p:txBody>
          <a:bodyPr/>
          <a:lstStyle/>
          <a:p>
            <a:r>
              <a:rPr kumimoji="1" lang="ja-JP" altLang="en-US" dirty="0"/>
              <a:t>ヘルパー</a:t>
            </a:r>
            <a:r>
              <a:rPr kumimoji="1" lang="en-US" altLang="ja-JP" dirty="0"/>
              <a:t>T</a:t>
            </a:r>
            <a:r>
              <a:rPr lang="ja-JP" altLang="en-US" dirty="0"/>
              <a:t> （</a:t>
            </a:r>
            <a:r>
              <a:rPr lang="en-US" altLang="ja-JP" dirty="0"/>
              <a:t>CD4)</a:t>
            </a:r>
            <a:r>
              <a:rPr kumimoji="1" lang="ja-JP" altLang="en-US" dirty="0"/>
              <a:t>細胞</a:t>
            </a:r>
            <a:r>
              <a:rPr lang="ja-JP" altLang="en-US" dirty="0"/>
              <a:t>とキラー</a:t>
            </a:r>
            <a:r>
              <a:rPr lang="en-US" altLang="ja-JP" dirty="0"/>
              <a:t>T</a:t>
            </a:r>
            <a:r>
              <a:rPr lang="ja-JP" altLang="en-US" dirty="0"/>
              <a:t>（</a:t>
            </a:r>
            <a:r>
              <a:rPr lang="en-US" altLang="ja-JP"/>
              <a:t>CD8)</a:t>
            </a:r>
            <a:r>
              <a:rPr lang="ja-JP" altLang="en-US"/>
              <a:t>細胞</a:t>
            </a:r>
            <a:endParaRPr kumimoji="1" lang="ja-JP" altLang="en-US" dirty="0"/>
          </a:p>
        </p:txBody>
      </p:sp>
      <p:sp>
        <p:nvSpPr>
          <p:cNvPr id="7" name="コンテンツ プレースホルダー 6">
            <a:extLst>
              <a:ext uri="{FF2B5EF4-FFF2-40B4-BE49-F238E27FC236}">
                <a16:creationId xmlns:a16="http://schemas.microsoft.com/office/drawing/2014/main" id="{CA38689E-BA2F-41CF-83C5-EB71C33F861E}"/>
              </a:ext>
            </a:extLst>
          </p:cNvPr>
          <p:cNvSpPr>
            <a:spLocks noGrp="1"/>
          </p:cNvSpPr>
          <p:nvPr>
            <p:ph idx="1"/>
          </p:nvPr>
        </p:nvSpPr>
        <p:spPr>
          <a:xfrm>
            <a:off x="838200" y="2278063"/>
            <a:ext cx="10515600" cy="3898900"/>
          </a:xfrm>
        </p:spPr>
        <p:txBody>
          <a:bodyPr/>
          <a:lstStyle/>
          <a:p>
            <a:endParaRPr kumimoji="1" lang="ja-JP" altLang="en-US" dirty="0"/>
          </a:p>
        </p:txBody>
      </p:sp>
    </p:spTree>
    <p:extLst>
      <p:ext uri="{BB962C8B-B14F-4D97-AF65-F5344CB8AC3E}">
        <p14:creationId xmlns:p14="http://schemas.microsoft.com/office/powerpoint/2010/main" val="2198894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 name="Picture 19" descr="細胞性免疫">
            <a:hlinkClick r:id="rId7"/>
            <a:extLst>
              <a:ext uri="{FF2B5EF4-FFF2-40B4-BE49-F238E27FC236}">
                <a16:creationId xmlns:a16="http://schemas.microsoft.com/office/drawing/2014/main" id="{700981FB-C323-461B-BD50-AFBE243A15F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65630" y="-16365220"/>
            <a:ext cx="6572250" cy="264795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19" descr="細胞性免疫">
            <a:hlinkClick r:id="rId7"/>
            <a:extLst>
              <a:ext uri="{FF2B5EF4-FFF2-40B4-BE49-F238E27FC236}">
                <a16:creationId xmlns:a16="http://schemas.microsoft.com/office/drawing/2014/main" id="{573724D1-BD7A-4C37-8097-AB339C253D9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18030" y="-16212820"/>
            <a:ext cx="6572250" cy="26479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a:extLst>
              <a:ext uri="{FF2B5EF4-FFF2-40B4-BE49-F238E27FC236}">
                <a16:creationId xmlns:a16="http://schemas.microsoft.com/office/drawing/2014/main" id="{1AFFD208-43EB-423A-93BE-C1C74A6DD40F}"/>
              </a:ext>
            </a:extLst>
          </p:cNvPr>
          <p:cNvSpPr>
            <a:spLocks noChangeArrowheads="1"/>
          </p:cNvSpPr>
          <p:nvPr/>
        </p:nvSpPr>
        <p:spPr bwMode="auto">
          <a:xfrm>
            <a:off x="1005898" y="3770794"/>
            <a:ext cx="10021168" cy="1000274"/>
          </a:xfrm>
          <a:prstGeom prst="rect">
            <a:avLst/>
          </a:prstGeom>
          <a:solidFill>
            <a:srgbClr val="B2F2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t"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rgbClr val="FF0066"/>
              </a:solidFill>
              <a:effectLst/>
              <a:latin typeface="Arial" panose="020B0604020202020204" pitchFamily="34" charset="0"/>
            </a:endParaRPr>
          </a:p>
          <a:p>
            <a:pPr marL="0" marR="0" lvl="0" indent="0" algn="l" defTabSz="914400" rtl="0" eaLnBrk="0" fontAlgn="t" latinLnBrk="0" hangingPunct="0">
              <a:lnSpc>
                <a:spcPct val="100000"/>
              </a:lnSpc>
              <a:spcBef>
                <a:spcPct val="0"/>
              </a:spcBef>
              <a:spcAft>
                <a:spcPct val="0"/>
              </a:spcAft>
              <a:buClrTx/>
              <a:buSzTx/>
              <a:buFontTx/>
              <a:buChar char="•"/>
              <a:tabLst/>
            </a:pPr>
            <a:r>
              <a:rPr kumimoji="0" lang="ja-JP" altLang="ja-JP" sz="600" b="1" i="1" u="none" strike="noStrike" cap="none" normalizeH="0" baseline="0" dirty="0">
                <a:ln>
                  <a:noFill/>
                </a:ln>
                <a:solidFill>
                  <a:srgbClr val="FF0066"/>
                </a:solidFill>
                <a:effectLst/>
                <a:latin typeface="Arial" panose="020B0604020202020204" pitchFamily="34" charset="0"/>
              </a:rPr>
              <a:t>  </a:t>
            </a:r>
            <a:r>
              <a:rPr kumimoji="0" lang="ja-JP" altLang="ja-JP" sz="1100" b="1" i="1" u="none" strike="noStrike" cap="none" normalizeH="0" baseline="0" dirty="0">
                <a:ln>
                  <a:noFill/>
                </a:ln>
                <a:solidFill>
                  <a:srgbClr val="FF0066"/>
                </a:solidFill>
                <a:effectLst/>
                <a:latin typeface="Arial" panose="020B0604020202020204" pitchFamily="34" charset="0"/>
              </a:rPr>
              <a:t>     </a:t>
            </a:r>
            <a:r>
              <a:rPr kumimoji="0" lang="ja-JP" altLang="ja-JP" sz="600" b="1" i="0" u="none" strike="noStrike" cap="none" normalizeH="0" baseline="0" dirty="0">
                <a:ln>
                  <a:noFill/>
                </a:ln>
                <a:solidFill>
                  <a:srgbClr val="000000"/>
                </a:solidFill>
                <a:effectLst/>
                <a:latin typeface="Arial" panose="020B0604020202020204" pitchFamily="34" charset="0"/>
              </a:rPr>
              <a:t> </a:t>
            </a:r>
            <a:endParaRPr kumimoji="0" lang="ja-JP" altLang="ja-JP" sz="1000" b="0" i="0" u="none" strike="noStrike" cap="none" normalizeH="0" baseline="0" dirty="0">
              <a:ln>
                <a:noFill/>
              </a:ln>
              <a:solidFill>
                <a:srgbClr val="FF0066"/>
              </a:solidFill>
              <a:effectLst/>
              <a:latin typeface="Arial" panose="020B0604020202020204" pitchFamily="34" charset="0"/>
            </a:endParaRPr>
          </a:p>
          <a:p>
            <a:pPr marL="0" marR="0" lvl="0" indent="0" algn="r" defTabSz="914400" rtl="0" eaLnBrk="0" fontAlgn="t" latinLnBrk="0" hangingPunct="0">
              <a:lnSpc>
                <a:spcPct val="100000"/>
              </a:lnSpc>
              <a:spcBef>
                <a:spcPct val="0"/>
              </a:spcBef>
              <a:spcAft>
                <a:spcPct val="0"/>
              </a:spcAft>
              <a:buClrTx/>
              <a:buSzTx/>
              <a:tabLst/>
            </a:pPr>
            <a:r>
              <a:rPr kumimoji="0" lang="ja-JP" altLang="ja-JP" sz="1100" b="0" i="0" u="none" strike="noStrike" cap="none" normalizeH="0" baseline="0" dirty="0">
                <a:ln>
                  <a:noFill/>
                </a:ln>
                <a:solidFill>
                  <a:srgbClr val="FF0066"/>
                </a:solidFill>
                <a:effectLst/>
                <a:latin typeface="Arial" panose="020B0604020202020204" pitchFamily="34" charset="0"/>
                <a:hlinkClick r:id="rId9"/>
              </a:rPr>
              <a:t>                </a:t>
            </a:r>
            <a:r>
              <a:rPr kumimoji="0" lang="ja-JP" altLang="ja-JP" sz="1800" b="0" i="0" u="none" strike="noStrike" cap="none" normalizeH="0" baseline="0" dirty="0">
                <a:ln>
                  <a:noFill/>
                </a:ln>
                <a:solidFill>
                  <a:srgbClr val="FF0066"/>
                </a:solidFill>
                <a:effectLst/>
                <a:latin typeface="Arial" panose="020B0604020202020204" pitchFamily="34" charset="0"/>
                <a:hlinkClick r:id="rId9"/>
              </a:rPr>
              <a:t> </a:t>
            </a:r>
            <a:endParaRPr kumimoji="0" lang="ja-JP" altLang="ja-JP" sz="1800" b="0" i="0" u="none" strike="noStrike" cap="none" normalizeH="0" baseline="0" dirty="0">
              <a:ln>
                <a:noFill/>
              </a:ln>
              <a:solidFill>
                <a:srgbClr val="FF0066"/>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0" name="Rectangle 12">
            <a:extLst>
              <a:ext uri="{FF2B5EF4-FFF2-40B4-BE49-F238E27FC236}">
                <a16:creationId xmlns:a16="http://schemas.microsoft.com/office/drawing/2014/main" id="{E6DAB515-4A9D-424A-85BB-C895A8206FB1}"/>
              </a:ext>
            </a:extLst>
          </p:cNvPr>
          <p:cNvSpPr>
            <a:spLocks noChangeArrowheads="1"/>
          </p:cNvSpPr>
          <p:nvPr/>
        </p:nvSpPr>
        <p:spPr bwMode="auto">
          <a:xfrm>
            <a:off x="304800" y="2418080"/>
            <a:ext cx="10021168" cy="45719"/>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2" name="Rectangle 14">
            <a:extLst>
              <a:ext uri="{FF2B5EF4-FFF2-40B4-BE49-F238E27FC236}">
                <a16:creationId xmlns:a16="http://schemas.microsoft.com/office/drawing/2014/main" id="{5293BFE2-C1D4-4C7B-958A-E56C2DCFE02F}"/>
              </a:ext>
            </a:extLst>
          </p:cNvPr>
          <p:cNvSpPr>
            <a:spLocks noChangeArrowheads="1"/>
          </p:cNvSpPr>
          <p:nvPr/>
        </p:nvSpPr>
        <p:spPr bwMode="auto">
          <a:xfrm>
            <a:off x="304800" y="2433955"/>
            <a:ext cx="10021168" cy="45719"/>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4" name="Rectangle 16">
            <a:extLst>
              <a:ext uri="{FF2B5EF4-FFF2-40B4-BE49-F238E27FC236}">
                <a16:creationId xmlns:a16="http://schemas.microsoft.com/office/drawing/2014/main" id="{BF924510-CCEB-4A90-9BDD-8EA6AF497632}"/>
              </a:ext>
            </a:extLst>
          </p:cNvPr>
          <p:cNvSpPr>
            <a:spLocks noChangeArrowheads="1"/>
          </p:cNvSpPr>
          <p:nvPr/>
        </p:nvSpPr>
        <p:spPr bwMode="auto">
          <a:xfrm>
            <a:off x="304800" y="2449829"/>
            <a:ext cx="10021168" cy="45719"/>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pic>
        <p:nvPicPr>
          <p:cNvPr id="2080" name="Picture 32" descr="http://ruo.mbl.co.jp/bio/product/allergy-Immunology/images/antibody-action_1_L.png">
            <a:extLst>
              <a:ext uri="{FF2B5EF4-FFF2-40B4-BE49-F238E27FC236}">
                <a16:creationId xmlns:a16="http://schemas.microsoft.com/office/drawing/2014/main" id="{B121329F-BCA9-4907-8CCD-B0077308E30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9518" y="828622"/>
            <a:ext cx="12192000" cy="5884344"/>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免疫アイコン">
            <a:extLst>
              <a:ext uri="{FF2B5EF4-FFF2-40B4-BE49-F238E27FC236}">
                <a16:creationId xmlns:a16="http://schemas.microsoft.com/office/drawing/2014/main" id="{E58B847E-C899-4D87-B607-3552A4B77AE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53879" y="-18316259"/>
            <a:ext cx="626774" cy="906465"/>
          </a:xfrm>
          <a:prstGeom prst="rect">
            <a:avLst/>
          </a:prstGeom>
          <a:noFill/>
          <a:extLst>
            <a:ext uri="{909E8E84-426E-40DD-AFC4-6F175D3DCCD1}">
              <a14:hiddenFill xmlns:a14="http://schemas.microsoft.com/office/drawing/2010/main">
                <a:solidFill>
                  <a:srgbClr val="FFFFFF"/>
                </a:solidFill>
              </a14:hiddenFill>
            </a:ext>
          </a:extLst>
        </p:spPr>
      </p:pic>
      <p:pic>
        <p:nvPicPr>
          <p:cNvPr id="2067" name="Picture 19" descr="細胞性免疫">
            <a:hlinkClick r:id="rId7"/>
            <a:extLst>
              <a:ext uri="{FF2B5EF4-FFF2-40B4-BE49-F238E27FC236}">
                <a16:creationId xmlns:a16="http://schemas.microsoft.com/office/drawing/2014/main" id="{ECE0FFD9-DE8B-410F-89AA-381C3595C5E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48" y="-16060421"/>
            <a:ext cx="10811828" cy="5039943"/>
          </a:xfrm>
          <a:prstGeom prst="rect">
            <a:avLst/>
          </a:prstGeom>
          <a:noFill/>
          <a:extLst>
            <a:ext uri="{909E8E84-426E-40DD-AFC4-6F175D3DCCD1}">
              <a14:hiddenFill xmlns:a14="http://schemas.microsoft.com/office/drawing/2010/main">
                <a:solidFill>
                  <a:srgbClr val="FFFFFF"/>
                </a:solidFill>
              </a14:hiddenFill>
            </a:ext>
          </a:extLst>
        </p:spPr>
      </p:pic>
      <p:pic>
        <p:nvPicPr>
          <p:cNvPr id="2068" name="Picture 20" descr="クリックで拡大できます。">
            <a:hlinkClick r:id="rId12"/>
            <a:extLst>
              <a:ext uri="{FF2B5EF4-FFF2-40B4-BE49-F238E27FC236}">
                <a16:creationId xmlns:a16="http://schemas.microsoft.com/office/drawing/2014/main" id="{C2C12DAC-4DC0-46A0-9EBC-1F8EB98D500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78225" y="-13529946"/>
            <a:ext cx="2992840" cy="616396"/>
          </a:xfrm>
          <a:prstGeom prst="rect">
            <a:avLst/>
          </a:prstGeom>
          <a:noFill/>
          <a:extLst>
            <a:ext uri="{909E8E84-426E-40DD-AFC4-6F175D3DCCD1}">
              <a14:hiddenFill xmlns:a14="http://schemas.microsoft.com/office/drawing/2010/main">
                <a:solidFill>
                  <a:srgbClr val="FFFFFF"/>
                </a:solidFill>
              </a14:hiddenFill>
            </a:ext>
          </a:extLst>
        </p:spPr>
      </p:pic>
      <p:pic>
        <p:nvPicPr>
          <p:cNvPr id="2069" name="Picture 21" descr="抗体の作用">
            <a:hlinkClick r:id="rId14"/>
            <a:extLst>
              <a:ext uri="{FF2B5EF4-FFF2-40B4-BE49-F238E27FC236}">
                <a16:creationId xmlns:a16="http://schemas.microsoft.com/office/drawing/2014/main" id="{FFBA156F-517B-4743-B056-5AD51CBC83B3}"/>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48" y="-10970896"/>
            <a:ext cx="10811828" cy="5039943"/>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descr="クリックで拡大できます。">
            <a:hlinkClick r:id="rId16"/>
            <a:extLst>
              <a:ext uri="{FF2B5EF4-FFF2-40B4-BE49-F238E27FC236}">
                <a16:creationId xmlns:a16="http://schemas.microsoft.com/office/drawing/2014/main" id="{7F90D4C4-BC25-4666-A6FF-9F2C22C33053}"/>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78225" y="-8440421"/>
            <a:ext cx="2992840" cy="616396"/>
          </a:xfrm>
          <a:prstGeom prst="rect">
            <a:avLst/>
          </a:prstGeom>
          <a:noFill/>
          <a:extLst>
            <a:ext uri="{909E8E84-426E-40DD-AFC4-6F175D3DCCD1}">
              <a14:hiddenFill xmlns:a14="http://schemas.microsoft.com/office/drawing/2010/main">
                <a:solidFill>
                  <a:srgbClr val="FFFFFF"/>
                </a:solidFill>
              </a14:hiddenFill>
            </a:ext>
          </a:extLst>
        </p:spPr>
      </p:pic>
      <p:pic>
        <p:nvPicPr>
          <p:cNvPr id="2071" name="Picture 23" descr="http://ruo.mbl.co.jp/bio/product/allergy-Immunology/images/immunology-icon08.png">
            <a:hlinkClick r:id="rId17"/>
            <a:extLst>
              <a:ext uri="{FF2B5EF4-FFF2-40B4-BE49-F238E27FC236}">
                <a16:creationId xmlns:a16="http://schemas.microsoft.com/office/drawing/2014/main" id="{CFE84717-27B3-4CA5-A1E5-0E57E724234B}"/>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578300" y="-7038659"/>
            <a:ext cx="2992840" cy="2701265"/>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descr="http://ruo.mbl.co.jp/bio/product/allergy-Immunology/images/immunology-icon09.png">
            <a:hlinkClick r:id="rId19"/>
            <a:extLst>
              <a:ext uri="{FF2B5EF4-FFF2-40B4-BE49-F238E27FC236}">
                <a16:creationId xmlns:a16="http://schemas.microsoft.com/office/drawing/2014/main" id="{D2D5421B-0FF1-4549-BF4E-89419404E891}"/>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574487" y="-5681346"/>
            <a:ext cx="3008509" cy="2701265"/>
          </a:xfrm>
          <a:prstGeom prst="rect">
            <a:avLst/>
          </a:prstGeom>
          <a:noFill/>
          <a:extLst>
            <a:ext uri="{909E8E84-426E-40DD-AFC4-6F175D3DCCD1}">
              <a14:hiddenFill xmlns:a14="http://schemas.microsoft.com/office/drawing/2010/main">
                <a:solidFill>
                  <a:srgbClr val="FFFFFF"/>
                </a:solidFill>
              </a14:hiddenFill>
            </a:ext>
          </a:extLst>
        </p:spPr>
      </p:pic>
      <p:pic>
        <p:nvPicPr>
          <p:cNvPr id="2073" name="Picture 25" descr="http://ruo.mbl.co.jp/bio/product/allergy-Immunology/images/immunology-icon11.png">
            <a:hlinkClick r:id="rId21"/>
            <a:extLst>
              <a:ext uri="{FF2B5EF4-FFF2-40B4-BE49-F238E27FC236}">
                <a16:creationId xmlns:a16="http://schemas.microsoft.com/office/drawing/2014/main" id="{04DB797C-3730-4414-89C1-593027B8045D}"/>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039312" y="-4325620"/>
            <a:ext cx="2977170" cy="2719394"/>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descr="HOME">
            <a:hlinkClick r:id="rId23"/>
            <a:extLst>
              <a:ext uri="{FF2B5EF4-FFF2-40B4-BE49-F238E27FC236}">
                <a16:creationId xmlns:a16="http://schemas.microsoft.com/office/drawing/2014/main" id="{D5893C21-1D4B-46A1-AD77-5141413B05D8}"/>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519568" y="-1887221"/>
            <a:ext cx="767797" cy="290069"/>
          </a:xfrm>
          <a:prstGeom prst="rect">
            <a:avLst/>
          </a:prstGeom>
          <a:noFill/>
          <a:extLst>
            <a:ext uri="{909E8E84-426E-40DD-AFC4-6F175D3DCCD1}">
              <a14:hiddenFill xmlns:a14="http://schemas.microsoft.com/office/drawing/2010/main">
                <a:solidFill>
                  <a:srgbClr val="FFFFFF"/>
                </a:solidFill>
              </a14:hiddenFill>
            </a:ext>
          </a:extLst>
        </p:spPr>
      </p:pic>
      <p:pic>
        <p:nvPicPr>
          <p:cNvPr id="2075" name="Picture 27" descr="TOPへ">
            <a:hlinkClick r:id="rId25"/>
            <a:extLst>
              <a:ext uri="{FF2B5EF4-FFF2-40B4-BE49-F238E27FC236}">
                <a16:creationId xmlns:a16="http://schemas.microsoft.com/office/drawing/2014/main" id="{5932C18E-105A-4798-8341-C491BD7BE681}"/>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339129" y="-1460183"/>
            <a:ext cx="1457245" cy="453232"/>
          </a:xfrm>
          <a:prstGeom prst="rect">
            <a:avLst/>
          </a:prstGeom>
          <a:noFill/>
          <a:extLst>
            <a:ext uri="{909E8E84-426E-40DD-AFC4-6F175D3DCCD1}">
              <a14:hiddenFill xmlns:a14="http://schemas.microsoft.com/office/drawing/2010/main">
                <a:solidFill>
                  <a:srgbClr val="FFFFFF"/>
                </a:solidFill>
              </a14:hiddenFill>
            </a:ext>
          </a:extLst>
        </p:spPr>
      </p:pic>
      <p:pic>
        <p:nvPicPr>
          <p:cNvPr id="2076" name="Picture 28" descr="facebook">
            <a:hlinkClick r:id="rId27"/>
            <a:extLst>
              <a:ext uri="{FF2B5EF4-FFF2-40B4-BE49-F238E27FC236}">
                <a16:creationId xmlns:a16="http://schemas.microsoft.com/office/drawing/2014/main" id="{60D29C7A-450A-46F8-A589-6E2CC9642BE4}"/>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138342" y="20988654"/>
            <a:ext cx="2334728" cy="2429325"/>
          </a:xfrm>
          <a:prstGeom prst="rect">
            <a:avLst/>
          </a:prstGeom>
          <a:noFill/>
          <a:extLst>
            <a:ext uri="{909E8E84-426E-40DD-AFC4-6F175D3DCCD1}">
              <a14:hiddenFill xmlns:a14="http://schemas.microsoft.com/office/drawing/2010/main">
                <a:solidFill>
                  <a:srgbClr val="FFFFFF"/>
                </a:solidFill>
              </a14:hiddenFill>
            </a:ext>
          </a:extLst>
        </p:spPr>
      </p:pic>
      <p:pic>
        <p:nvPicPr>
          <p:cNvPr id="2077" name="Picture 29" descr="MBL 株式会社医学生物学研究所">
            <a:extLst>
              <a:ext uri="{FF2B5EF4-FFF2-40B4-BE49-F238E27FC236}">
                <a16:creationId xmlns:a16="http://schemas.microsoft.com/office/drawing/2014/main" id="{0DFA8602-1007-4A30-8D1B-4D0ED54D6840}"/>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372077" y="22207855"/>
            <a:ext cx="5484256" cy="543878"/>
          </a:xfrm>
          <a:prstGeom prst="rect">
            <a:avLst/>
          </a:prstGeom>
          <a:noFill/>
          <a:extLst>
            <a:ext uri="{909E8E84-426E-40DD-AFC4-6F175D3DCCD1}">
              <a14:hiddenFill xmlns:a14="http://schemas.microsoft.com/office/drawing/2010/main">
                <a:solidFill>
                  <a:srgbClr val="FFFFFF"/>
                </a:solidFill>
              </a14:hiddenFill>
            </a:ext>
          </a:extLst>
        </p:spPr>
      </p:pic>
      <p:sp>
        <p:nvSpPr>
          <p:cNvPr id="17" name="タイトル 16">
            <a:extLst>
              <a:ext uri="{FF2B5EF4-FFF2-40B4-BE49-F238E27FC236}">
                <a16:creationId xmlns:a16="http://schemas.microsoft.com/office/drawing/2014/main" id="{3AF7BD44-A994-415A-A3AC-3E61EAB66B67}"/>
              </a:ext>
            </a:extLst>
          </p:cNvPr>
          <p:cNvSpPr>
            <a:spLocks noGrp="1"/>
          </p:cNvSpPr>
          <p:nvPr>
            <p:ph type="title"/>
          </p:nvPr>
        </p:nvSpPr>
        <p:spPr>
          <a:xfrm>
            <a:off x="1332230" y="-98297"/>
            <a:ext cx="10515600" cy="1325563"/>
          </a:xfrm>
        </p:spPr>
        <p:txBody>
          <a:bodyPr>
            <a:normAutofit/>
          </a:bodyPr>
          <a:lstStyle/>
          <a:p>
            <a:pPr algn="ctr"/>
            <a:r>
              <a:rPr kumimoji="1" lang="ja-JP" altLang="en-US" sz="6600" dirty="0">
                <a:latin typeface="ＭＳ ゴシック" panose="020B0609070205080204" pitchFamily="49" charset="-128"/>
                <a:ea typeface="ＭＳ ゴシック" panose="020B0609070205080204" pitchFamily="49" charset="-128"/>
              </a:rPr>
              <a:t>抗体の作用</a:t>
            </a:r>
          </a:p>
        </p:txBody>
      </p:sp>
      <p:sp>
        <p:nvSpPr>
          <p:cNvPr id="18" name="コンテンツ プレースホルダー 17">
            <a:extLst>
              <a:ext uri="{FF2B5EF4-FFF2-40B4-BE49-F238E27FC236}">
                <a16:creationId xmlns:a16="http://schemas.microsoft.com/office/drawing/2014/main" id="{B790D396-0693-4C48-A377-AFBBF2ED3400}"/>
              </a:ext>
            </a:extLst>
          </p:cNvPr>
          <p:cNvSpPr>
            <a:spLocks noGrp="1"/>
          </p:cNvSpPr>
          <p:nvPr>
            <p:ph idx="1"/>
          </p:nvPr>
        </p:nvSpPr>
        <p:spPr>
          <a:xfrm>
            <a:off x="1005898" y="1635569"/>
            <a:ext cx="10515600" cy="4949218"/>
          </a:xfrm>
        </p:spPr>
        <p:txBody>
          <a:bodyPr/>
          <a:lstStyle/>
          <a:p>
            <a:pPr marL="0" indent="0">
              <a:buNone/>
            </a:pPr>
            <a:endParaRPr kumimoji="1" lang="ja-JP" altLang="en-US" dirty="0"/>
          </a:p>
        </p:txBody>
      </p:sp>
    </p:spTree>
    <p:controls>
      <mc:AlternateContent xmlns:mc="http://schemas.openxmlformats.org/markup-compatibility/2006">
        <mc:Choice xmlns:v="urn:schemas-microsoft-com:vml" Requires="v">
          <p:control name="HTMLSelect1" r:id="rId1" imgW="1434960" imgH="431640"/>
        </mc:Choice>
        <mc:Fallback>
          <p:control name="HTMLSelect1" r:id="rId1" imgW="1434960" imgH="431640">
            <p:pic>
              <p:nvPicPr>
                <p:cNvPr id="5" name="HTMLSelect1"/>
                <p:cNvPicPr preferRelativeResize="0">
                  <a:picLocks noChangeArrowheads="1" noChangeShapeType="1"/>
                </p:cNvPicPr>
                <p:nvPr/>
              </p:nvPicPr>
              <p:blipFill>
                <a:blip r:embed="rId30"/>
                <a:srcRect/>
                <a:stretch>
                  <a:fillRect/>
                </a:stretch>
              </p:blipFill>
              <p:spPr bwMode="auto">
                <a:xfrm>
                  <a:off x="2247900" y="2419350"/>
                  <a:ext cx="1422400" cy="43815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name="HTMLText1" r:id="rId2" imgW="1479600" imgH="431640"/>
        </mc:Choice>
        <mc:Fallback>
          <p:control name="HTMLText1" r:id="rId2" imgW="1479600" imgH="431640">
            <p:pic>
              <p:nvPicPr>
                <p:cNvPr id="6" name="HTMLText1"/>
                <p:cNvPicPr preferRelativeResize="0">
                  <a:picLocks noChangeArrowheads="1" noChangeShapeType="1"/>
                </p:cNvPicPr>
                <p:nvPr/>
              </p:nvPicPr>
              <p:blipFill>
                <a:blip r:embed="rId31"/>
                <a:srcRect/>
                <a:stretch>
                  <a:fillRect/>
                </a:stretch>
              </p:blipFill>
              <p:spPr bwMode="auto">
                <a:xfrm>
                  <a:off x="2247900" y="2419350"/>
                  <a:ext cx="1473200" cy="43815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name="HTMLText2" r:id="rId3" imgW="1479600" imgH="431640"/>
        </mc:Choice>
        <mc:Fallback>
          <p:control name="HTMLText2" r:id="rId3" imgW="1479600" imgH="431640">
            <p:pic>
              <p:nvPicPr>
                <p:cNvPr id="7" name="HTMLText2"/>
                <p:cNvPicPr preferRelativeResize="0">
                  <a:picLocks noChangeArrowheads="1" noChangeShapeType="1"/>
                </p:cNvPicPr>
                <p:nvPr/>
              </p:nvPicPr>
              <p:blipFill>
                <a:blip r:embed="rId31"/>
                <a:srcRect/>
                <a:stretch>
                  <a:fillRect/>
                </a:stretch>
              </p:blipFill>
              <p:spPr bwMode="auto">
                <a:xfrm>
                  <a:off x="2247900" y="2419350"/>
                  <a:ext cx="1473200" cy="43815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name="HTMLText3" r:id="rId4" imgW="1479600" imgH="431640"/>
        </mc:Choice>
        <mc:Fallback>
          <p:control name="HTMLText3" r:id="rId4" imgW="1479600" imgH="431640">
            <p:pic>
              <p:nvPicPr>
                <p:cNvPr id="8" name="HTMLText3"/>
                <p:cNvPicPr preferRelativeResize="0">
                  <a:picLocks noChangeArrowheads="1" noChangeShapeType="1"/>
                </p:cNvPicPr>
                <p:nvPr/>
              </p:nvPicPr>
              <p:blipFill>
                <a:blip r:embed="rId31"/>
                <a:srcRect/>
                <a:stretch>
                  <a:fillRect/>
                </a:stretch>
              </p:blipFill>
              <p:spPr bwMode="auto">
                <a:xfrm>
                  <a:off x="2247900" y="2419350"/>
                  <a:ext cx="1473200" cy="43815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name="HTMLText4" r:id="rId5" imgW="1479600" imgH="431640"/>
        </mc:Choice>
        <mc:Fallback>
          <p:control name="HTMLText4" r:id="rId5" imgW="1479600" imgH="431640">
            <p:pic>
              <p:nvPicPr>
                <p:cNvPr id="9" name="HTMLText4"/>
                <p:cNvPicPr preferRelativeResize="0">
                  <a:picLocks noChangeArrowheads="1" noChangeShapeType="1"/>
                </p:cNvPicPr>
                <p:nvPr/>
              </p:nvPicPr>
              <p:blipFill>
                <a:blip r:embed="rId31"/>
                <a:srcRect/>
                <a:stretch>
                  <a:fillRect/>
                </a:stretch>
              </p:blipFill>
              <p:spPr bwMode="auto">
                <a:xfrm>
                  <a:off x="2247900" y="2419350"/>
                  <a:ext cx="1473200" cy="43815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3928806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endParaRPr kumimoji="1" lang="ja-JP" altLang="en-US"/>
          </a:p>
        </p:txBody>
      </p:sp>
      <p:sp>
        <p:nvSpPr>
          <p:cNvPr id="3" name="サブタイトル 2"/>
          <p:cNvSpPr>
            <a:spLocks noGrp="1"/>
          </p:cNvSpPr>
          <p:nvPr>
            <p:ph type="subTitle" idx="1"/>
          </p:nvPr>
        </p:nvSpPr>
        <p:spPr/>
        <p:txBody>
          <a:bodyPr/>
          <a:lstStyle/>
          <a:p>
            <a:endParaRPr kumimoji="1" lang="ja-JP" altLang="en-US"/>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704688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1048</Words>
  <Application>Microsoft Office PowerPoint</Application>
  <PresentationFormat>ワイド画面</PresentationFormat>
  <Paragraphs>91</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ＭＳ ゴシック</vt:lpstr>
      <vt:lpstr>Arial</vt:lpstr>
      <vt:lpstr>Calibri</vt:lpstr>
      <vt:lpstr>Calibri Light</vt:lpstr>
      <vt:lpstr>Office テーマ</vt:lpstr>
      <vt:lpstr>PowerPoint プレゼンテーション</vt:lpstr>
      <vt:lpstr>PowerPoint プレゼンテーション</vt:lpstr>
      <vt:lpstr>ヘルパーT （CD4)細胞とキラーT（CD8)細胞</vt:lpstr>
      <vt:lpstr>抗体の作用</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miyakawa</dc:creator>
  <cp:lastModifiedBy>宮川 三平</cp:lastModifiedBy>
  <cp:revision>9</cp:revision>
  <cp:lastPrinted>2019-05-02T03:37:38Z</cp:lastPrinted>
  <dcterms:created xsi:type="dcterms:W3CDTF">2019-04-29T07:00:16Z</dcterms:created>
  <dcterms:modified xsi:type="dcterms:W3CDTF">2023-05-08T06:52:33Z</dcterms:modified>
</cp:coreProperties>
</file>