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26" r:id="rId2"/>
    <p:sldMasterId id="2147483739" r:id="rId3"/>
    <p:sldMasterId id="2147483751" r:id="rId4"/>
  </p:sldMasterIdLst>
  <p:sldIdLst>
    <p:sldId id="256" r:id="rId5"/>
    <p:sldId id="283" r:id="rId6"/>
    <p:sldId id="260" r:id="rId7"/>
    <p:sldId id="279" r:id="rId8"/>
    <p:sldId id="257" r:id="rId9"/>
    <p:sldId id="284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70" d="100"/>
          <a:sy n="70" d="100"/>
        </p:scale>
        <p:origin x="24" y="9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4B76E-B62E-4812-BA7D-825654688684}"/>
              </a:ext>
            </a:extLst>
          </p:cNvPr>
          <p:cNvSpPr/>
          <p:nvPr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F05D1-197A-4EB5-A82C-7DC2425B571D}"/>
              </a:ext>
            </a:extLst>
          </p:cNvPr>
          <p:cNvSpPr/>
          <p:nvPr/>
        </p:nvSpPr>
        <p:spPr>
          <a:xfrm>
            <a:off x="639413" y="2818150"/>
            <a:ext cx="10913175" cy="2571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FFE35-CB40-419E-BEDE-1E852C7CC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424" y="3154680"/>
            <a:ext cx="9994392" cy="1335024"/>
          </a:xfrm>
        </p:spPr>
        <p:txBody>
          <a:bodyPr anchor="b"/>
          <a:lstStyle>
            <a:lvl1pPr algn="l">
              <a:lnSpc>
                <a:spcPct val="105000"/>
              </a:lnSpc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66B81-8E0E-4B31-9B8A-AD8615CF5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184" y="4489704"/>
            <a:ext cx="10009632" cy="768096"/>
          </a:xfrm>
        </p:spPr>
        <p:txBody>
          <a:bodyPr lIns="109728" tIns="109728" rIns="109728" bIns="91440" anchor="ctr"/>
          <a:lstStyle>
            <a:lvl1pPr marL="0" indent="0" algn="l">
              <a:buNone/>
              <a:defRPr sz="24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E3122-8086-4B62-A94B-822FD6B4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18AD-F44F-484C-A3D2-C5EF8D94DE24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9890-8F9E-40E4-9E32-1481709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4A2E-05AC-44E3-B11A-086CA906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81F-97CD-4934-852B-F0AECFD0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2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AAC2-5C8E-4AC4-A655-1BBB12DE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DEA25-8853-4480-B177-F6FB3A91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0C9A-FAAB-4907-9074-ED83F291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97D3-3687-4972-B93C-3CFDF36BF9D2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E74C0-6AA6-4DAA-B696-21A593BF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47E9-9A55-415E-8340-5E2B5BD2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15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48E5-4047-441F-8F68-CAA0E5D31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9413" y="365125"/>
            <a:ext cx="793308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861A-99E0-4DD2-8956-9C3A8BCA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AA46-D730-4A32-BF6D-5880ED7B6ED6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F9A7-D5EB-4CB0-ADF9-A2D67864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4A46-E778-48F1-85FB-88A26059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87D44-2EFA-42B2-8345-F3CB14FC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768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8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35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65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60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268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924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038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88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99A3-430D-4D78-9DF7-56578715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09F0-EED8-49A3-8DEB-65D7E568F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3971-B6D0-433D-83AE-34616CE6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2D1-B868-4347-B796-3B5A5EB129FF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A778-7EAA-41F9-B37D-C8E67AE7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7F5B-F40C-4ECA-9FD3-760EAA2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83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768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296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587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372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81A001-CA80-E5EF-CD6B-4BAF06033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0997E55-4EB3-929B-F335-C3238AE01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389A22-84E0-A567-79DA-CE0D663F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B8CC0-6C95-14E5-67EF-DEDF59CE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241EC4-B8BF-ACE0-F5C5-1CE24560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676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0F7F17-34F4-59D1-991B-1A436DF6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667333-DF3C-1E56-D964-183DCAF65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31F06C-1C2B-EBF6-BD60-C5E9890A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515B87-D7AE-38BD-3402-2828983F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F33D4E-127A-678A-70A4-F4A26610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155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CCE0BF-AB78-396B-39C2-7755BABA4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C761B86-75D9-349A-AC01-EDCE1900A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BFC007-1250-15FE-BA76-03D630CB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07C7E4-C1CA-43F2-B22B-69190C01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F1F5BB-E0D7-9661-6627-1835C0B8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951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8BE317-67FD-BE38-3ADF-794EDE20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C5539F-13EC-082D-38ED-BE135ECAB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57A90BB-02C8-6355-9AE4-9582C64CC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57EE9A-4ADD-9883-3278-D21D5811D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C58341-397F-6177-B6BA-6C294554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4B8A5C-C510-DA65-3C92-4ADEA67E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537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7FEA8-6ACD-C168-54EE-EBCFC5B3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B558D2B-E560-A369-04AD-B44E7B064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FA4AF6-1071-CB62-29BB-20962BDBA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FA9DC4C-DB72-FFEF-DCB6-4674C46D5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D925DB7-B18B-EDDA-4F6C-A881AF862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6CDE116-00D9-E678-221F-E6CA9C2F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C722BA4-0385-A8A5-1451-1943FE77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80512-E46A-E1C8-B6ED-16DD7C10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371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8D5B6E-D0E7-C726-3660-5D41E92F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EB78226-7F37-9A7D-91E0-371171DA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B07B57F-273B-2061-D8A6-AB80A3E0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66FF33-7B71-D015-F197-1DF0C91E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76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79C4-5B2D-490C-A3A9-EB977CFA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1709738"/>
            <a:ext cx="10913175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5857-FA4D-4A9B-856D-701234DE6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3" y="4589463"/>
            <a:ext cx="109131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F6E9-7983-40C8-AB5B-67D364A5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3C2D-6745-47B6-A29E-FE249DBCE96C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F873F-0C78-4B75-A7F3-78AAA38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F4A66-FCCD-4CC0-955A-6FF62FEC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3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5E37B0-5A85-AAB0-7D38-CBD4C1144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AF8F9D8-B201-CFDE-6FE7-DD1328DC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BC96B9-2E4C-CB6E-6D0B-4720536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029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EC058D-DFBD-4C41-80D5-BEB2DFCD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8F03E0-E7C3-DBAA-5F85-5BC7011A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53EB615-97F1-B640-55C2-87C3BEDF1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B325300-ACA3-E61A-C16E-81C482DE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89BD28-850A-AFD7-DA1F-51D1A674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99634B-9CE7-BF96-8B45-898DD002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130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307300-E977-7A05-7F69-F8B86A32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DB3DDE0-9737-9B30-A67B-8117D8841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5ABC4B-2CDB-37E4-13B8-BBB7862EC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7F931D-5FB5-5786-3407-E2125BD6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6F2C69-BF62-1852-3828-0406239A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B34577-E145-02C2-29ED-B3A0F098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550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3DE1C1-7DC2-CEDE-80EE-01768BF58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744C4-D491-89B5-FD61-E9B0AF14D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D6F21E-01A5-B97C-8B49-F16C4CBD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A18597-67DF-E210-FC7F-3299E05E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598F5F-701B-30CD-AFD2-F0C60C82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7276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A9C39E4-185B-855C-8E51-E55658958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76994F-96DC-2FE3-15D1-3EBB6089E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B182E6-AB49-619C-4C80-C18D07A8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2C192E-2ACE-27C8-6ACF-7A0A0162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D9EB2C-28F6-B52E-6783-C83B1093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371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818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839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147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305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20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A81E-979B-46D7-9D93-0797856A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245F-4511-4B93-8CB3-0EC22FD62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41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029B-9D0E-4CB2-9A69-10A2F8C1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2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9C47-F724-4908-A6AD-806E765B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44C2-3623-4BFB-B9A0-94542302335A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700E8-4086-4363-88E6-CA24CE39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4F54F-F3CE-42F0-ADD3-F174B9BB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349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823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83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008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138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38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215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47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BAB1-26FD-44BF-86E8-57ED04D7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5488"/>
            <a:ext cx="10908792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FCB96-93C7-4E74-8285-0327A1A2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DF5A1-7F2F-4B53-9402-85306B933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413" y="2969917"/>
            <a:ext cx="5157787" cy="3219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75651-3077-40D2-B167-CAB37859E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565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cap="all" spc="15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D45EC-3B0F-49DC-91BC-2B4E4DA04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565" y="2969915"/>
            <a:ext cx="5120639" cy="3219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B7364-544C-427F-8C26-40E48F77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B92-D160-4899-8AEB-23E2AB3EBB07}" type="datetime1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7AF57-EA04-49AA-91E0-7393B8DB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A6F2-A8DC-49B2-B9D6-7A001FF3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67CAD-C446-4819-8D43-D93D35E7998F}"/>
              </a:ext>
            </a:extLst>
          </p:cNvPr>
          <p:cNvCxnSpPr>
            <a:cxnSpLocks/>
          </p:cNvCxnSpPr>
          <p:nvPr/>
        </p:nvCxnSpPr>
        <p:spPr>
          <a:xfrm>
            <a:off x="6096000" y="1613647"/>
            <a:ext cx="0" cy="4515986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84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9AB5-A960-4D82-97A6-922633B7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FEF6C-EDD1-4573-A6D1-D5582457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71B3-2886-4196-8AEE-F25AFF1977D5}" type="datetime1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8429F-6359-4950-8C39-80E03A2D2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98F5-EE2F-4214-975A-76719DBD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7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39CD7-DA28-4950-958A-9781728CF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A954-8CB7-411C-B9F4-2C7BBA3637E7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345F2-29FF-4A4D-A577-8FED65D0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6B79A-87C1-4CB8-BC9B-8705CEC4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68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1454-EF5C-4D4A-95D3-B320D15C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D4B9-4A42-478A-AEFB-3F5D0629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1656589"/>
            <a:ext cx="6245352" cy="420446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2F622-E127-4877-8F61-E5FAE62C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6588"/>
            <a:ext cx="4132612" cy="4212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E8C1-6159-4F82-A5F4-35DDE51E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446A-20B5-4264-B561-E7D9C581BFC4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C603F-9904-472E-86B9-D7223CAB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0828B-5598-4BB2-9FC6-86BDC5EC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7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E4FD-3561-45A0-82BC-1E0F739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9FD7-F525-433A-BC5B-E8251F514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45666"/>
            <a:ext cx="6365684" cy="4215384"/>
          </a:xfrm>
          <a:solidFill>
            <a:srgbClr val="DDDDDD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CAD49-8534-4DA7-91E6-D2827CBEB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5064"/>
            <a:ext cx="4132612" cy="42153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F16CE-96E3-44EC-B9C8-F7FEDA1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C44C-94B9-4BA1-95A5-21C59D41B284}" type="datetime1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4BBD5-FCB5-45FF-A806-445007BA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43AF2-82EC-4A16-9E91-742792F0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7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262A92C-3DD6-4D28-BA90-423F0C949F16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8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spc="11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500"/>
        </a:spcBef>
        <a:buClr>
          <a:schemeClr val="accent2"/>
        </a:buClr>
        <a:buFontTx/>
        <a:buNone/>
        <a:defRPr sz="2000" b="0" kern="1200" spc="8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Tx/>
        <a:buNone/>
        <a:defRPr sz="1600" kern="1200" spc="8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Tx/>
        <a:buNone/>
        <a:defRPr sz="1600" kern="1200" spc="8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Tx/>
        <a:buNone/>
        <a:defRPr sz="1600" kern="1200" spc="8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Tx/>
        <a:buNone/>
        <a:defRPr sz="1600" kern="1200" spc="8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ja-JP" sz="4400" b="0" strike="noStrike" spc="-1">
                <a:solidFill>
                  <a:srgbClr val="000000"/>
                </a:solidFill>
                <a:latin typeface="Univers"/>
              </a:rPr>
              <a:t>Click to edit Master title style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ja-JP" sz="2800" b="0" strike="noStrike" spc="-1">
                <a:solidFill>
                  <a:srgbClr val="000000"/>
                </a:solidFill>
                <a:latin typeface="Univers"/>
              </a:rPr>
              <a:t>Click to edit Master text styles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ja-JP" sz="2400" b="0" strike="noStrike" spc="-1">
                <a:solidFill>
                  <a:srgbClr val="000000"/>
                </a:solidFill>
                <a:latin typeface="Univers"/>
              </a:rPr>
              <a:t>Second level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Third level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Fourth level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Fifth level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395E093-F25D-4C00-B372-7C85D565418C}" type="datetime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4/24/2023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3B781D3-C918-4181-AE91-AF04B8F4D820}" type="slidenum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9" name="Line 6"/>
          <p:cNvSpPr/>
          <p:nvPr/>
        </p:nvSpPr>
        <p:spPr>
          <a:xfrm>
            <a:off x="715680" y="356760"/>
            <a:ext cx="0" cy="6492600"/>
          </a:xfrm>
          <a:prstGeom prst="line">
            <a:avLst/>
          </a:prstGeom>
          <a:ln w="25560">
            <a:solidFill>
              <a:srgbClr val="243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5018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67EE5B-32C1-FF11-21E7-064CBCC7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4056B5-6740-BB70-46D3-A377240A9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5B09D9-9422-F83F-8DF8-254B49BCE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8805C-D77B-4584-8F7E-65EA56385FF9}" type="datetimeFigureOut">
              <a:rPr kumimoji="1" lang="ja-JP" altLang="en-US" smtClean="0"/>
              <a:t>2023/4/24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576112-69CD-C983-388B-78837CDC7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7088B0-FD36-64FC-A120-E9927DCB6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64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0AAD38B-8088-4D82-BE79-CAFFB8A4801D}" type="datetime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4/24/2023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CC0015B-E4E7-42BF-A516-90025CA97A93}" type="slidenum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Line 4"/>
          <p:cNvSpPr/>
          <p:nvPr/>
        </p:nvSpPr>
        <p:spPr>
          <a:xfrm>
            <a:off x="715680" y="356760"/>
            <a:ext cx="0" cy="6492600"/>
          </a:xfrm>
          <a:prstGeom prst="line">
            <a:avLst/>
          </a:prstGeom>
          <a:ln w="25560">
            <a:solidFill>
              <a:srgbClr val="243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タイトルテキストの書式を編集するにはクリックします。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Univers"/>
              </a:rPr>
              <a:t>アウトラインテキストの書式を編集するにはクリックします。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2レベル目のアウトライン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3レベル目のアウトライン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4レベル目のアウトライン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5レベル目のアウトライン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6レベル目のアウトライン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7レベル目のアウトライン</a:t>
            </a:r>
          </a:p>
        </p:txBody>
      </p:sp>
    </p:spTree>
    <p:extLst>
      <p:ext uri="{BB962C8B-B14F-4D97-AF65-F5344CB8AC3E}">
        <p14:creationId xmlns:p14="http://schemas.microsoft.com/office/powerpoint/2010/main" val="299006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5B289C-FFBC-4DA1-9048-5AB172C33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湖とうっそうとした森の空中からの眺め">
            <a:extLst>
              <a:ext uri="{FF2B5EF4-FFF2-40B4-BE49-F238E27FC236}">
                <a16:creationId xmlns:a16="http://schemas.microsoft.com/office/drawing/2014/main" id="{85171A88-1CD9-33CE-CCF7-26DB2F296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" r="38552" b="2"/>
          <a:stretch/>
        </p:blipFill>
        <p:spPr>
          <a:xfrm>
            <a:off x="20" y="1450"/>
            <a:ext cx="6095980" cy="6855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819350-82D4-404F-8D7E-92AD1DBC5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523" y="914400"/>
            <a:ext cx="6094477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F3168-91D5-4F97-8256-506351938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8868" y="2818150"/>
            <a:ext cx="6769707" cy="2571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194F66D-74A1-2831-FBBF-131FDC9CE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262" y="2971800"/>
            <a:ext cx="6320378" cy="1871330"/>
          </a:xfrm>
        </p:spPr>
        <p:txBody>
          <a:bodyPr anchor="b">
            <a:normAutofit/>
          </a:bodyPr>
          <a:lstStyle/>
          <a:p>
            <a:r>
              <a:rPr kumimoji="1" lang="ja-JP" altLang="en-US" dirty="0"/>
              <a:t>統合失調症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7E8B855-AC48-CD63-9AD0-776223477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7179" y="4657063"/>
            <a:ext cx="6250985" cy="648583"/>
          </a:xfrm>
        </p:spPr>
        <p:txBody>
          <a:bodyPr>
            <a:normAutofit/>
          </a:bodyPr>
          <a:lstStyle/>
          <a:p>
            <a:endParaRPr kumimoji="1" lang="ja-JP" altLang="en-US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94A07D-727F-432B-912F-DF0974DDE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8868" y="5389963"/>
            <a:ext cx="6769707" cy="164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0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981080" y="23621"/>
            <a:ext cx="10972440" cy="609398"/>
          </a:xfrm>
        </p:spPr>
        <p:txBody>
          <a:bodyPr/>
          <a:lstStyle/>
          <a:p>
            <a:r>
              <a:rPr kumimoji="1" lang="ja-JP" altLang="en-US" b="1" dirty="0"/>
              <a:t>統合失調症の陽性症状と陰性症状</a:t>
            </a:r>
          </a:p>
        </p:txBody>
      </p:sp>
      <p:pic>
        <p:nvPicPr>
          <p:cNvPr id="2050" name="Picture 2" descr="https://stat.ameba.jp/user_images/20180214/21/psyfuru/4c/57/j/o0960072014131723056.jpg?caw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6" y="633019"/>
            <a:ext cx="12191999" cy="66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5746" y="1360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48881F-44B6-83AC-C06A-746031F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1626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　　　　　　　　大脳辺縁系</a:t>
            </a:r>
            <a:br>
              <a:rPr kumimoji="1" lang="en-US" altLang="ja-JP" dirty="0"/>
            </a:br>
            <a:r>
              <a:rPr kumimoji="1" lang="ja-JP" altLang="en-US" dirty="0"/>
              <a:t>（帯状回・海馬・海馬傍回・扁桃体・側坐核）</a:t>
            </a:r>
          </a:p>
        </p:txBody>
      </p:sp>
      <p:pic>
        <p:nvPicPr>
          <p:cNvPr id="5122" name="Picture 2" descr="大脳辺縁系のおはなし">
            <a:extLst>
              <a:ext uri="{FF2B5EF4-FFF2-40B4-BE49-F238E27FC236}">
                <a16:creationId xmlns:a16="http://schemas.microsoft.com/office/drawing/2014/main" id="{EB2D5ED6-D2B7-6333-D639-C1A4FEFB94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7" y="1873045"/>
            <a:ext cx="11312012" cy="461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C09D967-5FFA-C56A-6646-4607E4CB3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3483" y="192712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B9CD28E-16B9-4D79-86E1-06AD01D0A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6861" y="580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23A9-F6D3-C537-693C-42C6A247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35" y="476086"/>
            <a:ext cx="11127714" cy="689608"/>
          </a:xfrm>
        </p:spPr>
        <p:txBody>
          <a:bodyPr/>
          <a:lstStyle/>
          <a:p>
            <a:r>
              <a:rPr lang="ja-JP" altLang="en-US" dirty="0"/>
              <a:t>アカシジア・ディスキネジア：抗精神病薬の副反応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43A4A64-C405-3F24-23B0-5E598C431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52" y="1639615"/>
            <a:ext cx="11794118" cy="4537348"/>
          </a:xfrm>
        </p:spPr>
        <p:txBody>
          <a:bodyPr/>
          <a:lstStyle/>
          <a:p>
            <a:r>
              <a:rPr lang="ja-JP" altLang="en-US" dirty="0"/>
              <a:t>・アカシジア：</a:t>
            </a:r>
            <a:endParaRPr lang="en-US" altLang="ja-JP" dirty="0"/>
          </a:p>
          <a:p>
            <a:r>
              <a:rPr lang="ja-JP" altLang="en-US" b="0" i="0" dirty="0">
                <a:solidFill>
                  <a:srgbClr val="4D5156"/>
                </a:solidFill>
                <a:effectLst/>
                <a:latin typeface="Google Sans"/>
              </a:rPr>
              <a:t>　静座不能症と訳されていて、</a:t>
            </a:r>
            <a:r>
              <a:rPr lang="ja-JP" altLang="en-US" b="0" i="0" u="sng" dirty="0">
                <a:solidFill>
                  <a:srgbClr val="040C28"/>
                </a:solidFill>
                <a:effectLst/>
                <a:latin typeface="Google Sans"/>
              </a:rPr>
              <a:t>座ったままでじっとし ていられず、そわそわと動き回る</a:t>
            </a:r>
            <a:endParaRPr lang="en-US" altLang="ja-JP" b="0" i="0" u="sng" dirty="0">
              <a:solidFill>
                <a:srgbClr val="040C28"/>
              </a:solidFill>
              <a:effectLst/>
              <a:latin typeface="Google Sans"/>
            </a:endParaRPr>
          </a:p>
          <a:p>
            <a:r>
              <a:rPr lang="ja-JP" altLang="en-US" dirty="0">
                <a:solidFill>
                  <a:srgbClr val="040C28"/>
                </a:solidFill>
                <a:latin typeface="Google Sans"/>
              </a:rPr>
              <a:t>　</a:t>
            </a:r>
            <a:r>
              <a:rPr lang="ja-JP" altLang="en-US" b="0" i="0" dirty="0">
                <a:solidFill>
                  <a:srgbClr val="4D5156"/>
                </a:solidFill>
                <a:effectLst/>
                <a:latin typeface="Google Sans"/>
              </a:rPr>
              <a:t>という特徴があります。</a:t>
            </a:r>
            <a:endParaRPr lang="en-US" altLang="ja-JP" dirty="0"/>
          </a:p>
          <a:p>
            <a:r>
              <a:rPr lang="ja-JP" altLang="en-US" dirty="0"/>
              <a:t>・ディスキネジア：</a:t>
            </a:r>
            <a:endParaRPr lang="en-US" altLang="ja-JP" dirty="0"/>
          </a:p>
          <a:p>
            <a:r>
              <a:rPr lang="ja-JP" altLang="en-US" b="0" i="0" dirty="0">
                <a:solidFill>
                  <a:srgbClr val="4D5156"/>
                </a:solidFill>
                <a:effectLst/>
                <a:latin typeface="Google Sans"/>
              </a:rPr>
              <a:t>　</a:t>
            </a:r>
            <a:r>
              <a:rPr lang="ja-JP" altLang="en-US" b="0" i="0" u="sng" dirty="0">
                <a:solidFill>
                  <a:srgbClr val="4D5156"/>
                </a:solidFill>
                <a:effectLst/>
                <a:latin typeface="Google Sans"/>
              </a:rPr>
              <a:t>繰り返し唇をすぼめる・舌を 左右に動かす・口をもぐもぐさせる</a:t>
            </a:r>
            <a:r>
              <a:rPr lang="ja-JP" altLang="en-US" b="0" i="0" dirty="0">
                <a:solidFill>
                  <a:srgbClr val="4D5156"/>
                </a:solidFill>
                <a:effectLst/>
                <a:latin typeface="Google Sans"/>
              </a:rPr>
              <a:t>・口を突き出す・歯</a:t>
            </a:r>
            <a:endParaRPr lang="en-US" altLang="ja-JP" b="0" i="0" dirty="0">
              <a:solidFill>
                <a:srgbClr val="4D5156"/>
              </a:solidFill>
              <a:effectLst/>
              <a:latin typeface="Google Sans"/>
            </a:endParaRPr>
          </a:p>
          <a:p>
            <a:r>
              <a:rPr lang="ja-JP" altLang="en-US" dirty="0">
                <a:solidFill>
                  <a:srgbClr val="4D5156"/>
                </a:solidFill>
                <a:latin typeface="Google Sans"/>
              </a:rPr>
              <a:t>　</a:t>
            </a:r>
            <a:r>
              <a:rPr lang="ja-JP" altLang="en-US" b="0" i="0" dirty="0">
                <a:solidFill>
                  <a:srgbClr val="4D5156"/>
                </a:solidFill>
                <a:effectLst/>
                <a:latin typeface="Google Sans"/>
              </a:rPr>
              <a:t>を食い しばる・目を閉じるとなかなか開かずしわを寄せている・勝手 に手が動いてしまう</a:t>
            </a:r>
            <a:endParaRPr lang="en-US" altLang="ja-JP" dirty="0">
              <a:solidFill>
                <a:srgbClr val="4D5156"/>
              </a:solidFill>
              <a:latin typeface="Google Sans"/>
            </a:endParaRPr>
          </a:p>
          <a:p>
            <a:r>
              <a:rPr lang="ja-JP" altLang="en-US" b="0" i="0" dirty="0">
                <a:solidFill>
                  <a:srgbClr val="4D5156"/>
                </a:solidFill>
                <a:effectLst/>
                <a:latin typeface="Google Sans"/>
              </a:rPr>
              <a:t>　足が動いてしまって歩きにくい・手に力 が入って抜けない・足が突っ張って歩きにくい等です。</a:t>
            </a:r>
            <a:endParaRPr lang="en-US" altLang="ja-JP" b="0" i="0" dirty="0">
              <a:solidFill>
                <a:srgbClr val="4D5156"/>
              </a:solidFill>
              <a:effectLst/>
              <a:latin typeface="Google Sans"/>
            </a:endParaRPr>
          </a:p>
          <a:p>
            <a:r>
              <a:rPr lang="ja-JP" altLang="en-US" dirty="0">
                <a:solidFill>
                  <a:srgbClr val="4D5156"/>
                </a:solidFill>
                <a:latin typeface="Google Sans"/>
              </a:rPr>
              <a:t>原因：不明。</a:t>
            </a:r>
            <a:r>
              <a:rPr lang="ja-JP" altLang="en-US" dirty="0"/>
              <a:t>黒質線条体経路ドパミン </a:t>
            </a:r>
            <a:r>
              <a:rPr lang="en-US" altLang="ja-JP" dirty="0"/>
              <a:t>D2 </a:t>
            </a:r>
            <a:r>
              <a:rPr lang="ja-JP" altLang="en-US" dirty="0"/>
              <a:t>受容体の長期的 な遮断の結果、ドパミン </a:t>
            </a:r>
            <a:r>
              <a:rPr lang="en-US" altLang="ja-JP" dirty="0"/>
              <a:t>D2 </a:t>
            </a:r>
            <a:r>
              <a:rPr lang="ja-JP" altLang="en-US" dirty="0"/>
              <a:t>受容体の感受性が亢進したことに起因すると いう仮説が有力視されている。</a:t>
            </a:r>
          </a:p>
        </p:txBody>
      </p:sp>
    </p:spTree>
    <p:extLst>
      <p:ext uri="{BB962C8B-B14F-4D97-AF65-F5344CB8AC3E}">
        <p14:creationId xmlns:p14="http://schemas.microsoft.com/office/powerpoint/2010/main" val="252650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B1E395-7DFE-41B2-790B-2A264E06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大脳基底核：尾状核＋被殻＝線条体、黒質など</a:t>
            </a:r>
          </a:p>
        </p:txBody>
      </p:sp>
      <p:pic>
        <p:nvPicPr>
          <p:cNvPr id="1026" name="Picture 2" descr="大脳基底核">
            <a:extLst>
              <a:ext uri="{FF2B5EF4-FFF2-40B4-BE49-F238E27FC236}">
                <a16:creationId xmlns:a16="http://schemas.microsoft.com/office/drawing/2014/main" id="{88F32485-158C-DD35-4239-9179AFA662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2" y="1542197"/>
            <a:ext cx="5715000" cy="51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画像">
            <a:extLst>
              <a:ext uri="{FF2B5EF4-FFF2-40B4-BE49-F238E27FC236}">
                <a16:creationId xmlns:a16="http://schemas.microsoft.com/office/drawing/2014/main" id="{75C3BCD3-2EAB-CD37-397C-6B9DD7ACA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336425"/>
            <a:ext cx="5974080" cy="53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982143"/>
      </p:ext>
    </p:extLst>
  </p:cSld>
  <p:clrMapOvr>
    <a:masterClrMapping/>
  </p:clrMapOvr>
</p:sld>
</file>

<file path=ppt/theme/theme1.xml><?xml version="1.0" encoding="utf-8"?>
<a:theme xmlns:a="http://schemas.openxmlformats.org/drawingml/2006/main" name="Meiryo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9B4DC3"/>
      </a:accent1>
      <a:accent2>
        <a:srgbClr val="5C40B4"/>
      </a:accent2>
      <a:accent3>
        <a:srgbClr val="4D61C3"/>
      </a:accent3>
      <a:accent4>
        <a:srgbClr val="3B81B1"/>
      </a:accent4>
      <a:accent5>
        <a:srgbClr val="4BBEBD"/>
      </a:accent5>
      <a:accent6>
        <a:srgbClr val="3BB17F"/>
      </a:accent6>
      <a:hlink>
        <a:srgbClr val="3897A9"/>
      </a:hlink>
      <a:folHlink>
        <a:srgbClr val="7F7F7F"/>
      </a:folHlink>
    </a:clrScheme>
    <a:fontScheme name="Meiryo UI">
      <a:majorFont>
        <a:latin typeface="Yu Mincho Demibold"/>
        <a:ea typeface=""/>
        <a:cs typeface=""/>
      </a:majorFont>
      <a:minorFont>
        <a:latin typeface="Yu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iryoVTI" id="{3EF0B2FA-4C70-4C56-AE0C-16E6000BE750}" vid="{C80AAF17-7084-4B19-8ADF-AE8F46812F23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187</Words>
  <Application>Microsoft Office PowerPoint</Application>
  <PresentationFormat>ワイド画面</PresentationFormat>
  <Paragraphs>13</Paragraphs>
  <Slides>6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6</vt:i4>
      </vt:variant>
    </vt:vector>
  </HeadingPairs>
  <TitlesOfParts>
    <vt:vector size="21" baseType="lpstr">
      <vt:lpstr>Google Sans</vt:lpstr>
      <vt:lpstr>Meiryo</vt:lpstr>
      <vt:lpstr>游ゴシック</vt:lpstr>
      <vt:lpstr>游ゴシック Light</vt:lpstr>
      <vt:lpstr>Yu Gothic Medium</vt:lpstr>
      <vt:lpstr>Yu Mincho Demibold</vt:lpstr>
      <vt:lpstr>Arial</vt:lpstr>
      <vt:lpstr>Symbol</vt:lpstr>
      <vt:lpstr>Times New Roman</vt:lpstr>
      <vt:lpstr>Univers</vt:lpstr>
      <vt:lpstr>Wingdings</vt:lpstr>
      <vt:lpstr>MeiryoVTI</vt:lpstr>
      <vt:lpstr>3_Office Theme</vt:lpstr>
      <vt:lpstr>Office テーマ</vt:lpstr>
      <vt:lpstr>1_Office Theme</vt:lpstr>
      <vt:lpstr>統合失調症</vt:lpstr>
      <vt:lpstr>統合失調症の陽性症状と陰性症状</vt:lpstr>
      <vt:lpstr>　　　　　　　　大脳辺縁系 （帯状回・海馬・海馬傍回・扁桃体・側坐核）</vt:lpstr>
      <vt:lpstr>PowerPoint プレゼンテーション</vt:lpstr>
      <vt:lpstr>アカシジア・ディスキネジア：抗精神病薬の副反応</vt:lpstr>
      <vt:lpstr>大脳基底核：尾状核＋被殻＝線条体、黒質など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統合失調症</dc:title>
  <dc:creator>ﾐﾔｶﾜ ｻﾝﾍﾟｲ 宮川 三平</dc:creator>
  <cp:lastModifiedBy>ﾐﾔｶﾜ ｻﾝﾍﾟｲ 宮川 三平</cp:lastModifiedBy>
  <cp:revision>1</cp:revision>
  <dcterms:created xsi:type="dcterms:W3CDTF">2023-04-23T22:35:30Z</dcterms:created>
  <dcterms:modified xsi:type="dcterms:W3CDTF">2023-04-23T23:33:55Z</dcterms:modified>
</cp:coreProperties>
</file>