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92A031-E5F0-41CE-A468-4A266489659A}" v="5" dt="2022-06-05T20:41:04.6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3" autoAdjust="0"/>
    <p:restoredTop sz="94660"/>
  </p:normalViewPr>
  <p:slideViewPr>
    <p:cSldViewPr snapToGrid="0">
      <p:cViewPr varScale="1">
        <p:scale>
          <a:sx n="61" d="100"/>
          <a:sy n="61" d="100"/>
        </p:scale>
        <p:origin x="3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宮川 三平" userId="0739620ef6efaabb" providerId="LiveId" clId="{1D92A031-E5F0-41CE-A468-4A266489659A}"/>
    <pc:docChg chg="modSld">
      <pc:chgData name="宮川 三平" userId="0739620ef6efaabb" providerId="LiveId" clId="{1D92A031-E5F0-41CE-A468-4A266489659A}" dt="2022-06-05T20:41:11.847" v="5" actId="1076"/>
      <pc:docMkLst>
        <pc:docMk/>
      </pc:docMkLst>
      <pc:sldChg chg="modSp mod">
        <pc:chgData name="宮川 三平" userId="0739620ef6efaabb" providerId="LiveId" clId="{1D92A031-E5F0-41CE-A468-4A266489659A}" dt="2022-06-05T20:32:30.431" v="3" actId="1076"/>
        <pc:sldMkLst>
          <pc:docMk/>
          <pc:sldMk cId="348714561" sldId="256"/>
        </pc:sldMkLst>
        <pc:graphicFrameChg chg="mod">
          <ac:chgData name="宮川 三平" userId="0739620ef6efaabb" providerId="LiveId" clId="{1D92A031-E5F0-41CE-A468-4A266489659A}" dt="2022-06-05T20:32:25.197" v="2" actId="1076"/>
          <ac:graphicFrameMkLst>
            <pc:docMk/>
            <pc:sldMk cId="348714561" sldId="256"/>
            <ac:graphicFrameMk id="6" creationId="{DE4F19B8-92A6-FBCF-7196-77C65EB3B199}"/>
          </ac:graphicFrameMkLst>
        </pc:graphicFrameChg>
        <pc:picChg chg="mod">
          <ac:chgData name="宮川 三平" userId="0739620ef6efaabb" providerId="LiveId" clId="{1D92A031-E5F0-41CE-A468-4A266489659A}" dt="2022-06-05T20:32:30.431" v="3" actId="1076"/>
          <ac:picMkLst>
            <pc:docMk/>
            <pc:sldMk cId="348714561" sldId="256"/>
            <ac:picMk id="2" creationId="{28D03EE6-4B75-4B12-90E9-9AAC636AE450}"/>
          </ac:picMkLst>
        </pc:picChg>
      </pc:sldChg>
      <pc:sldChg chg="modSp mod">
        <pc:chgData name="宮川 三平" userId="0739620ef6efaabb" providerId="LiveId" clId="{1D92A031-E5F0-41CE-A468-4A266489659A}" dt="2022-06-05T20:39:01.624" v="4" actId="1076"/>
        <pc:sldMkLst>
          <pc:docMk/>
          <pc:sldMk cId="1519637035" sldId="259"/>
        </pc:sldMkLst>
        <pc:picChg chg="mod">
          <ac:chgData name="宮川 三平" userId="0739620ef6efaabb" providerId="LiveId" clId="{1D92A031-E5F0-41CE-A468-4A266489659A}" dt="2022-06-05T20:39:01.624" v="4" actId="1076"/>
          <ac:picMkLst>
            <pc:docMk/>
            <pc:sldMk cId="1519637035" sldId="259"/>
            <ac:picMk id="4" creationId="{EF1F3A45-7BE4-7B3B-0FF7-5354D00FCB54}"/>
          </ac:picMkLst>
        </pc:picChg>
      </pc:sldChg>
      <pc:sldChg chg="modSp mod">
        <pc:chgData name="宮川 三平" userId="0739620ef6efaabb" providerId="LiveId" clId="{1D92A031-E5F0-41CE-A468-4A266489659A}" dt="2022-06-05T20:41:11.847" v="5" actId="1076"/>
        <pc:sldMkLst>
          <pc:docMk/>
          <pc:sldMk cId="3850173335" sldId="260"/>
        </pc:sldMkLst>
        <pc:picChg chg="mod">
          <ac:chgData name="宮川 三平" userId="0739620ef6efaabb" providerId="LiveId" clId="{1D92A031-E5F0-41CE-A468-4A266489659A}" dt="2022-06-05T20:41:11.847" v="5" actId="1076"/>
          <ac:picMkLst>
            <pc:docMk/>
            <pc:sldMk cId="3850173335" sldId="260"/>
            <ac:picMk id="4" creationId="{20700F05-86EF-2417-4B74-9CB76212689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DC507B-B640-774F-7775-1844620FF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CA20EE4-D376-34CA-0491-26C469B399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17212F6-0AFD-1672-9E36-52D9173DE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30DBD-8085-4909-A915-96B11604E82E}" type="datetimeFigureOut">
              <a:rPr kumimoji="1" lang="ja-JP" altLang="en-US" smtClean="0"/>
              <a:t>2022/6/6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22F0C8C-439E-1655-274C-3D6E750CE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E95F461-402F-0594-EE27-A00E84F03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4A2DA-56C8-4548-8478-C05ACA2D7F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606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77A43B-F0C1-5ECB-C0A3-0696415AB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70D6CE6-0670-1AE5-FA16-2D0C033D9B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8BE4974-CC93-FAD3-417E-6A518D88E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30DBD-8085-4909-A915-96B11604E82E}" type="datetimeFigureOut">
              <a:rPr kumimoji="1" lang="ja-JP" altLang="en-US" smtClean="0"/>
              <a:t>2022/6/6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79164DA-0F30-11D4-4A26-B34757901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7CC7CE0-FC2E-44A1-1117-68EF6E7AC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4A2DA-56C8-4548-8478-C05ACA2D7F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1347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3E6A55D-BBDE-6365-430D-CB2582073A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11C8CB4-C163-B66E-CAFD-C048E63044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86331E8-E0D1-CA32-28C2-D82B0C3C9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30DBD-8085-4909-A915-96B11604E82E}" type="datetimeFigureOut">
              <a:rPr kumimoji="1" lang="ja-JP" altLang="en-US" smtClean="0"/>
              <a:t>2022/6/6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458D452-2595-0B78-EFEF-4A22199F5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037C1BD-A49A-3D21-4513-B52C3F28C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4A2DA-56C8-4548-8478-C05ACA2D7F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4495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6725C7-CE35-A823-A411-D0DD9462A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01BA1CE-54E4-8528-6899-9287B35E1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26DD163-8A42-674B-B0FE-CF2C65207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30DBD-8085-4909-A915-96B11604E82E}" type="datetimeFigureOut">
              <a:rPr kumimoji="1" lang="ja-JP" altLang="en-US" smtClean="0"/>
              <a:t>2022/6/6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CF0049-CB10-F92D-C2CE-5ACFB575A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BE87451-6CFC-F45F-1E9D-F66373973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4A2DA-56C8-4548-8478-C05ACA2D7F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866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72050A-B30D-FD85-6764-869A41CA9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86B73D1-69D3-D6FF-E6B7-6E48035A5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5235FA1-C27C-B946-875D-7CA6A8070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30DBD-8085-4909-A915-96B11604E82E}" type="datetimeFigureOut">
              <a:rPr kumimoji="1" lang="ja-JP" altLang="en-US" smtClean="0"/>
              <a:t>2022/6/6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0F0F779-7718-45B4-E2B2-4262671CF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BB3FD2-11A1-F15B-A449-4C92816EB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4A2DA-56C8-4548-8478-C05ACA2D7F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5264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8E7625-B080-E293-8CDA-F07D4F7B4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F641441-8549-8D59-4D7B-41E78706AB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92C1FE0-014C-1326-DB29-35C8A4BC0D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07D3C3-8A0B-BE74-7398-B52AC672A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30DBD-8085-4909-A915-96B11604E82E}" type="datetimeFigureOut">
              <a:rPr kumimoji="1" lang="ja-JP" altLang="en-US" smtClean="0"/>
              <a:t>2022/6/6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E4C8997-C4AE-9984-1521-BFFD9DF3E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063F033-DC85-B207-6FFF-29184AA49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4A2DA-56C8-4548-8478-C05ACA2D7F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562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2B4928-9BAB-2BC4-3845-447C4CF3E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46BAC7E-126F-5B85-E145-AB0B54C91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AA295BE-D944-B65E-E1C8-6139D0BEC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CE86E63-2F53-EF76-CCE6-490B326F4D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D3BB5F25-EF96-6025-D4F5-39A37A64AE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515F214C-8F65-0FCC-B4C4-8056741EE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30DBD-8085-4909-A915-96B11604E82E}" type="datetimeFigureOut">
              <a:rPr kumimoji="1" lang="ja-JP" altLang="en-US" smtClean="0"/>
              <a:t>2022/6/6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934ABB9-5221-5566-4EEC-DF2445409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6E3CB09-8CB2-67EF-C60A-1E21CD942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4A2DA-56C8-4548-8478-C05ACA2D7F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5942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F23980-3258-BC32-D996-CDEBD7458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4973033-6764-8318-B8C7-6583CE9E7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30DBD-8085-4909-A915-96B11604E82E}" type="datetimeFigureOut">
              <a:rPr kumimoji="1" lang="ja-JP" altLang="en-US" smtClean="0"/>
              <a:t>2022/6/6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6EB117B-3CE4-A6F1-A29E-CD89904D3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DA12338-5611-0B79-EA0D-0191EA430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4A2DA-56C8-4548-8478-C05ACA2D7F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1120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E1EECFAF-071A-E9E0-AE0A-BC87224B2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30DBD-8085-4909-A915-96B11604E82E}" type="datetimeFigureOut">
              <a:rPr kumimoji="1" lang="ja-JP" altLang="en-US" smtClean="0"/>
              <a:t>2022/6/6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D6B5454-16E1-039A-0D8C-3A38A24F4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ED58D45-3053-251B-6C94-9351D87B0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4A2DA-56C8-4548-8478-C05ACA2D7F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1540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A40FA2-BB01-581D-3B89-0AF139615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1607D40-37F1-369B-B131-E8ED0946D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2C62E8E-BD7F-38A7-52CC-698E6C6B5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567404B-F088-7F88-3C3D-4A8CD0BD8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30DBD-8085-4909-A915-96B11604E82E}" type="datetimeFigureOut">
              <a:rPr kumimoji="1" lang="ja-JP" altLang="en-US" smtClean="0"/>
              <a:t>2022/6/6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34E9F0D-B255-C59C-7A11-D5BB51B90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640AAB5-9388-A1A9-9551-4F0E18D29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4A2DA-56C8-4548-8478-C05ACA2D7F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7942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6F7D7C-121B-4E7F-8660-B9521F885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FDE29388-62A2-362C-09A4-770381FFE9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ABA5ACE-477F-BB7C-413B-036E3A950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9914C7A-08A4-805C-EE68-687EB1D2E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30DBD-8085-4909-A915-96B11604E82E}" type="datetimeFigureOut">
              <a:rPr kumimoji="1" lang="ja-JP" altLang="en-US" smtClean="0"/>
              <a:t>2022/6/6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257B72D-87F3-B83F-761E-AC02ADA9E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ED90FD0-6787-9420-0D47-F0CC77875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4A2DA-56C8-4548-8478-C05ACA2D7F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4963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E19344BA-CD5C-7690-380C-1F335B340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8D04732-0C31-3F22-DF1A-D2CBC43BB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3B15651-AB97-0941-4F12-2E929E7E71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30DBD-8085-4909-A915-96B11604E82E}" type="datetimeFigureOut">
              <a:rPr kumimoji="1" lang="ja-JP" altLang="en-US" smtClean="0"/>
              <a:t>2022/6/6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4BF6073-D75D-FF29-7834-BC5011FEF2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5528497-D84B-68A1-22FA-B7753F8CBC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4A2DA-56C8-4548-8478-C05ACA2D7F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072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FEC0937F-54B2-91C7-8C15-D4A1222F8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269" y="365125"/>
            <a:ext cx="11403724" cy="1325563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保健医療分野に関係する法律・制度</a:t>
            </a:r>
            <a:br>
              <a:rPr lang="en-US" altLang="ja-JP" dirty="0"/>
            </a:br>
            <a:r>
              <a:rPr lang="ja-JP" altLang="en-US" dirty="0"/>
              <a:t>（２）精神科医療　</a:t>
            </a:r>
            <a:r>
              <a:rPr lang="ja-JP" altLang="en-US" b="1" dirty="0"/>
              <a:t>精神保健福祉法</a:t>
            </a:r>
            <a:r>
              <a:rPr lang="ja-JP" altLang="en-US" sz="3600" dirty="0"/>
              <a:t>（</a:t>
            </a:r>
            <a:r>
              <a:rPr lang="en-US" altLang="ja-JP" sz="3600" dirty="0"/>
              <a:t>2013</a:t>
            </a:r>
            <a:r>
              <a:rPr lang="ja-JP" altLang="en-US" sz="3600" dirty="0"/>
              <a:t>年改正）</a:t>
            </a:r>
          </a:p>
        </p:txBody>
      </p:sp>
      <p:graphicFrame>
        <p:nvGraphicFramePr>
          <p:cNvPr id="6" name="表 6">
            <a:extLst>
              <a:ext uri="{FF2B5EF4-FFF2-40B4-BE49-F238E27FC236}">
                <a16:creationId xmlns:a16="http://schemas.microsoft.com/office/drawing/2014/main" id="{DE4F19B8-92A6-FBCF-7196-77C65EB3B1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3835701"/>
              </p:ext>
            </p:extLst>
          </p:nvPr>
        </p:nvGraphicFramePr>
        <p:xfrm>
          <a:off x="839514" y="1813800"/>
          <a:ext cx="10512972" cy="421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8317">
                  <a:extLst>
                    <a:ext uri="{9D8B030D-6E8A-4147-A177-3AD203B41FA5}">
                      <a16:colId xmlns:a16="http://schemas.microsoft.com/office/drawing/2014/main" val="1161437540"/>
                    </a:ext>
                  </a:extLst>
                </a:gridCol>
                <a:gridCol w="6634655">
                  <a:extLst>
                    <a:ext uri="{9D8B030D-6E8A-4147-A177-3AD203B41FA5}">
                      <a16:colId xmlns:a16="http://schemas.microsoft.com/office/drawing/2014/main" val="15709111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第</a:t>
                      </a:r>
                      <a:r>
                        <a:rPr kumimoji="1" lang="en-US" altLang="ja-JP" dirty="0"/>
                        <a:t>1</a:t>
                      </a:r>
                      <a:r>
                        <a:rPr kumimoji="1" lang="ja-JP" altLang="en-US" dirty="0"/>
                        <a:t>章　総則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法律の目的：精神障害者の医療・保護、社会復帰の促進、自立と社会経済活動参加のために必要な援助をすること、精神障害の発症予防、精神障害者の福祉、国民の精神保健の向上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1800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第２章　精神保健福祉センター</a:t>
                      </a:r>
                      <a:endParaRPr kumimoji="1" lang="en-US" altLang="ja-JP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3055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第３章　地方精神保健福祉審議会、</a:t>
                      </a:r>
                      <a:endParaRPr kumimoji="1" lang="en-US" altLang="ja-JP" dirty="0"/>
                    </a:p>
                    <a:p>
                      <a:r>
                        <a:rPr kumimoji="1" lang="ja-JP" altLang="en-US" dirty="0"/>
                        <a:t>　　　　精神医療審議会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94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第４章　精神保健指定医、精神病院</a:t>
                      </a:r>
                      <a:endParaRPr kumimoji="1" lang="en-US" altLang="ja-JP" dirty="0"/>
                    </a:p>
                    <a:p>
                      <a:r>
                        <a:rPr kumimoji="1" lang="ja-JP" altLang="en-US" dirty="0"/>
                        <a:t>　　　　精神科救急医療体制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8732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第５章　医療および保護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精神障害者の入院形態（任意入院、医療保護入院、措置入院、応急入院）行動制限の実施条件など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3302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第６章　保健および福祉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精神障害者保健福祉手帳、自治体が実施する相談指導など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226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第７章　精神障害者社会復帰促進</a:t>
                      </a:r>
                      <a:endParaRPr kumimoji="1" lang="en-US" altLang="ja-JP" dirty="0"/>
                    </a:p>
                    <a:p>
                      <a:r>
                        <a:rPr kumimoji="1" lang="ja-JP" altLang="en-US" dirty="0"/>
                        <a:t>　　　　センター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533103"/>
                  </a:ext>
                </a:extLst>
              </a:tr>
            </a:tbl>
          </a:graphicData>
        </a:graphic>
      </p:graphicFrame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8D03EE6-4B75-4B12-90E9-9AAC636AE4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0058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C5493D-5182-0DA1-DE14-A055CEE88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55" y="-97330"/>
            <a:ext cx="11059510" cy="1325563"/>
          </a:xfrm>
        </p:spPr>
        <p:txBody>
          <a:bodyPr/>
          <a:lstStyle/>
          <a:p>
            <a:r>
              <a:rPr kumimoji="1" lang="ja-JP" altLang="en-US" dirty="0"/>
              <a:t>精神保健福祉法に規定されている</a:t>
            </a:r>
            <a:r>
              <a:rPr kumimoji="1" lang="ja-JP" altLang="en-US" b="1" dirty="0"/>
              <a:t>入院形態</a:t>
            </a:r>
          </a:p>
        </p:txBody>
      </p:sp>
      <p:graphicFrame>
        <p:nvGraphicFramePr>
          <p:cNvPr id="4" name="表 4">
            <a:extLst>
              <a:ext uri="{FF2B5EF4-FFF2-40B4-BE49-F238E27FC236}">
                <a16:creationId xmlns:a16="http://schemas.microsoft.com/office/drawing/2014/main" id="{03D63C66-E8CF-EADF-4AD7-F0ED4A8379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8430729"/>
              </p:ext>
            </p:extLst>
          </p:nvPr>
        </p:nvGraphicFramePr>
        <p:xfrm>
          <a:off x="0" y="1322826"/>
          <a:ext cx="12204035" cy="4750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229">
                  <a:extLst>
                    <a:ext uri="{9D8B030D-6E8A-4147-A177-3AD203B41FA5}">
                      <a16:colId xmlns:a16="http://schemas.microsoft.com/office/drawing/2014/main" val="3786321076"/>
                    </a:ext>
                  </a:extLst>
                </a:gridCol>
                <a:gridCol w="9503806">
                  <a:extLst>
                    <a:ext uri="{9D8B030D-6E8A-4147-A177-3AD203B41FA5}">
                      <a16:colId xmlns:a16="http://schemas.microsoft.com/office/drawing/2014/main" val="359516546"/>
                    </a:ext>
                  </a:extLst>
                </a:gridCol>
              </a:tblGrid>
              <a:tr h="1132853"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任意入院</a:t>
                      </a:r>
                      <a:endParaRPr kumimoji="1" lang="en-US" altLang="ja-JP" sz="2400" dirty="0"/>
                    </a:p>
                    <a:p>
                      <a:r>
                        <a:rPr kumimoji="1" lang="ja-JP" altLang="en-US" sz="2400" dirty="0"/>
                        <a:t>　　　（第</a:t>
                      </a:r>
                      <a:r>
                        <a:rPr kumimoji="1" lang="en-US" altLang="ja-JP" sz="2400" dirty="0"/>
                        <a:t>21</a:t>
                      </a:r>
                      <a:r>
                        <a:rPr kumimoji="1" lang="ja-JP" altLang="en-US" sz="2400" dirty="0"/>
                        <a:t>条）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患者様本人の同意に基づく入院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377145"/>
                  </a:ext>
                </a:extLst>
              </a:tr>
              <a:tr h="1352116"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医療保護入院</a:t>
                      </a:r>
                      <a:endParaRPr kumimoji="1" lang="en-US" altLang="ja-JP" sz="2400" dirty="0"/>
                    </a:p>
                    <a:p>
                      <a:r>
                        <a:rPr kumimoji="1" lang="ja-JP" altLang="en-US" sz="2400" dirty="0"/>
                        <a:t>　　　（第</a:t>
                      </a:r>
                      <a:r>
                        <a:rPr kumimoji="1" lang="en-US" altLang="ja-JP" sz="2400" dirty="0"/>
                        <a:t>33</a:t>
                      </a:r>
                      <a:r>
                        <a:rPr kumimoji="1" lang="ja-JP" altLang="en-US" sz="2400" dirty="0"/>
                        <a:t>条）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自傷他害の恐れないが、患者様の同意がない場合、「家族など」が同意者となって実施される入院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8010095"/>
                  </a:ext>
                </a:extLst>
              </a:tr>
              <a:tr h="1132853"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措置入院</a:t>
                      </a:r>
                      <a:endParaRPr kumimoji="1" lang="en-US" altLang="ja-JP" sz="2400" dirty="0"/>
                    </a:p>
                    <a:p>
                      <a:r>
                        <a:rPr kumimoji="1" lang="ja-JP" altLang="en-US" sz="2400" dirty="0"/>
                        <a:t>　　（第</a:t>
                      </a:r>
                      <a:r>
                        <a:rPr kumimoji="1" lang="en-US" altLang="ja-JP" sz="2400" dirty="0"/>
                        <a:t>29</a:t>
                      </a:r>
                      <a:r>
                        <a:rPr kumimoji="1" lang="ja-JP" altLang="en-US" sz="2400" dirty="0"/>
                        <a:t>条）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自傷他害の恐れのある場合、都道府県知事の命令による措置指定病院への入院。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7038946"/>
                  </a:ext>
                </a:extLst>
              </a:tr>
              <a:tr h="1132853"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応急入院</a:t>
                      </a:r>
                      <a:endParaRPr kumimoji="1" lang="en-US" altLang="ja-JP" sz="2400" dirty="0"/>
                    </a:p>
                    <a:p>
                      <a:r>
                        <a:rPr kumimoji="1" lang="ja-JP" altLang="en-US" sz="2400" dirty="0"/>
                        <a:t>　　（第</a:t>
                      </a:r>
                      <a:r>
                        <a:rPr kumimoji="1" lang="en-US" altLang="ja-JP" sz="2400" dirty="0"/>
                        <a:t>33</a:t>
                      </a:r>
                      <a:r>
                        <a:rPr kumimoji="1" lang="ja-JP" altLang="en-US" sz="2400" dirty="0"/>
                        <a:t>条）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精神障害のため、すぐに入院が必要な場合、応急病院の指定病院への入院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4934664"/>
                  </a:ext>
                </a:extLst>
              </a:tr>
            </a:tbl>
          </a:graphicData>
        </a:graphic>
      </p:graphicFrame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656B1993-673B-A718-A618-64F967ECC0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4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093EC8-A073-3C71-976B-278E3109E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041" y="81345"/>
            <a:ext cx="10515600" cy="1325563"/>
          </a:xfrm>
        </p:spPr>
        <p:txBody>
          <a:bodyPr/>
          <a:lstStyle/>
          <a:p>
            <a:r>
              <a:rPr kumimoji="1" lang="ja-JP" altLang="en-US" b="1" dirty="0"/>
              <a:t>精神保健福祉法における行動制限</a:t>
            </a:r>
          </a:p>
        </p:txBody>
      </p:sp>
      <p:graphicFrame>
        <p:nvGraphicFramePr>
          <p:cNvPr id="4" name="表 4">
            <a:extLst>
              <a:ext uri="{FF2B5EF4-FFF2-40B4-BE49-F238E27FC236}">
                <a16:creationId xmlns:a16="http://schemas.microsoft.com/office/drawing/2014/main" id="{C64EA61C-911A-F2F1-FC5C-6020CE9D97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1311022"/>
              </p:ext>
            </p:extLst>
          </p:nvPr>
        </p:nvGraphicFramePr>
        <p:xfrm>
          <a:off x="262759" y="1825625"/>
          <a:ext cx="11729544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7285">
                  <a:extLst>
                    <a:ext uri="{9D8B030D-6E8A-4147-A177-3AD203B41FA5}">
                      <a16:colId xmlns:a16="http://schemas.microsoft.com/office/drawing/2014/main" val="1058783559"/>
                    </a:ext>
                  </a:extLst>
                </a:gridCol>
                <a:gridCol w="8432259">
                  <a:extLst>
                    <a:ext uri="{9D8B030D-6E8A-4147-A177-3AD203B41FA5}">
                      <a16:colId xmlns:a16="http://schemas.microsoft.com/office/drawing/2014/main" val="4391504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3200" dirty="0"/>
                        <a:t>通信・面会の制限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3200" dirty="0"/>
                        <a:t>親書（手紙）都道府県や法務局の職員、弁護士との面会・連絡は制限されない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1862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3200" dirty="0"/>
                        <a:t>隔離（施錠された個室）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3200" dirty="0"/>
                        <a:t>12</a:t>
                      </a:r>
                      <a:r>
                        <a:rPr kumimoji="1" lang="ja-JP" altLang="en-US" sz="3200" dirty="0"/>
                        <a:t>時間以上の隔離は、精神保健指定医の診察による判断が必要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3957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3200" dirty="0"/>
                        <a:t>身体拘束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3200" dirty="0"/>
                        <a:t>精神保健指定医の診察でその必要性が認めらることが必要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96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3200" dirty="0"/>
                        <a:t>任意入院患者様の解放処遇の制限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3200" dirty="0"/>
                        <a:t>解放処遇の制限は、医師の判断により始められるが、</a:t>
                      </a:r>
                      <a:r>
                        <a:rPr kumimoji="1" lang="en-US" altLang="ja-JP" sz="3200" dirty="0"/>
                        <a:t>72</a:t>
                      </a:r>
                      <a:r>
                        <a:rPr kumimoji="1" lang="ja-JP" altLang="en-US" sz="3200" dirty="0"/>
                        <a:t>時間以内に精神保健指定医による診察が必要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5898761"/>
                  </a:ext>
                </a:extLst>
              </a:tr>
            </a:tbl>
          </a:graphicData>
        </a:graphic>
      </p:graphicFrame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F0A6C90-396C-2ECD-F3DB-5F380EAECE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3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34D7277-F7F2-3A66-1490-1200ACD35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1" dirty="0"/>
              <a:t>麻薬及び向精神薬取締法</a:t>
            </a:r>
            <a:r>
              <a:rPr kumimoji="1" lang="ja-JP" altLang="en-US" dirty="0"/>
              <a:t>（</a:t>
            </a:r>
            <a:r>
              <a:rPr kumimoji="1" lang="en-US" altLang="ja-JP" dirty="0"/>
              <a:t>1953</a:t>
            </a:r>
            <a:r>
              <a:rPr kumimoji="1" lang="ja-JP" altLang="en-US" dirty="0"/>
              <a:t>年制定）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F2190BB-8365-8EF8-7488-5C7B85432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676" y="1825625"/>
            <a:ext cx="12013324" cy="4351338"/>
          </a:xfrm>
        </p:spPr>
        <p:txBody>
          <a:bodyPr>
            <a:noAutofit/>
          </a:bodyPr>
          <a:lstStyle/>
          <a:p>
            <a:r>
              <a:rPr kumimoji="1" lang="ja-JP" altLang="en-US" sz="4800" dirty="0"/>
              <a:t>大麻取締法、覚せい剤取締法、あへん法と合わせて薬物</a:t>
            </a:r>
            <a:r>
              <a:rPr kumimoji="1" lang="en-US" altLang="ja-JP" sz="4800" dirty="0"/>
              <a:t>4</a:t>
            </a:r>
            <a:r>
              <a:rPr kumimoji="1" lang="ja-JP" altLang="en-US" sz="4800" dirty="0"/>
              <a:t>法と呼ばれる。</a:t>
            </a:r>
            <a:endParaRPr kumimoji="1" lang="en-US" altLang="ja-JP" sz="4800" dirty="0"/>
          </a:p>
          <a:p>
            <a:r>
              <a:rPr lang="ja-JP" altLang="en-US" sz="4800" dirty="0"/>
              <a:t>この法律の取締り対象：麻薬（モルヒネ＝ヘロイン、コカイン、</a:t>
            </a:r>
            <a:r>
              <a:rPr lang="en-US" altLang="ja-JP" sz="4800" dirty="0"/>
              <a:t>LSD</a:t>
            </a:r>
            <a:r>
              <a:rPr lang="ja-JP" altLang="en-US" sz="4800" dirty="0"/>
              <a:t>、</a:t>
            </a:r>
            <a:r>
              <a:rPr lang="en-US" altLang="ja-JP" sz="4800" dirty="0"/>
              <a:t>MDMA</a:t>
            </a:r>
            <a:r>
              <a:rPr lang="ja-JP" altLang="en-US" sz="4800" dirty="0"/>
              <a:t>及び医療用の向精神薬（精神刺激薬、バルビツール系、ベンゾジアゼピン系の鎮痛薬、抗不安薬、睡眠薬）</a:t>
            </a:r>
            <a:endParaRPr lang="en-US" altLang="ja-JP" sz="4800" dirty="0"/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EF1F3A45-7BE4-7B3B-0FF7-5354D00FCB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53959" y="14192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3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DD8A865-B326-F120-7149-088C35F96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kumimoji="1" lang="ja-JP" altLang="en-US" sz="5400" b="1" dirty="0"/>
              <a:t>心身喪失者等医療観察法（</a:t>
            </a:r>
            <a:r>
              <a:rPr kumimoji="1" lang="en-US" altLang="ja-JP" sz="5400" b="1" dirty="0"/>
              <a:t>2003</a:t>
            </a:r>
            <a:r>
              <a:rPr kumimoji="1" lang="ja-JP" altLang="en-US" sz="5400" b="1" dirty="0"/>
              <a:t>年）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3A0FAE4-D247-B7DA-1BD9-E39960081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24" y="1825625"/>
            <a:ext cx="11834648" cy="4351338"/>
          </a:xfrm>
        </p:spPr>
        <p:txBody>
          <a:bodyPr>
            <a:normAutofit/>
          </a:bodyPr>
          <a:lstStyle/>
          <a:p>
            <a:r>
              <a:rPr kumimoji="1" lang="ja-JP" altLang="en-US" sz="3600" b="1" dirty="0"/>
              <a:t>心身喪失者等医療観察法のねらい：心身喪失者や心身衰弱の状態で、殺人、傷害、放火などの重大な触法行為を行った者に継続的、適切な医療を実施し、精神症状の改善、他害行為の再発防止、社会復帰を促進することである。</a:t>
            </a:r>
            <a:endParaRPr kumimoji="1" lang="en-US" altLang="ja-JP" sz="3600" b="1" dirty="0"/>
          </a:p>
          <a:p>
            <a:r>
              <a:rPr lang="ja-JP" altLang="en-US" sz="3600" b="1" dirty="0"/>
              <a:t>精神保健福祉法との関係：医療観察法の処遇が終了後、治療継続の必要があるなら、精神保健福祉法に基づく精神科治療に移行する。</a:t>
            </a:r>
            <a:endParaRPr kumimoji="1" lang="ja-JP" altLang="en-US" sz="3600" dirty="0"/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0700F05-86EF-2417-4B74-9CB7621268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12037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7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550</Words>
  <Application>Microsoft Office PowerPoint</Application>
  <PresentationFormat>ワイド画面</PresentationFormat>
  <Paragraphs>42</Paragraphs>
  <Slides>5</Slides>
  <Notes>0</Notes>
  <HiddenSlides>0</HiddenSlides>
  <MMClips>5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</vt:i4>
      </vt:variant>
    </vt:vector>
  </HeadingPairs>
  <TitlesOfParts>
    <vt:vector size="9" baseType="lpstr">
      <vt:lpstr>游ゴシック</vt:lpstr>
      <vt:lpstr>游ゴシック Light</vt:lpstr>
      <vt:lpstr>Arial</vt:lpstr>
      <vt:lpstr>Office テーマ</vt:lpstr>
      <vt:lpstr>保健医療分野に関係する法律・制度 （２）精神科医療　精神保健福祉法（2013年改正）</vt:lpstr>
      <vt:lpstr>精神保健福祉法に規定されている入院形態</vt:lpstr>
      <vt:lpstr>精神保健福祉法における行動制限</vt:lpstr>
      <vt:lpstr>麻薬及び向精神薬取締法（1953年制定）</vt:lpstr>
      <vt:lpstr>心身喪失者等医療観察法（2003年）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保健医療分野に関係する法律・制度 （２）精神科医療　精神保健福祉法（2013年改正）</dc:title>
  <dc:creator>宮川 三平</dc:creator>
  <cp:lastModifiedBy>宮川 三平</cp:lastModifiedBy>
  <cp:revision>1</cp:revision>
  <dcterms:created xsi:type="dcterms:W3CDTF">2022-06-05T08:30:05Z</dcterms:created>
  <dcterms:modified xsi:type="dcterms:W3CDTF">2022-06-05T20:41:13Z</dcterms:modified>
</cp:coreProperties>
</file>