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51" y="12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hyperlink" Target="http://www.google.co.jp/url?sa=i&amp;source=images&amp;cd=&amp;cad=rja&amp;docid=G8rX0mRXhEAtDM&amp;tbnid=t3C-zwRRa6dnSM:&amp;ved=0CAgQjRwwAA&amp;url=http://science.psu.edu/news-and-events/2007-news/Pugh3-2007.htm&amp;ei=IY-uUc-_CcqPkgWz-ICQDg&amp;psig=AFQjCNGhwfCGhBIGyockk3bpQnxJrRlSQw&amp;ust=1370480801184139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kumimoji="1" lang="ja-JP" altLang="en-US" sz="9600" dirty="0"/>
              <a:t>老化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74003" y="232583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18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96500" y="0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kumimoji="1" lang="ja-JP" altLang="en-US" sz="7200" dirty="0"/>
              <a:t>老化とは？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39629" y="1146464"/>
            <a:ext cx="10027018" cy="3880773"/>
          </a:xfrm>
        </p:spPr>
        <p:txBody>
          <a:bodyPr>
            <a:noAutofit/>
          </a:bodyPr>
          <a:lstStyle/>
          <a:p>
            <a:r>
              <a:rPr kumimoji="1" lang="ja-JP" altLang="en-US" sz="3200" dirty="0"/>
              <a:t>老化：鉄がさびるように、</a:t>
            </a:r>
            <a:r>
              <a:rPr lang="ja-JP" altLang="en-US" sz="3200" dirty="0"/>
              <a:t>活性</a:t>
            </a:r>
            <a:r>
              <a:rPr kumimoji="1" lang="ja-JP" altLang="en-US" sz="3200" dirty="0"/>
              <a:t>酸素の発生→細胞・組織が衰える：　白髪、しみ、しわなど</a:t>
            </a:r>
            <a:endParaRPr kumimoji="1" lang="en-US" altLang="ja-JP" sz="3200" dirty="0"/>
          </a:p>
          <a:p>
            <a:r>
              <a:rPr lang="ja-JP" altLang="en-US" sz="3200" dirty="0"/>
              <a:t>器官の働きの衰え：特に神経、筋肉</a:t>
            </a:r>
            <a:endParaRPr lang="en-US" altLang="ja-JP" sz="3200" dirty="0"/>
          </a:p>
          <a:p>
            <a:r>
              <a:rPr kumimoji="1" lang="ja-JP" altLang="en-US" sz="3200" dirty="0"/>
              <a:t>　例：神経の衰え→大脳特に前頭前野↓→</a:t>
            </a:r>
            <a:r>
              <a:rPr lang="ja-JP" altLang="en-US" sz="3200" dirty="0"/>
              <a:t>認知症</a:t>
            </a:r>
            <a:endParaRPr lang="en-US" altLang="ja-JP" sz="3200" dirty="0"/>
          </a:p>
          <a:p>
            <a:r>
              <a:rPr lang="ja-JP" altLang="en-US" sz="3200" dirty="0"/>
              <a:t>　　　　　　　　　聴神経↓→難聴　　</a:t>
            </a:r>
            <a:endParaRPr lang="en-US" altLang="ja-JP" sz="3200" dirty="0"/>
          </a:p>
          <a:p>
            <a:r>
              <a:rPr kumimoji="1" lang="ja-JP" altLang="en-US" sz="3200" dirty="0"/>
              <a:t>　　　筋肉の衰え→眼調節筋（毛様体筋）↓→老眼</a:t>
            </a:r>
            <a:endParaRPr kumimoji="1" lang="en-US" altLang="ja-JP" sz="3200" dirty="0"/>
          </a:p>
          <a:p>
            <a:r>
              <a:rPr lang="ja-JP" altLang="en-US" sz="3200" dirty="0"/>
              <a:t>　　　神経・筋の衰え→転倒、転落</a:t>
            </a:r>
            <a:endParaRPr lang="en-US" altLang="ja-JP" sz="3200" dirty="0"/>
          </a:p>
          <a:p>
            <a:r>
              <a:rPr lang="ja-JP" altLang="en-US" sz="3200" b="0" i="0" dirty="0">
                <a:solidFill>
                  <a:srgbClr val="6F6F81"/>
                </a:solidFill>
                <a:effectLst/>
                <a:highlight>
                  <a:srgbClr val="FFFFFF"/>
                </a:highlight>
                <a:latin typeface="ヒラギノ角ゴ Pro W3"/>
              </a:rPr>
              <a:t>糖化とは、</a:t>
            </a:r>
            <a:r>
              <a:rPr lang="ja-JP" altLang="en-US" sz="3200" b="1" i="0" dirty="0">
                <a:solidFill>
                  <a:srgbClr val="02A5BD"/>
                </a:solidFill>
                <a:effectLst/>
                <a:highlight>
                  <a:srgbClr val="FFFFFF"/>
                </a:highlight>
                <a:latin typeface="ヒラギノ角ゴ Pro W3"/>
              </a:rPr>
              <a:t>身体の中でタンパク質と余剰な糖が結びつき、劣化して</a:t>
            </a:r>
            <a:r>
              <a:rPr lang="en-US" altLang="ja-JP" sz="3200" b="1" i="0" dirty="0">
                <a:solidFill>
                  <a:srgbClr val="02A5BD"/>
                </a:solidFill>
                <a:effectLst/>
                <a:highlight>
                  <a:srgbClr val="FFFFFF"/>
                </a:highlight>
                <a:latin typeface="ヒラギノ角ゴ Pro W3"/>
              </a:rPr>
              <a:t>AGEs</a:t>
            </a:r>
            <a:r>
              <a:rPr lang="ja-JP" altLang="en-US" sz="3200" b="1" i="0" dirty="0">
                <a:solidFill>
                  <a:srgbClr val="02A5BD"/>
                </a:solidFill>
                <a:effectLst/>
                <a:highlight>
                  <a:srgbClr val="FFFFFF"/>
                </a:highlight>
                <a:latin typeface="ヒラギノ角ゴ Pro W3"/>
              </a:rPr>
              <a:t>（糖化最終生成物）という老化物質が生まれる</a:t>
            </a:r>
            <a:r>
              <a:rPr lang="ja-JP" altLang="en-US" sz="3200" b="1" i="0">
                <a:solidFill>
                  <a:srgbClr val="02A5BD"/>
                </a:solidFill>
                <a:effectLst/>
                <a:highlight>
                  <a:srgbClr val="FFFFFF"/>
                </a:highlight>
                <a:latin typeface="ヒラギノ角ゴ Pro W3"/>
              </a:rPr>
              <a:t>反応（こげる）</a:t>
            </a:r>
            <a:endParaRPr kumimoji="1" lang="ja-JP" altLang="en-US" sz="3200" dirty="0"/>
          </a:p>
        </p:txBody>
      </p:sp>
      <p:pic>
        <p:nvPicPr>
          <p:cNvPr id="4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4277" y="114646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5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41563" y="0"/>
            <a:ext cx="12192000" cy="6858000"/>
          </a:xfrm>
        </p:spPr>
      </p:pic>
      <p:pic>
        <p:nvPicPr>
          <p:cNvPr id="3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54437" y="29544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9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8000" dirty="0"/>
              <a:t>アンチエイジング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1714" y="1930400"/>
            <a:ext cx="10622638" cy="3880773"/>
          </a:xfrm>
        </p:spPr>
        <p:txBody>
          <a:bodyPr>
            <a:normAutofit fontScale="92500"/>
          </a:bodyPr>
          <a:lstStyle/>
          <a:p>
            <a:r>
              <a:rPr lang="ja-JP" altLang="en-US" sz="2400" b="1" dirty="0"/>
              <a:t>エネルギー制限：線虫、ラットやアカゲザル（遺伝子がヒトと</a:t>
            </a:r>
            <a:r>
              <a:rPr lang="en-US" altLang="ja-JP" sz="2400" b="1" dirty="0"/>
              <a:t>98</a:t>
            </a:r>
            <a:r>
              <a:rPr lang="ja-JP" altLang="en-US" sz="2400" b="1" dirty="0"/>
              <a:t>％同じ）では、エネルギー制限群の方が寿命が長いことが明らかとなりました。</a:t>
            </a:r>
            <a:endParaRPr lang="en-US" altLang="ja-JP" sz="2400" b="1" dirty="0"/>
          </a:p>
          <a:p>
            <a:r>
              <a:rPr lang="ja-JP" altLang="en-US" sz="2400" b="1" dirty="0"/>
              <a:t>ヒトにおいても、エネルギー制限が寿命を延ばす可能性が指摘されています。</a:t>
            </a:r>
            <a:endParaRPr lang="en-US" altLang="ja-JP" sz="2400" b="1" dirty="0"/>
          </a:p>
          <a:p>
            <a:r>
              <a:rPr lang="ja-JP" altLang="en-US" sz="2400" b="1" dirty="0"/>
              <a:t>科学的根拠：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b="1" dirty="0"/>
              <a:t>　　　糖質、脂質は、有酸素下において、</a:t>
            </a:r>
            <a:r>
              <a:rPr lang="en-US" altLang="ja-JP" sz="2400" b="1" dirty="0"/>
              <a:t>TCA</a:t>
            </a:r>
            <a:r>
              <a:rPr lang="ja-JP" altLang="en-US" sz="2400" b="1" dirty="0"/>
              <a:t>回路にてエネルギーを産生する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b="1" dirty="0"/>
              <a:t>　　時に、活性酸素を発生します。（つまり、糖質、脂質を食すれば、食するほど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b="1" dirty="0"/>
              <a:t>　　酸化（＝老化）されやすくなるのです。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b="1" dirty="0"/>
              <a:t>　　　またエネルギー制限→サーチュイン遺伝子の活性化の可能性もあります。</a:t>
            </a:r>
          </a:p>
          <a:p>
            <a:endParaRPr kumimoji="1" lang="ja-JP" altLang="en-US" dirty="0"/>
          </a:p>
        </p:txBody>
      </p:sp>
      <p:pic>
        <p:nvPicPr>
          <p:cNvPr id="4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26777" y="557299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3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2716" y="576044"/>
            <a:ext cx="11386035" cy="1320800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長寿遺伝子（サーチュイン）</a:t>
            </a:r>
            <a:br>
              <a:rPr kumimoji="1" lang="en-US" altLang="ja-JP" dirty="0"/>
            </a:br>
            <a:r>
              <a:rPr kumimoji="1" lang="ja-JP" altLang="en-US" dirty="0"/>
              <a:t>　　　　　　　　</a:t>
            </a:r>
            <a:r>
              <a:rPr lang="en-US" altLang="ja-JP" dirty="0"/>
              <a:t>1999</a:t>
            </a:r>
            <a:r>
              <a:rPr lang="ja-JP" altLang="en-US" dirty="0"/>
              <a:t>レオナルド・ガレンテ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3"/>
          </p:nvPr>
        </p:nvSpPr>
        <p:spPr>
          <a:xfrm>
            <a:off x="1196680" y="2368464"/>
            <a:ext cx="3822192" cy="344728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kumimoji="1" lang="ja-JP" altLang="en-US" sz="2000" dirty="0"/>
              <a:t>長寿遺伝子（サーチュイン遺伝子）は、飢餓、エネルギー制限、レスベラトロール（ぶどうの果皮、ピーナッツの皮、イタドリ、メリンジョなどに含まれている）</a:t>
            </a:r>
            <a:endParaRPr kumimoji="1" lang="en-US" altLang="ja-JP" sz="2000" dirty="0"/>
          </a:p>
          <a:p>
            <a:pPr marL="0" indent="0">
              <a:buNone/>
            </a:pPr>
            <a:endParaRPr kumimoji="1" lang="en-US" altLang="ja-JP" dirty="0"/>
          </a:p>
          <a:p>
            <a:r>
              <a:rPr kumimoji="1" lang="ja-JP" altLang="en-US" sz="2000" dirty="0"/>
              <a:t>ＤＮＡとヒストンとの結びつきを強くする⇒ＤＮＡが休眠状態⇒長寿</a:t>
            </a:r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sz="quarter" idx="14"/>
          </p:nvPr>
        </p:nvSpPr>
        <p:spPr>
          <a:xfrm>
            <a:off x="6169152" y="2679192"/>
            <a:ext cx="3822192" cy="3447288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pic>
        <p:nvPicPr>
          <p:cNvPr id="1026" name="Picture 2" descr="http://science.psu.edu/alert/images/Pugh_Gene_switch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728" y="1837189"/>
            <a:ext cx="6157520" cy="485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1441" y="22686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12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7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ファセット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77</TotalTime>
  <Words>297</Words>
  <Application>Microsoft Office PowerPoint</Application>
  <PresentationFormat>ワイド画面</PresentationFormat>
  <Paragraphs>21</Paragraphs>
  <Slides>5</Slides>
  <Notes>0</Notes>
  <HiddenSlides>0</HiddenSlides>
  <MMClips>5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</vt:i4>
      </vt:variant>
    </vt:vector>
  </HeadingPairs>
  <TitlesOfParts>
    <vt:vector size="10" baseType="lpstr">
      <vt:lpstr>ヒラギノ角ゴ Pro W3</vt:lpstr>
      <vt:lpstr>Arial</vt:lpstr>
      <vt:lpstr>Trebuchet MS</vt:lpstr>
      <vt:lpstr>Wingdings 3</vt:lpstr>
      <vt:lpstr>ファセット</vt:lpstr>
      <vt:lpstr>老化</vt:lpstr>
      <vt:lpstr>老化とは？</vt:lpstr>
      <vt:lpstr>PowerPoint プレゼンテーション</vt:lpstr>
      <vt:lpstr>アンチエイジング</vt:lpstr>
      <vt:lpstr>長寿遺伝子（サーチュイン） 　　　　　　　　1999レオナルド・ガレンテ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老化</dc:title>
  <dc:creator>宮川三平</dc:creator>
  <cp:lastModifiedBy>三平 宮川</cp:lastModifiedBy>
  <cp:revision>9</cp:revision>
  <dcterms:created xsi:type="dcterms:W3CDTF">2017-04-19T03:55:20Z</dcterms:created>
  <dcterms:modified xsi:type="dcterms:W3CDTF">2024-04-11T23:02:39Z</dcterms:modified>
</cp:coreProperties>
</file>