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7" autoAdjust="0"/>
    <p:restoredTop sz="94660"/>
  </p:normalViewPr>
  <p:slideViewPr>
    <p:cSldViewPr snapToGrid="0">
      <p:cViewPr varScale="1">
        <p:scale>
          <a:sx n="87" d="100"/>
          <a:sy n="87" d="100"/>
        </p:scale>
        <p:origin x="57" y="5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ED0454-D991-9034-BE7A-F0C8B14BF7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A130B04-45A9-65F0-2462-0F0EF930A2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35007B2-7987-4113-A090-FF5CC0BA2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A476C-EB91-4156-9DCC-13BB1F5F3F95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AFB7ED-707C-9CD9-E3DA-8839A9CE2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C423C8-9EAB-E46E-723C-8D85D3E98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0DA6A-32E0-4A25-A23E-D1A9FD0445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2086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03B023-C246-B900-99D1-0B793EE85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BCB0B91-9B23-64F7-FEC1-3B51303749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743575C-0E9F-9991-A4D4-E955666FA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A476C-EB91-4156-9DCC-13BB1F5F3F95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851D5E7-688C-7148-2617-DA2396506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24F7A4F-AC38-0DD1-74DD-9926177DC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0DA6A-32E0-4A25-A23E-D1A9FD0445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282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2879C91-0879-4FF2-30BD-055F00B088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87FDB64-6FBA-5616-DB4B-9E88B859A2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2777F1A-A743-A12D-CA85-9FD7503BB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A476C-EB91-4156-9DCC-13BB1F5F3F95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B70CE4-7178-D8EB-0F70-8438485B6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E25FBA-A96D-1C4A-610C-312E7BA9F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0DA6A-32E0-4A25-A23E-D1A9FD0445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9814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31415D-6F31-21A7-8F55-49EB28EA4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E4478AE-1062-B3F8-9EED-523C5E601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7CAE05A-7818-D8E3-1F1A-FD6B59F92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A476C-EB91-4156-9DCC-13BB1F5F3F95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0A1BF4-7F92-43CB-6C7D-9EF4D52E0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946F5E-CCDC-5202-4847-1E216A6E2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0DA6A-32E0-4A25-A23E-D1A9FD0445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328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2FC4D0-B40B-EBD2-E2B4-425F5004F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6DD1318-65E9-9FD1-404B-88DDEB2AB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249EC39-3A19-4424-CE92-0766784A3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A476C-EB91-4156-9DCC-13BB1F5F3F95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3C10601-F972-70A7-CACA-C16CB7079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181E29A-3C53-7CA2-3F16-EB5E37398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0DA6A-32E0-4A25-A23E-D1A9FD0445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9094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20C94A-721E-6107-5C6B-B0B44D65F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0C10BB7-ADBA-15D4-0B76-4B60ACBFD1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4B5D83F-9CAC-2288-6737-02FB15B445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EB4B252-1C4C-1CB8-6132-D5F06BCE1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A476C-EB91-4156-9DCC-13BB1F5F3F95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32D2AA1-03E0-7983-BA28-A08132996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6D6A07E-0812-0107-6476-4868D132E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0DA6A-32E0-4A25-A23E-D1A9FD0445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9100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DCDF08-CD67-9703-4B5D-569D9E9ED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CE5C95C-8A6F-5630-EFFF-F1BA6D38C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0C32497-E676-C0BE-70F4-F4F26EF07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CFA0ABC-AFE0-1325-0907-42F3EDC15C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1AD2A31-B099-D56D-883F-53FB50BB20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FDAE7C5-92F1-E579-7518-57E4F4A5E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A476C-EB91-4156-9DCC-13BB1F5F3F95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23F9DEC-6B4F-64D6-2783-5D43ED62C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369B344-4BD2-990E-E115-07F376971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0DA6A-32E0-4A25-A23E-D1A9FD0445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1363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2D04C0-7CC4-00F0-504F-C3FFF31A3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622F1E3-964F-20D8-947E-C0BA2875C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A476C-EB91-4156-9DCC-13BB1F5F3F95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96CA3F9-13C7-BC13-0C41-9CC4DC550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54DC68D-1D40-DE63-3A69-8DFE6E5A4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0DA6A-32E0-4A25-A23E-D1A9FD0445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6960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FEAD91A-4A6B-2EDD-FB73-CCB492D06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A476C-EB91-4156-9DCC-13BB1F5F3F95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D7501A8-493A-8011-C147-7F097B2FD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332FE1-879F-1831-ECEE-48174E085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0DA6A-32E0-4A25-A23E-D1A9FD0445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7497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0C32FB-1917-18EF-6F24-10BEF6D0E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374CD1B-82CF-6E8E-7951-BFD3C7B98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2A9BC2E-AC02-F90E-0B74-9641BDA093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45AF084-CFE4-83E6-0DA5-E4538004D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A476C-EB91-4156-9DCC-13BB1F5F3F95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EA0DDAC-90FE-64FD-B873-741B60265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CC300E1-6758-C7BA-5400-B74FFE8C7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0DA6A-32E0-4A25-A23E-D1A9FD0445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0298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06CDBC-DC28-22DA-9921-97D29FB62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E0A80FC-FE88-B34A-E59E-AC7C75DD79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E230103-503C-128D-3610-AB7AC6A4A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93E5D20-5D89-500C-07B2-22498EE1C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A476C-EB91-4156-9DCC-13BB1F5F3F95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A86ED05-69CF-9F45-5607-EF222FB15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A4CB203-34DF-7700-A334-3772403FA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0DA6A-32E0-4A25-A23E-D1A9FD0445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2883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392279C-A997-3A2E-12DB-072534A7E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0EFD034-FF0D-3068-83B6-6627D321A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3F7898-29D2-982A-2EC0-B767BE2624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A476C-EB91-4156-9DCC-13BB1F5F3F95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B6BFA8-970E-E3DF-CA30-EA7375ACB0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AB40DB-268C-CD8F-2CA1-C306F04835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0DA6A-32E0-4A25-A23E-D1A9FD0445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0420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聴診器とコンピューターのキーボードが置かれた机">
            <a:extLst>
              <a:ext uri="{FF2B5EF4-FFF2-40B4-BE49-F238E27FC236}">
                <a16:creationId xmlns:a16="http://schemas.microsoft.com/office/drawing/2014/main" id="{778B42EE-13F2-F082-6836-670AB8066A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28" r="-1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F48C1A2E-C3C7-ADCD-9BF1-B383764A1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7342186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ja-JP" sz="3700">
                <a:solidFill>
                  <a:schemeClr val="bg1"/>
                </a:solidFill>
              </a:rPr>
              <a:t>"</a:t>
            </a:r>
            <a:r>
              <a:rPr lang="ja-JP" altLang="en-US" sz="3700">
                <a:solidFill>
                  <a:schemeClr val="bg1"/>
                </a:solidFill>
              </a:rPr>
              <a:t>難病の患者に対する医療等に関する法律第５条第１項に規定する指定難病                      　</a:t>
            </a:r>
            <a:r>
              <a:rPr lang="en-US" altLang="ja-JP" sz="3700">
                <a:solidFill>
                  <a:schemeClr val="bg1"/>
                </a:solidFill>
              </a:rPr>
              <a:t>			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8754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コンテンツ プレースホルダー 6">
            <a:extLst>
              <a:ext uri="{FF2B5EF4-FFF2-40B4-BE49-F238E27FC236}">
                <a16:creationId xmlns:a16="http://schemas.microsoft.com/office/drawing/2014/main" id="{1CFBDE68-AE3C-66CB-6A37-126A46415B9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58298447"/>
              </p:ext>
            </p:extLst>
          </p:nvPr>
        </p:nvGraphicFramePr>
        <p:xfrm>
          <a:off x="136885" y="0"/>
          <a:ext cx="5305711" cy="4200534"/>
        </p:xfrm>
        <a:graphic>
          <a:graphicData uri="http://schemas.openxmlformats.org/drawingml/2006/table">
            <a:tbl>
              <a:tblPr/>
              <a:tblGrid>
                <a:gridCol w="607193">
                  <a:extLst>
                    <a:ext uri="{9D8B030D-6E8A-4147-A177-3AD203B41FA5}">
                      <a16:colId xmlns:a16="http://schemas.microsoft.com/office/drawing/2014/main" val="3836402958"/>
                    </a:ext>
                  </a:extLst>
                </a:gridCol>
                <a:gridCol w="4698518">
                  <a:extLst>
                    <a:ext uri="{9D8B030D-6E8A-4147-A177-3AD203B41FA5}">
                      <a16:colId xmlns:a16="http://schemas.microsoft.com/office/drawing/2014/main" val="385469098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球脊髄性筋萎縮症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65610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筋萎縮性側索硬化症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57696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3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脊髄性筋萎縮症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02893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4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原発性側索硬化症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74043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5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進行性核上性麻痺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99229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6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パーキンソン病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8221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7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大脳皮質基底核変性症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8072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8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ハンチントン病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21150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9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神経有棘赤血球症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46861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10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シャルコー・マリー・トゥース病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791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11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重症筋無力症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64794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先天性筋無力症候群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13133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13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多発性硬化症／視神経脊髄炎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06064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14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慢性炎症性脱髄性多発神経炎／多巣性運動ニューロパチー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31052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15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封入体筋炎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31864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16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クロウ・深瀬症候群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97538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17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多系統萎縮症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57599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18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脊髄小脳変性症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(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多系統萎縮症を除く。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)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891346"/>
                  </a:ext>
                </a:extLst>
              </a:tr>
            </a:tbl>
          </a:graphicData>
        </a:graphic>
      </p:graphicFrame>
      <p:graphicFrame>
        <p:nvGraphicFramePr>
          <p:cNvPr id="8" name="コンテンツ プレースホルダー 7">
            <a:extLst>
              <a:ext uri="{FF2B5EF4-FFF2-40B4-BE49-F238E27FC236}">
                <a16:creationId xmlns:a16="http://schemas.microsoft.com/office/drawing/2014/main" id="{AC05D5E3-E79D-2F7C-4CD3-A2080FE58EA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76278645"/>
              </p:ext>
            </p:extLst>
          </p:nvPr>
        </p:nvGraphicFramePr>
        <p:xfrm>
          <a:off x="136885" y="4163053"/>
          <a:ext cx="5305710" cy="2800356"/>
        </p:xfrm>
        <a:graphic>
          <a:graphicData uri="http://schemas.openxmlformats.org/drawingml/2006/table">
            <a:tbl>
              <a:tblPr/>
              <a:tblGrid>
                <a:gridCol w="607193">
                  <a:extLst>
                    <a:ext uri="{9D8B030D-6E8A-4147-A177-3AD203B41FA5}">
                      <a16:colId xmlns:a16="http://schemas.microsoft.com/office/drawing/2014/main" val="1581086338"/>
                    </a:ext>
                  </a:extLst>
                </a:gridCol>
                <a:gridCol w="4698517">
                  <a:extLst>
                    <a:ext uri="{9D8B030D-6E8A-4147-A177-3AD203B41FA5}">
                      <a16:colId xmlns:a16="http://schemas.microsoft.com/office/drawing/2014/main" val="1048419990"/>
                    </a:ext>
                  </a:extLst>
                </a:gridCol>
              </a:tblGrid>
              <a:tr h="23103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22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もやもや病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0168052"/>
                  </a:ext>
                </a:extLst>
              </a:tr>
              <a:tr h="22144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23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プリオン病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959506"/>
                  </a:ext>
                </a:extLst>
              </a:tr>
              <a:tr h="23103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24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亜急性硬化性全脳炎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845358"/>
                  </a:ext>
                </a:extLst>
              </a:tr>
              <a:tr h="23103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25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進行性多巣性白質脳症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7344699"/>
                  </a:ext>
                </a:extLst>
              </a:tr>
              <a:tr h="23103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26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HTLV-1</a:t>
                      </a:r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関連脊髄症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7416310"/>
                  </a:ext>
                </a:extLst>
              </a:tr>
              <a:tr h="23103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27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特発性基底核石灰化症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4275515"/>
                  </a:ext>
                </a:extLst>
              </a:tr>
              <a:tr h="23103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28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全身性アミロイドーシス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1443979"/>
                  </a:ext>
                </a:extLst>
              </a:tr>
              <a:tr h="23103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29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ウルリッヒ病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1952474"/>
                  </a:ext>
                </a:extLst>
              </a:tr>
              <a:tr h="23103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30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遠位型ミオパチー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569600"/>
                  </a:ext>
                </a:extLst>
              </a:tr>
              <a:tr h="23103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31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ベスレムミオパチー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2295836"/>
                  </a:ext>
                </a:extLst>
              </a:tr>
              <a:tr h="23103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32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自己貪食空胞性ミオパチー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0154694"/>
                  </a:ext>
                </a:extLst>
              </a:tr>
              <a:tr h="23103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33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シュワルツ・ヤンペル症候群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5388598"/>
                  </a:ext>
                </a:extLst>
              </a:tr>
            </a:tbl>
          </a:graphicData>
        </a:graphic>
      </p:graphicFrame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EFB3CB70-3358-9AC9-C401-79C0ECF288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086556"/>
              </p:ext>
            </p:extLst>
          </p:nvPr>
        </p:nvGraphicFramePr>
        <p:xfrm>
          <a:off x="6209160" y="1027906"/>
          <a:ext cx="5442595" cy="4454136"/>
        </p:xfrm>
        <a:graphic>
          <a:graphicData uri="http://schemas.openxmlformats.org/drawingml/2006/table">
            <a:tbl>
              <a:tblPr/>
              <a:tblGrid>
                <a:gridCol w="648981">
                  <a:extLst>
                    <a:ext uri="{9D8B030D-6E8A-4147-A177-3AD203B41FA5}">
                      <a16:colId xmlns:a16="http://schemas.microsoft.com/office/drawing/2014/main" val="821687704"/>
                    </a:ext>
                  </a:extLst>
                </a:gridCol>
                <a:gridCol w="4793614">
                  <a:extLst>
                    <a:ext uri="{9D8B030D-6E8A-4147-A177-3AD203B41FA5}">
                      <a16:colId xmlns:a16="http://schemas.microsoft.com/office/drawing/2014/main" val="1528824380"/>
                    </a:ext>
                  </a:extLst>
                </a:gridCol>
              </a:tblGrid>
              <a:tr h="17148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111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先天性ミオパチー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9729609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112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マリネスコ・シェーグレン症候群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2737695"/>
                  </a:ext>
                </a:extLst>
              </a:tr>
              <a:tr h="20096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113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筋ジストロフィー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4277971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114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非ジストロフィー性ミオトニー症候群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814185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115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遺伝性周期性四肢麻痺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9044616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116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アトピー性脊髄炎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9175915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117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脊髄空洞症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8183391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118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脊髄髄膜瘤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8968826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119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アイザックス症候群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9557426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120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遺伝性ジストニア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8070061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121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神経フェリチン症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9670005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122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脳表ヘモジデリン沈着症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8672624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123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禿頭と変形性脊椎症を伴う常染色体劣性白質脳症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6106137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124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皮質下梗塞と白質脳症を伴う常染色体優性脳動脈症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197080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125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神経軸索スフェロイド形成を伴う遺伝性びまん性白質脳症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7126520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126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ペリー症候群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9967659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127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前頭側頭葉変性症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652248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128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ビッカースタッフ脳幹脳炎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568191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129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痙攣重積型（二相性）急性脳症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8993462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130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先天性無痛無汗症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3686197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131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アレキサンダー病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058477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132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先天性核上性球麻痺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23893"/>
                  </a:ext>
                </a:extLst>
              </a:tr>
              <a:tr h="16714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133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メビウス症候群</a:t>
                      </a:r>
                    </a:p>
                  </a:txBody>
                  <a:tcPr marL="3861" marR="3861" marT="3861" marB="3706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7519021"/>
                  </a:ext>
                </a:extLst>
              </a:tr>
            </a:tbl>
          </a:graphicData>
        </a:graphic>
      </p:graphicFrame>
      <p:sp>
        <p:nvSpPr>
          <p:cNvPr id="11" name="タイトル 10">
            <a:extLst>
              <a:ext uri="{FF2B5EF4-FFF2-40B4-BE49-F238E27FC236}">
                <a16:creationId xmlns:a16="http://schemas.microsoft.com/office/drawing/2014/main" id="{5EFD31CD-43AC-57DD-ABE5-D46E6BD0F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78386"/>
            <a:ext cx="5144640" cy="1325563"/>
          </a:xfrm>
        </p:spPr>
        <p:txBody>
          <a:bodyPr>
            <a:normAutofit/>
          </a:bodyPr>
          <a:lstStyle/>
          <a:p>
            <a:r>
              <a:rPr lang="ja-JP" altLang="en-US" sz="3600" dirty="0"/>
              <a:t>神経・筋難病（１）</a:t>
            </a:r>
          </a:p>
        </p:txBody>
      </p:sp>
    </p:spTree>
    <p:extLst>
      <p:ext uri="{BB962C8B-B14F-4D97-AF65-F5344CB8AC3E}">
        <p14:creationId xmlns:p14="http://schemas.microsoft.com/office/powerpoint/2010/main" val="1916884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9">
            <a:extLst>
              <a:ext uri="{FF2B5EF4-FFF2-40B4-BE49-F238E27FC236}">
                <a16:creationId xmlns:a16="http://schemas.microsoft.com/office/drawing/2014/main" id="{D90722D8-2316-A171-E545-513576CFB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sz="4400" dirty="0"/>
              <a:t>神経・筋難病（２）</a:t>
            </a:r>
            <a:endParaRPr lang="ja-JP" altLang="en-US" dirty="0"/>
          </a:p>
        </p:txBody>
      </p:sp>
      <p:graphicFrame>
        <p:nvGraphicFramePr>
          <p:cNvPr id="12" name="コンテンツ プレースホルダー 11">
            <a:extLst>
              <a:ext uri="{FF2B5EF4-FFF2-40B4-BE49-F238E27FC236}">
                <a16:creationId xmlns:a16="http://schemas.microsoft.com/office/drawing/2014/main" id="{42D19151-C1B0-CDB7-1423-2BF9F2ECB9C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40207372"/>
              </p:ext>
            </p:extLst>
          </p:nvPr>
        </p:nvGraphicFramePr>
        <p:xfrm>
          <a:off x="6172199" y="3312318"/>
          <a:ext cx="5181599" cy="233363"/>
        </p:xfrm>
        <a:graphic>
          <a:graphicData uri="http://schemas.openxmlformats.org/drawingml/2006/table">
            <a:tbl>
              <a:tblPr/>
              <a:tblGrid>
                <a:gridCol w="617358">
                  <a:extLst>
                    <a:ext uri="{9D8B030D-6E8A-4147-A177-3AD203B41FA5}">
                      <a16:colId xmlns:a16="http://schemas.microsoft.com/office/drawing/2014/main" val="2276034495"/>
                    </a:ext>
                  </a:extLst>
                </a:gridCol>
                <a:gridCol w="4564241">
                  <a:extLst>
                    <a:ext uri="{9D8B030D-6E8A-4147-A177-3AD203B41FA5}">
                      <a16:colId xmlns:a16="http://schemas.microsoft.com/office/drawing/2014/main" val="363122908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177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ジュベール症候群関連疾患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8909245"/>
                  </a:ext>
                </a:extLst>
              </a:tr>
            </a:tbl>
          </a:graphicData>
        </a:graphic>
      </p:graphicFrame>
      <p:graphicFrame>
        <p:nvGraphicFramePr>
          <p:cNvPr id="6" name="コンテンツ プレースホルダー 5">
            <a:extLst>
              <a:ext uri="{FF2B5EF4-FFF2-40B4-BE49-F238E27FC236}">
                <a16:creationId xmlns:a16="http://schemas.microsoft.com/office/drawing/2014/main" id="{34EE88AB-E328-FCED-F7C1-7F71E032306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72706830"/>
              </p:ext>
            </p:extLst>
          </p:nvPr>
        </p:nvGraphicFramePr>
        <p:xfrm>
          <a:off x="6172200" y="1825625"/>
          <a:ext cx="5181599" cy="1400178"/>
        </p:xfrm>
        <a:graphic>
          <a:graphicData uri="http://schemas.openxmlformats.org/drawingml/2006/table">
            <a:tbl>
              <a:tblPr/>
              <a:tblGrid>
                <a:gridCol w="617860">
                  <a:extLst>
                    <a:ext uri="{9D8B030D-6E8A-4147-A177-3AD203B41FA5}">
                      <a16:colId xmlns:a16="http://schemas.microsoft.com/office/drawing/2014/main" val="3784852910"/>
                    </a:ext>
                  </a:extLst>
                </a:gridCol>
                <a:gridCol w="4563739">
                  <a:extLst>
                    <a:ext uri="{9D8B030D-6E8A-4147-A177-3AD203B41FA5}">
                      <a16:colId xmlns:a16="http://schemas.microsoft.com/office/drawing/2014/main" val="3721918613"/>
                    </a:ext>
                  </a:extLst>
                </a:gridCol>
              </a:tblGrid>
              <a:tr h="9929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135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アイカルディ症候群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105430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136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片側巨脳症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76450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137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限局性皮質異形成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801438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138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神経細胞移動異常症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64169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139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先天性大脳白質形成不全症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7720883"/>
                  </a:ext>
                </a:extLst>
              </a:tr>
              <a:tr h="1260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140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ドラベ症候群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2310934"/>
                  </a:ext>
                </a:extLst>
              </a:tr>
            </a:tbl>
          </a:graphicData>
        </a:graphic>
      </p:graphicFrame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FD97CE8F-F3A3-34FD-E136-C7C838E59C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638431"/>
              </p:ext>
            </p:extLst>
          </p:nvPr>
        </p:nvGraphicFramePr>
        <p:xfrm>
          <a:off x="469947" y="1656991"/>
          <a:ext cx="4574114" cy="4416037"/>
        </p:xfrm>
        <a:graphic>
          <a:graphicData uri="http://schemas.openxmlformats.org/drawingml/2006/table">
            <a:tbl>
              <a:tblPr/>
              <a:tblGrid>
                <a:gridCol w="523468">
                  <a:extLst>
                    <a:ext uri="{9D8B030D-6E8A-4147-A177-3AD203B41FA5}">
                      <a16:colId xmlns:a16="http://schemas.microsoft.com/office/drawing/2014/main" val="830457830"/>
                    </a:ext>
                  </a:extLst>
                </a:gridCol>
                <a:gridCol w="4050646">
                  <a:extLst>
                    <a:ext uri="{9D8B030D-6E8A-4147-A177-3AD203B41FA5}">
                      <a16:colId xmlns:a16="http://schemas.microsoft.com/office/drawing/2014/main" val="3566520933"/>
                    </a:ext>
                  </a:extLst>
                </a:gridCol>
              </a:tblGrid>
              <a:tr h="19562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141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海馬硬化を伴う内側側頭葉てんかん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8396172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142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ミオクロニー欠神てんかん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4124089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143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ミオクロニー脱力発作を伴うてんかん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656143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144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レノックス・ガストー症候群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8027829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145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ウエスト症候群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0333034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146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大田原症候群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064785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147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早期ミオクロニー脳症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6250647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148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遊走性焦点発作を伴う乳児てんかん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2578413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149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片側痙攣・片麻痺・てんかん症候群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3815473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150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環状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20</a:t>
                      </a:r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番染色体症候群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6955334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151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ラスムッセン脳炎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1355030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152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ＰＣＤＨ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19</a:t>
                      </a: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関連症候群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3141554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153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難治頻回部分発作重積型急性脳炎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9706197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154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徐波睡眠期持続性棘徐波を示すてんかん性脳症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0134318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155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ランドウ・クレフナー症候群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4128203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156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レット症候群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3063154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157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スタージ・ウェーバー症候群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3085445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158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結節性硬化症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3839567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159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色素性乾皮症</a:t>
                      </a:r>
                    </a:p>
                  </a:txBody>
                  <a:tcPr marL="4674" marR="4674" marT="4674" marB="4486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969963"/>
                  </a:ext>
                </a:extLst>
              </a:tr>
            </a:tbl>
          </a:graphicData>
        </a:graphic>
      </p:graphicFrame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51600A4D-56F2-A8C9-44F7-4BB3585769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370212"/>
              </p:ext>
            </p:extLst>
          </p:nvPr>
        </p:nvGraphicFramePr>
        <p:xfrm>
          <a:off x="6172199" y="3648494"/>
          <a:ext cx="5240461" cy="233363"/>
        </p:xfrm>
        <a:graphic>
          <a:graphicData uri="http://schemas.openxmlformats.org/drawingml/2006/table">
            <a:tbl>
              <a:tblPr/>
              <a:tblGrid>
                <a:gridCol w="628309">
                  <a:extLst>
                    <a:ext uri="{9D8B030D-6E8A-4147-A177-3AD203B41FA5}">
                      <a16:colId xmlns:a16="http://schemas.microsoft.com/office/drawing/2014/main" val="3078991137"/>
                    </a:ext>
                  </a:extLst>
                </a:gridCol>
                <a:gridCol w="4612152">
                  <a:extLst>
                    <a:ext uri="{9D8B030D-6E8A-4147-A177-3AD203B41FA5}">
                      <a16:colId xmlns:a16="http://schemas.microsoft.com/office/drawing/2014/main" val="2997742511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201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アンジェルマン症候群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8543146"/>
                  </a:ext>
                </a:extLst>
              </a:tr>
            </a:tbl>
          </a:graphicData>
        </a:graphic>
      </p:graphicFrame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0F727D07-45F2-A91A-F2AC-E89887517D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398969"/>
              </p:ext>
            </p:extLst>
          </p:nvPr>
        </p:nvGraphicFramePr>
        <p:xfrm>
          <a:off x="6172198" y="3959266"/>
          <a:ext cx="5240461" cy="700089"/>
        </p:xfrm>
        <a:graphic>
          <a:graphicData uri="http://schemas.openxmlformats.org/drawingml/2006/table">
            <a:tbl>
              <a:tblPr/>
              <a:tblGrid>
                <a:gridCol w="639261">
                  <a:extLst>
                    <a:ext uri="{9D8B030D-6E8A-4147-A177-3AD203B41FA5}">
                      <a16:colId xmlns:a16="http://schemas.microsoft.com/office/drawing/2014/main" val="1172959150"/>
                    </a:ext>
                  </a:extLst>
                </a:gridCol>
                <a:gridCol w="4601200">
                  <a:extLst>
                    <a:ext uri="{9D8B030D-6E8A-4147-A177-3AD203B41FA5}">
                      <a16:colId xmlns:a16="http://schemas.microsoft.com/office/drawing/2014/main" val="1341935221"/>
                    </a:ext>
                  </a:extLst>
                </a:gridCol>
              </a:tblGrid>
              <a:tr h="21539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307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カナバン病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203780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308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進行性白質脳症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483886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309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進行性ミオクローヌスてんかん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923614"/>
                  </a:ext>
                </a:extLst>
              </a:tr>
            </a:tbl>
          </a:graphicData>
        </a:graphic>
      </p:graphicFrame>
      <p:graphicFrame>
        <p:nvGraphicFramePr>
          <p:cNvPr id="15" name="表 14">
            <a:extLst>
              <a:ext uri="{FF2B5EF4-FFF2-40B4-BE49-F238E27FC236}">
                <a16:creationId xmlns:a16="http://schemas.microsoft.com/office/drawing/2014/main" id="{DAEFFAD7-7CAD-D337-215F-E4E853552C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565069"/>
              </p:ext>
            </p:extLst>
          </p:nvPr>
        </p:nvGraphicFramePr>
        <p:xfrm>
          <a:off x="6172197" y="4736764"/>
          <a:ext cx="5240461" cy="233363"/>
        </p:xfrm>
        <a:graphic>
          <a:graphicData uri="http://schemas.openxmlformats.org/drawingml/2006/table">
            <a:tbl>
              <a:tblPr/>
              <a:tblGrid>
                <a:gridCol w="644737">
                  <a:extLst>
                    <a:ext uri="{9D8B030D-6E8A-4147-A177-3AD203B41FA5}">
                      <a16:colId xmlns:a16="http://schemas.microsoft.com/office/drawing/2014/main" val="773021832"/>
                    </a:ext>
                  </a:extLst>
                </a:gridCol>
                <a:gridCol w="4595724">
                  <a:extLst>
                    <a:ext uri="{9D8B030D-6E8A-4147-A177-3AD203B41FA5}">
                      <a16:colId xmlns:a16="http://schemas.microsoft.com/office/drawing/2014/main" val="1639940946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320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先天性グリコシルホスファチジルイノシトール（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GPI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）欠損症</a:t>
                      </a:r>
                    </a:p>
                  </a:txBody>
                  <a:tcPr marL="4763" marR="4763" marT="476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284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04519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422</Words>
  <Application>Microsoft Office PowerPoint</Application>
  <PresentationFormat>ワイド画面</PresentationFormat>
  <Paragraphs>171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ＭＳ Ｐゴシック</vt:lpstr>
      <vt:lpstr>ＭＳ ゴシック</vt:lpstr>
      <vt:lpstr>游ゴシック</vt:lpstr>
      <vt:lpstr>游ゴシック Light</vt:lpstr>
      <vt:lpstr>Arial</vt:lpstr>
      <vt:lpstr>Calibri</vt:lpstr>
      <vt:lpstr>Office テーマ</vt:lpstr>
      <vt:lpstr>"難病の患者に対する医療等に関する法律第５条第１項に規定する指定難病                      　   </vt:lpstr>
      <vt:lpstr>神経・筋難病（１）</vt:lpstr>
      <vt:lpstr>神経・筋難病（２）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"難病の患者に対する医療等に関する法律第５条第１項に規定する指定難病                      　   </dc:title>
  <dc:creator>三平 宮川</dc:creator>
  <cp:lastModifiedBy>三平 宮川</cp:lastModifiedBy>
  <cp:revision>1</cp:revision>
  <dcterms:created xsi:type="dcterms:W3CDTF">2023-10-19T00:33:45Z</dcterms:created>
  <dcterms:modified xsi:type="dcterms:W3CDTF">2023-10-19T01:11:00Z</dcterms:modified>
</cp:coreProperties>
</file>