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65" r:id="rId4"/>
    <p:sldId id="266" r:id="rId5"/>
    <p:sldId id="257" r:id="rId6"/>
    <p:sldId id="259" r:id="rId7"/>
    <p:sldId id="267" r:id="rId8"/>
    <p:sldId id="260" r:id="rId9"/>
    <p:sldId id="268" r:id="rId10"/>
    <p:sldId id="261" r:id="rId11"/>
    <p:sldId id="262" r:id="rId12"/>
    <p:sldId id="263" r:id="rId13"/>
    <p:sldId id="264" r:id="rId14"/>
    <p:sldId id="269" r:id="rId1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1" autoAdjust="0"/>
    <p:restoredTop sz="94660"/>
  </p:normalViewPr>
  <p:slideViewPr>
    <p:cSldViewPr snapToGrid="0">
      <p:cViewPr varScale="1">
        <p:scale>
          <a:sx n="93" d="100"/>
          <a:sy n="93" d="100"/>
        </p:scale>
        <p:origin x="54" y="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DAB4-1EC5-4650-A4B5-2423527AF940}" type="datetimeFigureOut">
              <a:rPr kumimoji="1" lang="ja-JP" altLang="en-US" smtClean="0"/>
              <a:t>2020/6/15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0F90A-4B4A-4E5F-8AB1-6DFBE5F6E5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7768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DAB4-1EC5-4650-A4B5-2423527AF940}" type="datetimeFigureOut">
              <a:rPr kumimoji="1" lang="ja-JP" altLang="en-US" smtClean="0"/>
              <a:t>2020/6/15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0F90A-4B4A-4E5F-8AB1-6DFBE5F6E5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4946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DAB4-1EC5-4650-A4B5-2423527AF940}" type="datetimeFigureOut">
              <a:rPr kumimoji="1" lang="ja-JP" altLang="en-US" smtClean="0"/>
              <a:t>2020/6/15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0F90A-4B4A-4E5F-8AB1-6DFBE5F6E5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1970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DAB4-1EC5-4650-A4B5-2423527AF940}" type="datetimeFigureOut">
              <a:rPr kumimoji="1" lang="ja-JP" altLang="en-US" smtClean="0"/>
              <a:t>2020/6/15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0F90A-4B4A-4E5F-8AB1-6DFBE5F6E5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7383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DAB4-1EC5-4650-A4B5-2423527AF940}" type="datetimeFigureOut">
              <a:rPr kumimoji="1" lang="ja-JP" altLang="en-US" smtClean="0"/>
              <a:t>2020/6/15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0F90A-4B4A-4E5F-8AB1-6DFBE5F6E5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7575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DAB4-1EC5-4650-A4B5-2423527AF940}" type="datetimeFigureOut">
              <a:rPr kumimoji="1" lang="ja-JP" altLang="en-US" smtClean="0"/>
              <a:t>2020/6/15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0F90A-4B4A-4E5F-8AB1-6DFBE5F6E5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3117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DAB4-1EC5-4650-A4B5-2423527AF940}" type="datetimeFigureOut">
              <a:rPr kumimoji="1" lang="ja-JP" altLang="en-US" smtClean="0"/>
              <a:t>2020/6/15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0F90A-4B4A-4E5F-8AB1-6DFBE5F6E5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3944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DAB4-1EC5-4650-A4B5-2423527AF940}" type="datetimeFigureOut">
              <a:rPr kumimoji="1" lang="ja-JP" altLang="en-US" smtClean="0"/>
              <a:t>2020/6/15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0F90A-4B4A-4E5F-8AB1-6DFBE5F6E5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5755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DAB4-1EC5-4650-A4B5-2423527AF940}" type="datetimeFigureOut">
              <a:rPr kumimoji="1" lang="ja-JP" altLang="en-US" smtClean="0"/>
              <a:t>2020/6/15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0F90A-4B4A-4E5F-8AB1-6DFBE5F6E5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4428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DAB4-1EC5-4650-A4B5-2423527AF940}" type="datetimeFigureOut">
              <a:rPr kumimoji="1" lang="ja-JP" altLang="en-US" smtClean="0"/>
              <a:t>2020/6/15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0F90A-4B4A-4E5F-8AB1-6DFBE5F6E5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1705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DAB4-1EC5-4650-A4B5-2423527AF940}" type="datetimeFigureOut">
              <a:rPr kumimoji="1" lang="ja-JP" altLang="en-US" smtClean="0"/>
              <a:t>2020/6/15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0F90A-4B4A-4E5F-8AB1-6DFBE5F6E5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0535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8DAB4-1EC5-4650-A4B5-2423527AF940}" type="datetimeFigureOut">
              <a:rPr kumimoji="1" lang="ja-JP" altLang="en-US" smtClean="0"/>
              <a:t>2020/6/15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0F90A-4B4A-4E5F-8AB1-6DFBE5F6E5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5270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hyperlink" Target="http://www.google.co.jp/url?sa=i&amp;rct=j&amp;q=&amp;esrc=s&amp;source=images&amp;cd=&amp;cad=rja&amp;uact=8&amp;ved=0ahUKEwjst-WerovNAhVD3KYKHfHJB6cQjRwIBw&amp;url=http%3A%2F%2Fwww.art-kobo.co.jp%2Fweb_zuhan_kobo%2Fhtml%2Fproducts%2Flist.php%3Fcategory_id%3D2839&amp;bvm=bv.123664746,d.dGY&amp;psig=AFQjCNG6pdayf8W7PVd7L_0S2dAiUmQh2A&amp;ust=1465026047395574" TargetMode="External"/><Relationship Id="rId5" Type="http://schemas.openxmlformats.org/officeDocument/2006/relationships/image" Target="../media/image9.jpeg"/><Relationship Id="rId4" Type="http://schemas.openxmlformats.org/officeDocument/2006/relationships/hyperlink" Target="http://www.google.co.jp/url?sa=i&amp;rct=j&amp;q=&amp;esrc=s&amp;source=images&amp;cd=&amp;cad=rja&amp;uact=8&amp;ved=0ahUKEwjb7viVrYvNAhWiMqYKHbIpC6wQjRwIBw&amp;url=http%3A%2F%2Fmedick.biz%2Fcategory%2Fselect%2Fpid%2F98194&amp;psig=AFQjCNHZ_NkOVCOFbOV7CZtlHa0LqKZ0dg&amp;ust=1465025771197807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hyperlink" Target="http://www.google.co.jp/url?sa=i&amp;rct=j&amp;q=&amp;esrc=s&amp;source=images&amp;cd=&amp;cad=rja&amp;uact=8&amp;ved=0ahUKEwjzycqvsIvNAhVGHqYKHes8AVEQjRwIBw&amp;url=http%3A%2F%2Fastamuse.com%2Fja%2Fpublished%2FJP%2FNo%2F2007238568&amp;bvm=bv.123664746,d.dGY&amp;psig=AFQjCNFeLMoWUIqv2pjtiLr5CHiVnpy9dg&amp;ust=1465026683347746" TargetMode="External"/><Relationship Id="rId5" Type="http://schemas.openxmlformats.org/officeDocument/2006/relationships/image" Target="../media/image11.jpeg"/><Relationship Id="rId4" Type="http://schemas.openxmlformats.org/officeDocument/2006/relationships/hyperlink" Target="http://www.google.co.jp/url?sa=i&amp;rct=j&amp;q=&amp;esrc=s&amp;source=images&amp;cd=&amp;cad=rja&amp;uact=8&amp;ved=0ahUKEwik8cjyrovNAhWlL6YKHbRCCoQQjRwIBw&amp;url=http%3A%2F%2Fwww.gettyimages.co.jp%2Fdetail%2F%25E5%2586%2599%25E7%259C%259F%2Fred-blood-cells-sem-%25E3%2582%25B9%25E3%2583%2588%25E3%2583%2583%25E3%2582%25AF%25E3%2583%2595%25E3%2582%25A9%25E3%2583%2588%2F168834718&amp;bvm=bv.123664746,d.dGY&amp;psig=AFQjCNHlVHzwywPwtx3MRnaNm1El6Aia4A&amp;ust=1465026393096446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13.jpeg"/><Relationship Id="rId4" Type="http://schemas.openxmlformats.org/officeDocument/2006/relationships/hyperlink" Target="http://www.google.co.jp/url?sa=i&amp;rct=j&amp;q=&amp;esrc=s&amp;source=images&amp;cd=&amp;cad=rja&amp;uact=8&amp;ved=0ahUKEwjGztjWsYvNAhWG4KYKHX9IClMQjRwIBw&amp;url=http%3A%2F%2Fameblo.jp%2Fsyokunin-zaki%2Fentry-12004056428.html&amp;psig=AFQjCNE1_yrNfYlOv0zw1rypqEJW9UkQ8g&amp;ust=1465027175193131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14.gif"/><Relationship Id="rId4" Type="http://schemas.openxmlformats.org/officeDocument/2006/relationships/hyperlink" Target="http://www.google.co.jp/url?sa=i&amp;rct=j&amp;q=&amp;esrc=s&amp;source=images&amp;cd=&amp;cad=rja&amp;uact=8&amp;ved=0ahUKEwje2ObdtIvNAhVDHKYKHRUXAMEQjRwIBw&amp;url=http%3A%2F%2Fwww.sc.fukuoka-u.ac.jp%2F~bc1%2FBiochem%2Fimmunity.htm&amp;psig=AFQjCNFEU551DmLao1k3bzWbNQtvu21BMQ&amp;ust=1465027999803771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5.gif"/><Relationship Id="rId4" Type="http://schemas.openxmlformats.org/officeDocument/2006/relationships/hyperlink" Target="http://www.google.co.jp/url?sa=i&amp;rct=j&amp;q=&amp;esrc=s&amp;source=images&amp;cd=&amp;cad=rja&amp;uact=8&amp;ved=0ahUKEwir6dC3v4vNAhUnJ6YKHfkqBvwQjRwIBw&amp;url=http%3A%2F%2Fjapaneseclass.jp%2Ftrends%2Fabout%2F%25E3%2582%25AB%25E3%2583%25AA%25E3%2582%25A6%25E3%2583%25A0%25E3%2582%25A4%25E3%2582%25AA%25E3%2583%25B3&amp;bvm=bv.123664746,d.dGY&amp;psig=AFQjCNGqF1DD5c_DzjIvGY-3arOGrwe6Zg&amp;ust=1465030850831389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hyperlink" Target="https://www.google.co.jp/url?sa=i&amp;rct=j&amp;q=&amp;esrc=s&amp;source=images&amp;cd=&amp;cad=rja&amp;uact=8&amp;ved=0ahUKEwinwZm3rIvNAhUhGaYKHUgFBtQQjRwIBw&amp;url=https%3A%2F%2Fnanapi.jp%2F92265&amp;psig=AFQjCNHZ_NkOVCOFbOV7CZtlHa0LqKZ0dg&amp;ust=1465025771197807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hyperlink" Target="http://www.google.co.jp/url?sa=i&amp;rct=j&amp;q=&amp;esrc=s&amp;source=images&amp;cd=&amp;cad=rja&amp;uact=8&amp;ved=0ahUKEwiQm-PdxYvNAhXGHKYKHTXtCmcQjRwIBw&amp;url=http%3A%2F%2Fmedick.biz%2Fsearch%2Findex%2Fq%2F%2520%2Fsort%2F3%2Fcid%2F3309%2Fpage%2F6%2Fmode%2F2&amp;psig=AFQjCNHb2g5e6VjHfnxzvku23_eedYeY8Q&amp;ust=1465032503257339" TargetMode="External"/><Relationship Id="rId5" Type="http://schemas.openxmlformats.org/officeDocument/2006/relationships/image" Target="../media/image7.gif"/><Relationship Id="rId4" Type="http://schemas.openxmlformats.org/officeDocument/2006/relationships/hyperlink" Target="http://www.google.co.jp/url?sa=i&amp;rct=j&amp;q=&amp;esrc=s&amp;source=images&amp;cd=&amp;cad=rja&amp;uact=8&amp;ved=0ahUKEwiS_qHbxIvNAhWEL6YKHUwNCREQjRwIBw&amp;url=http%3A%2F%2Fwww.srl.info%2Fmessage%2Fcs%2F2014%2F1021%2F01.html&amp;psig=AFQjCNFF5BDfSYQyCq7hAzM6vFpTCnI_hQ&amp;ust=146503228955820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787400" y="6826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8000" dirty="0" smtClean="0"/>
              <a:t>解剖生理</a:t>
            </a:r>
            <a:r>
              <a:rPr kumimoji="1" lang="en-US" altLang="ja-JP" sz="8000" dirty="0" smtClean="0"/>
              <a:t>Ⅰ</a:t>
            </a:r>
            <a:endParaRPr kumimoji="1" lang="ja-JP" altLang="en-US" sz="8000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1016000" y="2976562"/>
            <a:ext cx="10515600" cy="4351338"/>
          </a:xfrm>
        </p:spPr>
        <p:txBody>
          <a:bodyPr>
            <a:normAutofit/>
          </a:bodyPr>
          <a:lstStyle/>
          <a:p>
            <a:r>
              <a:rPr kumimoji="1" lang="ja-JP" altLang="en-US" sz="8800" dirty="0" smtClean="0"/>
              <a:t>体液・血液・リンパ液</a:t>
            </a:r>
            <a:endParaRPr kumimoji="1" lang="ja-JP" altLang="en-US" sz="8800" dirty="0"/>
          </a:p>
        </p:txBody>
      </p:sp>
      <p:pic>
        <p:nvPicPr>
          <p:cNvPr id="2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508485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4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7200" dirty="0" smtClean="0"/>
              <a:t>血液</a:t>
            </a:r>
            <a:endParaRPr kumimoji="1" lang="ja-JP" altLang="en-US" sz="7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3074" name="Picture 2" descr="http://medick.biz/resources/upload/products/th-hisa1041025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1" y="530118"/>
            <a:ext cx="3619499" cy="651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art-kobo.co.jp/web_zuhan_kobo/html/upload/save_image/10211107_4ea0d3dbb24c7.pn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520700"/>
            <a:ext cx="5372100" cy="593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71099" y="29051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4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90600" y="157153"/>
            <a:ext cx="10515600" cy="1325563"/>
          </a:xfrm>
        </p:spPr>
        <p:txBody>
          <a:bodyPr/>
          <a:lstStyle/>
          <a:p>
            <a:r>
              <a:rPr kumimoji="1" lang="ja-JP" altLang="en-US" dirty="0" smtClean="0"/>
              <a:t>　</a:t>
            </a:r>
            <a:r>
              <a:rPr kumimoji="1" lang="ja-JP" altLang="en-US" sz="4800" dirty="0" smtClean="0"/>
              <a:t>正常赤血球　　　　　　　　球状赤血球</a:t>
            </a:r>
            <a:endParaRPr kumimoji="1" lang="ja-JP" altLang="en-US" sz="48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098" name="Picture 2" descr="http://cache3.asset-cache.net/gc/168834718-red-blood-cells-sem-gettyimages.jpg?v=1&amp;c=IWSAsset&amp;k=2&amp;d=vabCLPBoh%2FVXC1ANF5Jft8FRKvN6miIzd507Y3WKUkAxZc8p9JflQHpZ%2F6vkvjJX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1752600"/>
            <a:ext cx="5330825" cy="474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astamuse.com/ja/drawing/JP/2007/238/568/A/000027.pn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900" y="1206500"/>
            <a:ext cx="6092825" cy="588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17201" y="224627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56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kumimoji="1" lang="ja-JP" altLang="en-US" sz="7200" dirty="0" smtClean="0"/>
              <a:t>赤血球、</a:t>
            </a:r>
            <a:r>
              <a:rPr lang="ja-JP" altLang="en-US" sz="7200" dirty="0" smtClean="0"/>
              <a:t>血小板、</a:t>
            </a:r>
            <a:r>
              <a:rPr kumimoji="1" lang="ja-JP" altLang="en-US" sz="7200" dirty="0" smtClean="0"/>
              <a:t>好中球</a:t>
            </a:r>
            <a:endParaRPr kumimoji="1" lang="ja-JP" altLang="en-US" sz="7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143000"/>
            <a:ext cx="10515600" cy="5033963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5122" name="Picture 2" descr="http://stat.ameba.jp/user_images/20150322/23/syokunin-zaki/61/dd/j/o0448029213252861417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1206500"/>
            <a:ext cx="105664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61169" y="610457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30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43337" y="-28767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4800" dirty="0" smtClean="0"/>
              <a:t>血球の種類と由来</a:t>
            </a:r>
            <a:endParaRPr kumimoji="1" lang="ja-JP" altLang="en-US" sz="4800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 flipV="1">
            <a:off x="1089916" y="5385851"/>
            <a:ext cx="3990655" cy="45719"/>
          </a:xfrm>
        </p:spPr>
        <p:txBody>
          <a:bodyPr>
            <a:normAutofit fontScale="25000" lnSpcReduction="20000"/>
          </a:bodyPr>
          <a:lstStyle/>
          <a:p>
            <a:endParaRPr kumimoji="1" lang="ja-JP" altLang="en-US" dirty="0"/>
          </a:p>
        </p:txBody>
      </p:sp>
      <p:pic>
        <p:nvPicPr>
          <p:cNvPr id="6146" name="Picture 2" descr="http://www.sc.fukuoka-u.ac.jp/~bc1/Biochem/gif/imm014.gif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094"/>
            <a:ext cx="12036175" cy="596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25182" y="610457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58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08050" y="841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5400" dirty="0" smtClean="0"/>
              <a:t>リンパ管　リンパ節</a:t>
            </a:r>
            <a:endParaRPr kumimoji="1" lang="ja-JP" altLang="en-US" sz="54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7" y="1330503"/>
            <a:ext cx="11137185" cy="5244958"/>
          </a:xfrm>
        </p:spPr>
      </p:pic>
      <p:pic>
        <p:nvPicPr>
          <p:cNvPr id="5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1141" y="117810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8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0" y="127000"/>
            <a:ext cx="11925300" cy="1325563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5400" dirty="0" smtClean="0"/>
              <a:t>体液：ヒトの細胞の内外に含まれる液体成分</a:t>
            </a:r>
            <a:r>
              <a:rPr kumimoji="1" lang="en-US" altLang="ja-JP" sz="5400" dirty="0" smtClean="0"/>
              <a:t/>
            </a:r>
            <a:br>
              <a:rPr kumimoji="1" lang="en-US" altLang="ja-JP" sz="5400" dirty="0" smtClean="0"/>
            </a:br>
            <a:r>
              <a:rPr lang="ja-JP" altLang="en-US" sz="6700" dirty="0">
                <a:solidFill>
                  <a:srgbClr val="0070C0"/>
                </a:solidFill>
              </a:rPr>
              <a:t>水</a:t>
            </a:r>
            <a:r>
              <a:rPr kumimoji="1" lang="ja-JP" altLang="en-US" sz="5400" dirty="0" smtClean="0">
                <a:solidFill>
                  <a:srgbClr val="0070C0"/>
                </a:solidFill>
              </a:rPr>
              <a:t>　</a:t>
            </a:r>
            <a:endParaRPr kumimoji="1" lang="ja-JP" altLang="en-US" sz="5400" dirty="0">
              <a:solidFill>
                <a:srgbClr val="0070C0"/>
              </a:solidFill>
            </a:endParaRPr>
          </a:p>
        </p:txBody>
      </p:sp>
      <p:pic>
        <p:nvPicPr>
          <p:cNvPr id="8" name="コンテンツ プレースホルダー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498600"/>
            <a:ext cx="11856495" cy="5511800"/>
          </a:xfrm>
        </p:spPr>
      </p:pic>
      <p:pic>
        <p:nvPicPr>
          <p:cNvPr id="2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64895" y="13001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3900" y="1238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ja-JP" altLang="en-US" sz="5400" dirty="0" smtClean="0">
                <a:solidFill>
                  <a:srgbClr val="0070C0"/>
                </a:solidFill>
              </a:rPr>
              <a:t>水</a:t>
            </a:r>
            <a:r>
              <a:rPr lang="ja-JP" altLang="en-US" sz="5400" dirty="0" smtClean="0"/>
              <a:t>の役割</a:t>
            </a:r>
            <a:endParaRPr kumimoji="1" lang="ja-JP" altLang="en-US" sz="54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39700" y="1444625"/>
            <a:ext cx="11874500" cy="4351338"/>
          </a:xfrm>
        </p:spPr>
        <p:txBody>
          <a:bodyPr>
            <a:normAutofit/>
          </a:bodyPr>
          <a:lstStyle/>
          <a:p>
            <a:r>
              <a:rPr kumimoji="1" lang="ja-JP" altLang="en-US" sz="3200" dirty="0" smtClean="0"/>
              <a:t>溶媒としての役割：　水は、多くの物質を溶かし込みます：</a:t>
            </a:r>
            <a:endParaRPr kumimoji="1" lang="en-US" altLang="ja-JP" sz="3200" dirty="0" smtClean="0"/>
          </a:p>
          <a:p>
            <a:pPr marL="0" indent="0">
              <a:buNone/>
            </a:pPr>
            <a:r>
              <a:rPr lang="ja-JP" altLang="en-US" sz="3200" dirty="0"/>
              <a:t>　</a:t>
            </a:r>
            <a:r>
              <a:rPr lang="ja-JP" altLang="en-US" sz="3200" dirty="0" smtClean="0"/>
              <a:t>　　　　　　　　</a:t>
            </a:r>
            <a:r>
              <a:rPr kumimoji="1" lang="ja-JP" altLang="en-US" sz="3200" dirty="0" smtClean="0"/>
              <a:t>蛋白、核酸（</a:t>
            </a:r>
            <a:r>
              <a:rPr kumimoji="1" lang="en-US" altLang="ja-JP" sz="3200" dirty="0" smtClean="0"/>
              <a:t>RNA,DNA),</a:t>
            </a:r>
            <a:r>
              <a:rPr lang="ja-JP" altLang="en-US" sz="3200" dirty="0" smtClean="0"/>
              <a:t>電解質（</a:t>
            </a:r>
            <a:r>
              <a:rPr lang="en-US" altLang="ja-JP" sz="3200" dirty="0" smtClean="0"/>
              <a:t>Na,Cl,K,Ca,P,HCO3)</a:t>
            </a:r>
            <a:r>
              <a:rPr lang="ja-JP" altLang="en-US" sz="3200" dirty="0" smtClean="0"/>
              <a:t>など</a:t>
            </a:r>
            <a:endParaRPr lang="en-US" altLang="ja-JP" sz="3200" dirty="0" smtClean="0"/>
          </a:p>
          <a:p>
            <a:r>
              <a:rPr lang="ja-JP" altLang="en-US" sz="3200" dirty="0" smtClean="0"/>
              <a:t>各組織（細胞）への運搬：血流に乗って、酸素（赤血球）免疫担当細胞（単球、好中球、リンパ球など）や栄養物質（蛋白質、糖質、脂質など）</a:t>
            </a:r>
            <a:endParaRPr lang="en-US" altLang="ja-JP" sz="3200" dirty="0" smtClean="0"/>
          </a:p>
          <a:p>
            <a:r>
              <a:rPr lang="ja-JP" altLang="en-US" sz="3200" dirty="0" smtClean="0"/>
              <a:t>代謝の媒介：生命現象</a:t>
            </a:r>
            <a:endParaRPr lang="en-US" altLang="ja-JP" sz="3200" dirty="0" smtClean="0"/>
          </a:p>
          <a:p>
            <a:r>
              <a:rPr lang="ja-JP" altLang="en-US" sz="3200" dirty="0" smtClean="0"/>
              <a:t>代謝の結果発生した不要な物質の排泄：肺、皮膚、腎臓など</a:t>
            </a:r>
            <a:endParaRPr lang="en-US" altLang="ja-JP" sz="3200" dirty="0" smtClean="0"/>
          </a:p>
          <a:p>
            <a:r>
              <a:rPr lang="ja-JP" altLang="en-US" sz="3200" dirty="0" smtClean="0"/>
              <a:t>体温調節の役割：発汗（不感蒸泄）による体温上昇の抑制</a:t>
            </a:r>
            <a:endParaRPr lang="en-US" altLang="ja-JP" sz="3200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kumimoji="1" lang="en-US" altLang="ja-JP" dirty="0" smtClean="0"/>
          </a:p>
        </p:txBody>
      </p:sp>
      <p:pic>
        <p:nvPicPr>
          <p:cNvPr id="4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66625" y="38956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39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sz="6000" dirty="0" smtClean="0"/>
              <a:t>ヒトが飲んだ</a:t>
            </a:r>
            <a:r>
              <a:rPr kumimoji="1" lang="ja-JP" altLang="en-US" sz="6000" dirty="0" smtClean="0">
                <a:solidFill>
                  <a:srgbClr val="0070C0"/>
                </a:solidFill>
              </a:rPr>
              <a:t>水</a:t>
            </a:r>
            <a:r>
              <a:rPr kumimoji="1" lang="ja-JP" altLang="en-US" sz="6000" dirty="0" smtClean="0"/>
              <a:t>の運命は？</a:t>
            </a:r>
            <a:endParaRPr kumimoji="1" lang="ja-JP" altLang="en-US" sz="6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27000" y="1825625"/>
            <a:ext cx="11950700" cy="4351338"/>
          </a:xfrm>
        </p:spPr>
        <p:txBody>
          <a:bodyPr>
            <a:normAutofit/>
          </a:bodyPr>
          <a:lstStyle/>
          <a:p>
            <a:r>
              <a:rPr lang="ja-JP" altLang="en-US" sz="3600" dirty="0" smtClean="0"/>
              <a:t>３０秒後：血液</a:t>
            </a:r>
            <a:endParaRPr lang="en-US" altLang="ja-JP" sz="3600" dirty="0" smtClean="0"/>
          </a:p>
          <a:p>
            <a:r>
              <a:rPr lang="ja-JP" altLang="en-US" sz="3600" dirty="0" smtClean="0"/>
              <a:t>１分後：脳と生殖器：女性は卵巣、男性は精巣（</a:t>
            </a:r>
            <a:r>
              <a:rPr lang="ja-JP" altLang="en-US" sz="3600" dirty="0"/>
              <a:t>妊婦は胎児</a:t>
            </a:r>
            <a:r>
              <a:rPr lang="ja-JP" altLang="en-US" sz="3600" dirty="0" smtClean="0"/>
              <a:t>）</a:t>
            </a:r>
            <a:endParaRPr lang="en-US" altLang="ja-JP" sz="3600" dirty="0" smtClean="0"/>
          </a:p>
          <a:p>
            <a:r>
              <a:rPr lang="ja-JP" altLang="en-US" sz="3600" dirty="0" smtClean="0"/>
              <a:t>１０分後：皮膚</a:t>
            </a:r>
            <a:endParaRPr lang="en-US" altLang="ja-JP" sz="3600" dirty="0" smtClean="0"/>
          </a:p>
          <a:p>
            <a:r>
              <a:rPr lang="ja-JP" altLang="en-US" sz="3600" dirty="0" smtClean="0"/>
              <a:t>２０分後：各臓器</a:t>
            </a:r>
            <a:endParaRPr lang="en-US" altLang="ja-JP" sz="3600" dirty="0" smtClean="0"/>
          </a:p>
          <a:p>
            <a:r>
              <a:rPr lang="ja-JP" altLang="en-US" sz="3600" dirty="0" smtClean="0"/>
              <a:t>そして今飲んだ水が体外に排出</a:t>
            </a:r>
            <a:r>
              <a:rPr lang="ja-JP" altLang="en-US" sz="3600" dirty="0"/>
              <a:t>されるのは約１ヶ月後</a:t>
            </a:r>
            <a:endParaRPr kumimoji="1" lang="ja-JP" altLang="en-US" sz="3600" dirty="0"/>
          </a:p>
        </p:txBody>
      </p:sp>
      <p:pic>
        <p:nvPicPr>
          <p:cNvPr id="4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89122"/>
            <a:ext cx="10515600" cy="1325563"/>
          </a:xfrm>
        </p:spPr>
        <p:txBody>
          <a:bodyPr/>
          <a:lstStyle/>
          <a:p>
            <a:pPr algn="ctr"/>
            <a:r>
              <a:rPr kumimoji="1" lang="ja-JP" altLang="en-US" dirty="0" smtClean="0"/>
              <a:t>　　</a:t>
            </a:r>
            <a:r>
              <a:rPr kumimoji="1" lang="ja-JP" altLang="en-US" sz="5400" dirty="0" smtClean="0"/>
              <a:t>細胞内液と細胞外液</a:t>
            </a:r>
            <a:endParaRPr kumimoji="1" lang="ja-JP" altLang="en-US" sz="54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" y="1140364"/>
            <a:ext cx="11816080" cy="5603336"/>
          </a:xfrm>
        </p:spPr>
      </p:pic>
      <p:pic>
        <p:nvPicPr>
          <p:cNvPr id="3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79640" y="44710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97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0"/>
            <a:ext cx="10515600" cy="1325563"/>
          </a:xfrm>
        </p:spPr>
        <p:txBody>
          <a:bodyPr/>
          <a:lstStyle/>
          <a:p>
            <a:pPr algn="ctr"/>
            <a:r>
              <a:rPr kumimoji="1" lang="ja-JP" altLang="en-US" dirty="0" smtClean="0"/>
              <a:t>　</a:t>
            </a:r>
            <a:r>
              <a:rPr kumimoji="1" lang="ja-JP" altLang="en-US" sz="5400" dirty="0" smtClean="0"/>
              <a:t>細胞外液と細胞内液の組成</a:t>
            </a:r>
            <a:endParaRPr kumimoji="1" lang="ja-JP" altLang="en-US" sz="54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26" name="Picture 2" descr="細胞内液と細胞外液の違い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79" y="1203789"/>
            <a:ext cx="11722100" cy="5422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84432" y="60245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74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200025"/>
            <a:ext cx="12065000" cy="1325563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5400" dirty="0" smtClean="0"/>
              <a:t>ホメオスタシス（生体恒常性）：</a:t>
            </a:r>
            <a:r>
              <a:rPr kumimoji="1" lang="en-US" altLang="ja-JP" sz="5400" dirty="0" smtClean="0"/>
              <a:t/>
            </a:r>
            <a:br>
              <a:rPr kumimoji="1" lang="en-US" altLang="ja-JP" sz="5400" dirty="0" smtClean="0"/>
            </a:br>
            <a:r>
              <a:rPr kumimoji="1" lang="ja-JP" altLang="en-US" sz="4000" dirty="0" smtClean="0"/>
              <a:t>細胞を取り巻く内部環境は一定に保たれている</a:t>
            </a:r>
            <a:endParaRPr kumimoji="1" lang="ja-JP" altLang="en-US" sz="4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600200"/>
            <a:ext cx="10515600" cy="4576763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 smtClean="0"/>
              <a:t>例：　　　　　　　ナトリウムチャンネル　　　　　　カリウムチャンネル</a:t>
            </a:r>
            <a:endParaRPr kumimoji="1" lang="ja-JP" altLang="en-US" dirty="0"/>
          </a:p>
        </p:txBody>
      </p:sp>
      <p:pic>
        <p:nvPicPr>
          <p:cNvPr id="7172" name="Picture 4" descr="http://www.tamagawa.ac.jp/teachers/aihara/sei1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2057400"/>
            <a:ext cx="11760200" cy="466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28268" y="177828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4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50900" y="139700"/>
            <a:ext cx="10515600" cy="1325563"/>
          </a:xfrm>
        </p:spPr>
        <p:txBody>
          <a:bodyPr>
            <a:normAutofit/>
          </a:bodyPr>
          <a:lstStyle/>
          <a:p>
            <a:r>
              <a:rPr kumimoji="1" lang="ja-JP" altLang="en-US" sz="6600" dirty="0" smtClean="0"/>
              <a:t>血液</a:t>
            </a:r>
            <a:endParaRPr kumimoji="1" lang="ja-JP" altLang="en-US" sz="6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612900"/>
            <a:ext cx="10998200" cy="4927599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2050" name="Picture 2" descr="https://p.cdnanapi.com/r/2013/03/25/15/20130325152634_514fee1a3f600.jpg?quality=85&amp;size=650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775" y="381000"/>
            <a:ext cx="8810625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21029" y="316358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34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　血漿タンパク質　　　　　　　血液凝固因子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8194" name="Picture 2" descr="http://www.srl.info/message/cs/2014/1021/images/img_a01.gif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397000"/>
            <a:ext cx="6003925" cy="528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medick.biz/resources/upload/products/th-no-00021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1397000"/>
            <a:ext cx="6048375" cy="516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90526" y="6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66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277</Words>
  <Application>Microsoft Office PowerPoint</Application>
  <PresentationFormat>ワイド画面</PresentationFormat>
  <Paragraphs>28</Paragraphs>
  <Slides>14</Slides>
  <Notes>0</Notes>
  <HiddenSlides>0</HiddenSlides>
  <MMClips>14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19" baseType="lpstr">
      <vt:lpstr>ＭＳ Ｐゴシック</vt:lpstr>
      <vt:lpstr>Arial</vt:lpstr>
      <vt:lpstr>Calibri</vt:lpstr>
      <vt:lpstr>Calibri Light</vt:lpstr>
      <vt:lpstr>Office テーマ</vt:lpstr>
      <vt:lpstr>解剖生理Ⅰ</vt:lpstr>
      <vt:lpstr>体液：ヒトの細胞の内外に含まれる液体成分 水　</vt:lpstr>
      <vt:lpstr>水の役割</vt:lpstr>
      <vt:lpstr>ヒトが飲んだ水の運命は？</vt:lpstr>
      <vt:lpstr>　　細胞内液と細胞外液</vt:lpstr>
      <vt:lpstr>　細胞外液と細胞内液の組成</vt:lpstr>
      <vt:lpstr>ホメオスタシス（生体恒常性）： 細胞を取り巻く内部環境は一定に保たれている</vt:lpstr>
      <vt:lpstr>血液</vt:lpstr>
      <vt:lpstr>　血漿タンパク質　　　　　　　血液凝固因子</vt:lpstr>
      <vt:lpstr>血液</vt:lpstr>
      <vt:lpstr>　正常赤血球　　　　　　　　球状赤血球</vt:lpstr>
      <vt:lpstr>赤血球、血小板、好中球</vt:lpstr>
      <vt:lpstr>血球の種類と由来</vt:lpstr>
      <vt:lpstr>リンパ管　リンパ節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体組成：水分</dc:title>
  <dc:creator>宮川 三平</dc:creator>
  <cp:lastModifiedBy>宮川 三平</cp:lastModifiedBy>
  <cp:revision>24</cp:revision>
  <dcterms:created xsi:type="dcterms:W3CDTF">2016-06-02T13:40:36Z</dcterms:created>
  <dcterms:modified xsi:type="dcterms:W3CDTF">2020-06-15T09:57:03Z</dcterms:modified>
</cp:coreProperties>
</file>