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7" r:id="rId6"/>
    <p:sldId id="258" r:id="rId7"/>
  </p:sldIdLst>
  <p:sldSz cx="12192000" cy="6858000"/>
  <p:notesSz cx="6858000" cy="987425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1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8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AD96F2-02BD-E71F-EFBD-14FECCF2D3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7172325" cy="3152251"/>
          </a:xfrm>
        </p:spPr>
        <p:txBody>
          <a:bodyPr anchor="b"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E90113-E8E1-4E48-41BC-583802BFC9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0137"/>
            <a:ext cx="7172325" cy="1122363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AC7EE5-BFF0-D779-4261-E239DB450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789492-34ED-FE24-4F29-E4C8F5497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B0C886-7F1E-7BC1-9A9E-B24C2AC2F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C74AEE6-9CA7-5247-DC34-99634247DF50}"/>
              </a:ext>
            </a:extLst>
          </p:cNvPr>
          <p:cNvCxnSpPr>
            <a:cxnSpLocks/>
          </p:cNvCxnSpPr>
          <p:nvPr/>
        </p:nvCxnSpPr>
        <p:spPr>
          <a:xfrm>
            <a:off x="1638300" y="4596637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7577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F4143-3C41-D626-8F64-36A9C9F1A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914400"/>
            <a:ext cx="9962791" cy="990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52C4FB-B560-A0FC-6435-952981BC9A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52500" y="2285997"/>
            <a:ext cx="9962791" cy="3890965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7CEC4F-0A90-11E2-E43E-B9E765AFBD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B2A5B4-1D77-B0AC-49E7-CAE9556B1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396EF9-2FDA-8E87-D546-8840CEBF0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782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4085AB7-38B3-7F80-0B2D-7960F56375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24513" y="1052423"/>
            <a:ext cx="1771292" cy="4917056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ADBDC3-E9EA-8699-B2E4-4C7784455B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06414" y="1052424"/>
            <a:ext cx="7873043" cy="4917056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1DBEDE-3A67-6FCA-25F3-B91F7C82ED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9EFF51-4318-20EA-3A3A-8FE203B1A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CD9703-5BAD-DE95-98D9-0F30E7C09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241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532FD-157B-437C-E9D5-B66E8B3B1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790A51-A7E8-7A6A-5FD0-F9B250BE41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78C8B8-F999-7D95-435D-17CE6ACCD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427265-C89C-937F-1DA3-F377F6877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6EB89E-4530-3632-3485-F481DB042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343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18056A-761D-1DBC-276A-2A46D153C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1613" y="1355763"/>
            <a:ext cx="6972300" cy="2255794"/>
          </a:xfrm>
        </p:spPr>
        <p:txBody>
          <a:bodyPr anchor="t">
            <a:normAutofit/>
          </a:bodyPr>
          <a:lstStyle>
            <a:lvl1pPr>
              <a:lnSpc>
                <a:spcPct val="110000"/>
              </a:lnSpc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3904B3-6AC1-19D5-3EAE-2009A3B4C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0" y="4921820"/>
            <a:ext cx="5524500" cy="1150934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A2A86D-493D-5BF6-8AA6-F1231E3BA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CCCD76-6623-164A-7BFA-207AFA057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A64312-1F20-5486-62B0-A8BB8829D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703F1C9-9114-4426-6F07-F7FF9CCD5FC4}"/>
              </a:ext>
            </a:extLst>
          </p:cNvPr>
          <p:cNvCxnSpPr>
            <a:cxnSpLocks/>
          </p:cNvCxnSpPr>
          <p:nvPr/>
        </p:nvCxnSpPr>
        <p:spPr>
          <a:xfrm>
            <a:off x="1638300" y="4596637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0293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BCFC4C-4D16-E5A8-F934-8B158F6F2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9BDE54-F935-945D-3E4F-B659695E84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52500" y="2286002"/>
            <a:ext cx="5067300" cy="389096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8F3710-E06B-05DE-937A-C92E52569E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286001"/>
            <a:ext cx="5067300" cy="389096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302EFD-42D3-11C1-677E-0E478B93F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4C2F08-0D93-B14B-6106-2925DF3E1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A5DE81-F2AB-CCB9-8B68-5E4F31011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421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2D81B-4E36-1511-E9A7-8FB931B41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1004888"/>
            <a:ext cx="10287000" cy="90011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FA73DE-183B-9473-20AD-2D3BFED843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2501" y="2085959"/>
            <a:ext cx="4886325" cy="590566"/>
          </a:xfrm>
        </p:spPr>
        <p:txBody>
          <a:bodyPr anchor="b">
            <a:normAutofit/>
          </a:bodyPr>
          <a:lstStyle>
            <a:lvl1pPr marL="0" indent="0">
              <a:buNone/>
              <a:defRPr sz="1800" b="0" cap="all" spc="30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70FB3D-60AC-DEF2-4472-31B4E076CB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52501" y="3048001"/>
            <a:ext cx="4886325" cy="322263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6E5BDB-B29C-788F-E2FB-6C154E8FE8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53174" y="2085959"/>
            <a:ext cx="4886325" cy="590566"/>
          </a:xfrm>
        </p:spPr>
        <p:txBody>
          <a:bodyPr anchor="b">
            <a:normAutofit/>
          </a:bodyPr>
          <a:lstStyle>
            <a:lvl1pPr marL="0" indent="0">
              <a:buNone/>
              <a:defRPr sz="1800" b="0" cap="all" spc="30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13FF49-3276-24CA-BC81-FA92C0A930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53174" y="3048000"/>
            <a:ext cx="4886325" cy="322263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E8FA1C8-C196-9BE1-F603-3FC17EDD9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FB79692-E142-E1D7-AD17-30C5F1365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C90FCF2-7B78-2A2A-F878-58335FEA3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2D0356-1ECF-682B-F87A-811BDD28B2CB}"/>
              </a:ext>
            </a:extLst>
          </p:cNvPr>
          <p:cNvCxnSpPr>
            <a:cxnSpLocks/>
          </p:cNvCxnSpPr>
          <p:nvPr/>
        </p:nvCxnSpPr>
        <p:spPr>
          <a:xfrm>
            <a:off x="1052513" y="2876817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906CA06-9701-E645-C0A5-594B227B288F}"/>
              </a:ext>
            </a:extLst>
          </p:cNvPr>
          <p:cNvCxnSpPr>
            <a:cxnSpLocks/>
          </p:cNvCxnSpPr>
          <p:nvPr/>
        </p:nvCxnSpPr>
        <p:spPr>
          <a:xfrm>
            <a:off x="6435725" y="2876817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5885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4214DA-C0D4-E152-7F42-F6352C961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914400"/>
            <a:ext cx="9715500" cy="9906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C2AA04-1E84-460C-F560-A228F930F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AB260E-3910-7D1B-5074-24F5F0AB5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2020F1-A878-9B80-6B4F-7D71406BB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759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7652D6-7AE9-3E3B-5C1B-2B4399B15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A7127E-2A63-6F45-4C40-835843630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56FB79-D9D1-5381-0019-E24F8B4DA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913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C23B5-7DA9-0E4F-DA39-4624DB8A2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369065"/>
            <a:ext cx="3266536" cy="2312979"/>
          </a:xfrm>
        </p:spPr>
        <p:txBody>
          <a:bodyPr anchor="b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4A5E77-518A-1FB9-B473-E19CADE046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4423" y="987425"/>
            <a:ext cx="5615077" cy="4873625"/>
          </a:xfrm>
        </p:spPr>
        <p:txBody>
          <a:bodyPr anchor="ctr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65344F-7D06-2406-D113-D24587835D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24000" y="3947801"/>
            <a:ext cx="3266536" cy="2382838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2BE708-BAD0-A0A6-9332-9D2179E67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A70050-9362-4EC4-6B73-3A38445B7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CDA991-8608-CAB4-33FA-03D380D2F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349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7B837-332D-9100-E007-7DE279481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3999" y="1385457"/>
            <a:ext cx="3312543" cy="2304288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E0DE983-0B0E-07CC-8C57-4EA529E27D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24423" y="957263"/>
            <a:ext cx="5372189" cy="4962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CAB867-3FC6-5007-61B0-D9B7E5B0CE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24000" y="3958315"/>
            <a:ext cx="3312542" cy="1961473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C7E0F-BFE1-7134-163B-B777970B7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395D0B-4F98-F3BE-FB23-22D8C5D41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FB2E3D-2188-B7A9-0ECE-978147358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747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5258B98-3BD5-0A20-B0E7-944EAEB2654A}"/>
              </a:ext>
            </a:extLst>
          </p:cNvPr>
          <p:cNvSpPr/>
          <p:nvPr/>
        </p:nvSpPr>
        <p:spPr>
          <a:xfrm>
            <a:off x="0" y="3510612"/>
            <a:ext cx="12192000" cy="3347388"/>
          </a:xfrm>
          <a:prstGeom prst="rect">
            <a:avLst/>
          </a:prstGeom>
          <a:gradFill>
            <a:gsLst>
              <a:gs pos="14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0D404C1-E8A5-65FC-C068-21EA0397E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757238"/>
            <a:ext cx="10287000" cy="1147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DCFD78-F171-BA47-AAF3-C6EB75F94C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2500" y="2285997"/>
            <a:ext cx="10287000" cy="38909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965A77-B1AB-D608-A6C5-F0F99B6913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568087" y="4756249"/>
            <a:ext cx="24763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 b="1" cap="all" spc="300" baseline="0">
                <a:solidFill>
                  <a:schemeClr val="tx1"/>
                </a:solidFill>
              </a:defRPr>
            </a:lvl1pPr>
          </a:lstStyle>
          <a:p>
            <a:fld id="{9D0D92BC-42A9-434B-8530-ADBF4485E407}" type="datetimeFigureOut">
              <a:rPr lang="en-US" smtClean="0"/>
              <a:pPr/>
              <a:t>11/14/2023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DE34E5-5E9B-7786-05B5-B93241EE2F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589519" y="1758059"/>
            <a:ext cx="243344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 b="1" cap="all" spc="3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25CD4B-611E-32FA-419D-326099EEF3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9542" y="3246437"/>
            <a:ext cx="5333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 cap="all" baseline="0">
                <a:solidFill>
                  <a:schemeClr val="tx1"/>
                </a:solidFill>
                <a:latin typeface="+mj-lt"/>
              </a:defRPr>
            </a:lvl1pPr>
          </a:lstStyle>
          <a:p>
            <a:fld id="{A0289F9E-9962-4B7B-BA18-A15907CCC6B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880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2800" b="1" kern="1200" cap="all" spc="6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256032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521208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39496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2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832104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5258B98-3BD5-0A20-B0E7-944EAEB265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510612"/>
            <a:ext cx="12192000" cy="3347388"/>
          </a:xfrm>
          <a:prstGeom prst="rect">
            <a:avLst/>
          </a:prstGeom>
          <a:gradFill>
            <a:gsLst>
              <a:gs pos="14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C74AEE6-9CA7-5247-DC34-99634247DF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638300" y="4596637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760E4C7-47B8-4356-ABCA-CC9C79E2D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1" descr="カラフルな葉のパターン">
            <a:extLst>
              <a:ext uri="{FF2B5EF4-FFF2-40B4-BE49-F238E27FC236}">
                <a16:creationId xmlns:a16="http://schemas.microsoft.com/office/drawing/2014/main" id="{504724EE-9127-AE95-671F-0AF76DD56A6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t="5762" b="13900"/>
          <a:stretch/>
        </p:blipFill>
        <p:spPr>
          <a:xfrm>
            <a:off x="20" y="1571"/>
            <a:ext cx="12191980" cy="685642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D0A0432-F95F-6441-CC5D-B6BB755FAB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742985"/>
            <a:ext cx="12192000" cy="3120318"/>
          </a:xfrm>
          <a:prstGeom prst="rect">
            <a:avLst/>
          </a:prstGeom>
          <a:gradFill>
            <a:gsLst>
              <a:gs pos="14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3F0586C3-A19F-D214-ABDE-30AD5B6669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17342" y="1250342"/>
            <a:ext cx="4357316" cy="4357316"/>
          </a:xfrm>
          <a:custGeom>
            <a:avLst/>
            <a:gdLst>
              <a:gd name="connsiteX0" fmla="*/ 2178658 w 4357316"/>
              <a:gd name="connsiteY0" fmla="*/ 0 h 4357316"/>
              <a:gd name="connsiteX1" fmla="*/ 4357316 w 4357316"/>
              <a:gd name="connsiteY1" fmla="*/ 2178658 h 4357316"/>
              <a:gd name="connsiteX2" fmla="*/ 2178658 w 4357316"/>
              <a:gd name="connsiteY2" fmla="*/ 4357316 h 4357316"/>
              <a:gd name="connsiteX3" fmla="*/ 0 w 4357316"/>
              <a:gd name="connsiteY3" fmla="*/ 2178658 h 4357316"/>
              <a:gd name="connsiteX4" fmla="*/ 2178658 w 4357316"/>
              <a:gd name="connsiteY4" fmla="*/ 0 h 4357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57316" h="4357316">
                <a:moveTo>
                  <a:pt x="2178658" y="0"/>
                </a:moveTo>
                <a:cubicBezTo>
                  <a:pt x="3381898" y="0"/>
                  <a:pt x="4357316" y="975418"/>
                  <a:pt x="4357316" y="2178658"/>
                </a:cubicBezTo>
                <a:cubicBezTo>
                  <a:pt x="4357316" y="3381898"/>
                  <a:pt x="3381898" y="4357316"/>
                  <a:pt x="2178658" y="4357316"/>
                </a:cubicBezTo>
                <a:cubicBezTo>
                  <a:pt x="975418" y="4357316"/>
                  <a:pt x="0" y="3381898"/>
                  <a:pt x="0" y="2178658"/>
                </a:cubicBezTo>
                <a:cubicBezTo>
                  <a:pt x="0" y="975418"/>
                  <a:pt x="975418" y="0"/>
                  <a:pt x="217865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E4B4E43E-74C0-0D20-E98B-9EB0D5E35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9636" y="2316472"/>
            <a:ext cx="5772728" cy="142572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ja-JP" altLang="en-US" sz="3200" dirty="0"/>
              <a:t>音楽療法のエビデンス</a:t>
            </a:r>
            <a:endParaRPr lang="en-US" altLang="ja-JP" sz="320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14C5C93-B9E9-4392-ADCF-ABF21209DD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10423" y="3960586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51539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E8DC87E7-3016-66E5-8E38-957CD2C0E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546498"/>
            <a:ext cx="10287000" cy="1147762"/>
          </a:xfrm>
        </p:spPr>
        <p:txBody>
          <a:bodyPr>
            <a:noAutofit/>
          </a:bodyPr>
          <a:lstStyle/>
          <a:p>
            <a:r>
              <a:rPr lang="ja-JP" altLang="en-US" sz="3600" dirty="0"/>
              <a:t>音楽療法のエビデンスを得るための方法</a:t>
            </a:r>
            <a:br>
              <a:rPr lang="en-US" altLang="ja-JP" sz="3600" dirty="0"/>
            </a:br>
            <a:endParaRPr lang="ja-JP" altLang="en-US" sz="3600" dirty="0"/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2928DE4-939D-F880-A257-86ED913A82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71476" y="1483519"/>
            <a:ext cx="5648325" cy="3890961"/>
          </a:xfrm>
        </p:spPr>
        <p:txBody>
          <a:bodyPr/>
          <a:lstStyle/>
          <a:p>
            <a:r>
              <a:rPr lang="ja-JP" altLang="en-US" dirty="0"/>
              <a:t>近赤外線による脳の前頭葉の前頭前野の血流測定</a:t>
            </a:r>
            <a:endParaRPr lang="en-US" altLang="ja-JP" dirty="0"/>
          </a:p>
          <a:p>
            <a:endParaRPr lang="ja-JP" altLang="en-US" dirty="0"/>
          </a:p>
        </p:txBody>
      </p:sp>
      <p:sp>
        <p:nvSpPr>
          <p:cNvPr id="5" name="コンテンツ プレースホルダー 4">
            <a:extLst>
              <a:ext uri="{FF2B5EF4-FFF2-40B4-BE49-F238E27FC236}">
                <a16:creationId xmlns:a16="http://schemas.microsoft.com/office/drawing/2014/main" id="{5B514FA8-C61C-5BF5-7D27-155125025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493046"/>
            <a:ext cx="5829300" cy="3890962"/>
          </a:xfrm>
        </p:spPr>
        <p:txBody>
          <a:bodyPr/>
          <a:lstStyle/>
          <a:p>
            <a:r>
              <a:rPr lang="en-US" altLang="ja-JP" dirty="0"/>
              <a:t>1/f </a:t>
            </a:r>
            <a:r>
              <a:rPr lang="ja-JP" altLang="en-US" dirty="0"/>
              <a:t>心拍のゆらぎ測定</a:t>
            </a:r>
            <a:endParaRPr lang="en-US" altLang="ja-JP" dirty="0"/>
          </a:p>
          <a:p>
            <a:r>
              <a:rPr lang="ja-JP" altLang="en-US" dirty="0"/>
              <a:t>：自律神経機能（交感神経、副交感神経）測定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BAC49B6-4B22-DE88-D2B0-1CA85CC417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905001"/>
            <a:ext cx="5829300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C8768F92-7655-FF8E-A9A1-24175627DD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1" y="2457450"/>
            <a:ext cx="5934074" cy="422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6638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DAEA1831-7620-7BA6-192D-02E5777AE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091" y="461674"/>
            <a:ext cx="11914909" cy="1147762"/>
          </a:xfrm>
        </p:spPr>
        <p:txBody>
          <a:bodyPr>
            <a:normAutofit/>
          </a:bodyPr>
          <a:lstStyle/>
          <a:p>
            <a:r>
              <a:rPr lang="ja-JP" altLang="en-US" sz="3200" dirty="0"/>
              <a:t>近赤外線による血流測定と自律神経機能検査の限界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0226E66D-B0A3-2C99-2311-95D85C870F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ja-JP" altLang="en-US" sz="4000" dirty="0"/>
              <a:t>近赤外線分光法は、脳の比較的浅い領域（前頭前野）の血流しか測定できない。</a:t>
            </a:r>
            <a:endParaRPr lang="en-US" altLang="ja-JP" sz="4000" dirty="0"/>
          </a:p>
          <a:p>
            <a:r>
              <a:rPr lang="ja-JP" altLang="en-US" sz="4000" dirty="0"/>
              <a:t>近赤外線分光法測定器も、心拍のゆらぎ測定装置（周波数解析）共に高価である。</a:t>
            </a:r>
            <a:endParaRPr lang="en-US" altLang="ja-JP" sz="4000" dirty="0"/>
          </a:p>
        </p:txBody>
      </p:sp>
    </p:spTree>
    <p:extLst>
      <p:ext uri="{BB962C8B-B14F-4D97-AF65-F5344CB8AC3E}">
        <p14:creationId xmlns:p14="http://schemas.microsoft.com/office/powerpoint/2010/main" val="3529602951"/>
      </p:ext>
    </p:extLst>
  </p:cSld>
  <p:clrMapOvr>
    <a:masterClrMapping/>
  </p:clrMapOvr>
</p:sld>
</file>

<file path=ppt/theme/theme1.xml><?xml version="1.0" encoding="utf-8"?>
<a:theme xmlns:a="http://schemas.openxmlformats.org/drawingml/2006/main" name="AfterglowVTI">
  <a:themeElements>
    <a:clrScheme name="AnalogousFromLightSeed_2SEEDS">
      <a:dk1>
        <a:srgbClr val="000000"/>
      </a:dk1>
      <a:lt1>
        <a:srgbClr val="FFFFFF"/>
      </a:lt1>
      <a:dk2>
        <a:srgbClr val="413024"/>
      </a:dk2>
      <a:lt2>
        <a:srgbClr val="E2E6E8"/>
      </a:lt2>
      <a:accent1>
        <a:srgbClr val="D59164"/>
      </a:accent1>
      <a:accent2>
        <a:srgbClr val="DC8081"/>
      </a:accent2>
      <a:accent3>
        <a:srgbClr val="AFA266"/>
      </a:accent3>
      <a:accent4>
        <a:srgbClr val="52AFAF"/>
      </a:accent4>
      <a:accent5>
        <a:srgbClr val="69A8D6"/>
      </a:accent5>
      <a:accent6>
        <a:srgbClr val="6476D5"/>
      </a:accent6>
      <a:hlink>
        <a:srgbClr val="5986A5"/>
      </a:hlink>
      <a:folHlink>
        <a:srgbClr val="7F7F7F"/>
      </a:folHlink>
    </a:clrScheme>
    <a:fontScheme name="Trade Gothic">
      <a:majorFont>
        <a:latin typeface="Trade Gothic Next Cond"/>
        <a:ea typeface=""/>
        <a:cs typeface=""/>
      </a:majorFont>
      <a:minorFont>
        <a:latin typeface="Trade Gothic Next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fterglowVTI" id="{804DBEB7-1920-4C72-A0CB-091339F1875F}" vid="{D4C59F5A-9ECA-4C96-BDFD-0606A75324E3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4FC9DE092D8151438BD8CEFCB450D3EE" ma:contentTypeVersion="14" ma:contentTypeDescription="新しいドキュメントを作成します。" ma:contentTypeScope="" ma:versionID="2d70e4f4f734a60ee2ee9a5c6e9b73ee">
  <xsd:schema xmlns:xsd="http://www.w3.org/2001/XMLSchema" xmlns:xs="http://www.w3.org/2001/XMLSchema" xmlns:p="http://schemas.microsoft.com/office/2006/metadata/properties" xmlns:ns3="258b6005-9a0a-4fab-bf07-10bf73f0764f" xmlns:ns4="c343a79b-5ddd-4f83-b5ae-5b41a6566970" targetNamespace="http://schemas.microsoft.com/office/2006/metadata/properties" ma:root="true" ma:fieldsID="7300ccd4970b0f66893d6aedebd4c1bc" ns3:_="" ns4:_="">
    <xsd:import namespace="258b6005-9a0a-4fab-bf07-10bf73f0764f"/>
    <xsd:import namespace="c343a79b-5ddd-4f83-b5ae-5b41a656697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_activity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8b6005-9a0a-4fab-bf07-10bf73f076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0" nillable="true" ma:displayName="_activity" ma:hidden="true" ma:internalName="_activity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43a79b-5ddd-4f83-b5ae-5b41a6566970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共有のヒントのハッシュ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258b6005-9a0a-4fab-bf07-10bf73f0764f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F7E7C96-2FCF-482D-8BE0-05346AF6328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58b6005-9a0a-4fab-bf07-10bf73f0764f"/>
    <ds:schemaRef ds:uri="c343a79b-5ddd-4f83-b5ae-5b41a656697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B07A2AB-4ECE-4ACB-9964-85B28F6DD7C3}">
  <ds:schemaRefs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www.w3.org/XML/1998/namespace"/>
    <ds:schemaRef ds:uri="http://purl.org/dc/terms/"/>
    <ds:schemaRef ds:uri="http://schemas.microsoft.com/office/infopath/2007/PartnerControls"/>
    <ds:schemaRef ds:uri="c343a79b-5ddd-4f83-b5ae-5b41a6566970"/>
    <ds:schemaRef ds:uri="258b6005-9a0a-4fab-bf07-10bf73f0764f"/>
  </ds:schemaRefs>
</ds:datastoreItem>
</file>

<file path=customXml/itemProps3.xml><?xml version="1.0" encoding="utf-8"?>
<ds:datastoreItem xmlns:ds="http://schemas.openxmlformats.org/officeDocument/2006/customXml" ds:itemID="{9DCF0C0B-9AA0-4DE0-9188-2B4EE9D4D5C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100</Words>
  <Application>Microsoft Office PowerPoint</Application>
  <PresentationFormat>ワイド画面</PresentationFormat>
  <Paragraphs>8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7" baseType="lpstr">
      <vt:lpstr>Arial</vt:lpstr>
      <vt:lpstr>Trade Gothic Next Cond</vt:lpstr>
      <vt:lpstr>Trade Gothic Next Light</vt:lpstr>
      <vt:lpstr>AfterglowVTI</vt:lpstr>
      <vt:lpstr>音楽療法のエビデンス</vt:lpstr>
      <vt:lpstr>音楽療法のエビデンスを得るための方法 </vt:lpstr>
      <vt:lpstr>近赤外線による血流測定と自律神経機能検査の限界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音楽療法のエビデンス</dc:title>
  <dc:creator>三平 宮川</dc:creator>
  <cp:lastModifiedBy>三平 宮川</cp:lastModifiedBy>
  <cp:revision>2</cp:revision>
  <cp:lastPrinted>2023-11-14T03:42:56Z</cp:lastPrinted>
  <dcterms:created xsi:type="dcterms:W3CDTF">2023-11-13T23:03:16Z</dcterms:created>
  <dcterms:modified xsi:type="dcterms:W3CDTF">2023-11-14T03:44:23Z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0x0101004FC9DE092D8151438BD8CEFCB450D3EE</vt:lpwstr>
  </property>
</Properties>
</file>