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64" r:id="rId5"/>
    <p:sldId id="265" r:id="rId6"/>
    <p:sldId id="266" r:id="rId7"/>
    <p:sldId id="267" r:id="rId8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62" d="100"/>
          <a:sy n="62" d="100"/>
        </p:scale>
        <p:origin x="28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ﾐﾔｶﾜ ｻﾝﾍﾟｲ 宮川 三平" userId="a3bdb4e9-c418-4eb2-9e51-14e201788ba9" providerId="ADAL" clId="{4D3BEA15-647B-4A7D-85F1-29C68E046B46}"/>
    <pc:docChg chg="modSld sldOrd">
      <pc:chgData name="ﾐﾔｶﾜ ｻﾝﾍﾟｲ 宮川 三平" userId="a3bdb4e9-c418-4eb2-9e51-14e201788ba9" providerId="ADAL" clId="{4D3BEA15-647B-4A7D-85F1-29C68E046B46}" dt="2024-05-20T11:40:30.331" v="66" actId="1076"/>
      <pc:docMkLst>
        <pc:docMk/>
      </pc:docMkLst>
      <pc:sldChg chg="ord">
        <pc:chgData name="ﾐﾔｶﾜ ｻﾝﾍﾟｲ 宮川 三平" userId="a3bdb4e9-c418-4eb2-9e51-14e201788ba9" providerId="ADAL" clId="{4D3BEA15-647B-4A7D-85F1-29C68E046B46}" dt="2024-05-20T11:38:22.931" v="3"/>
        <pc:sldMkLst>
          <pc:docMk/>
          <pc:sldMk cId="872615063" sldId="266"/>
        </pc:sldMkLst>
      </pc:sldChg>
      <pc:sldChg chg="modSp mod">
        <pc:chgData name="ﾐﾔｶﾜ ｻﾝﾍﾟｲ 宮川 三平" userId="a3bdb4e9-c418-4eb2-9e51-14e201788ba9" providerId="ADAL" clId="{4D3BEA15-647B-4A7D-85F1-29C68E046B46}" dt="2024-05-20T11:40:30.331" v="66" actId="1076"/>
        <pc:sldMkLst>
          <pc:docMk/>
          <pc:sldMk cId="81827530" sldId="267"/>
        </pc:sldMkLst>
        <pc:spChg chg="mod">
          <ac:chgData name="ﾐﾔｶﾜ ｻﾝﾍﾟｲ 宮川 三平" userId="a3bdb4e9-c418-4eb2-9e51-14e201788ba9" providerId="ADAL" clId="{4D3BEA15-647B-4A7D-85F1-29C68E046B46}" dt="2024-05-20T11:40:30.331" v="66" actId="1076"/>
          <ac:spMkLst>
            <pc:docMk/>
            <pc:sldMk cId="81827530" sldId="267"/>
            <ac:spMk id="3" creationId="{FC7865F3-28EF-08F9-13FB-564B76BDA6C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CBAB5E-183A-EC1F-A875-DE6568856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34822A7-A817-CE52-0BD8-825DB7F8E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5538D7-3FF9-6881-0DE5-8B151F387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8FC3-6035-4A37-9A2C-BA92137D068B}" type="datetimeFigureOut">
              <a:rPr kumimoji="1" lang="ja-JP" altLang="en-US" smtClean="0"/>
              <a:t>2024/5/20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AEC929-19F9-E1DD-582F-1EAEE4410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C7B94F-5F62-A42C-A220-82817007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6EED-E2CE-43E0-BBAC-C82C89CE8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92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4D2114-B0DF-D752-DB1A-271CF15D6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5BC2F06-E059-5048-DC9A-DF0B9AA39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178FDB-E5A0-CE10-5B6B-B121F0F4F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8FC3-6035-4A37-9A2C-BA92137D068B}" type="datetimeFigureOut">
              <a:rPr kumimoji="1" lang="ja-JP" altLang="en-US" smtClean="0"/>
              <a:t>2024/5/20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B90635-14D8-1C92-B64E-844042E27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C80B29-2D28-4340-5109-D3480C70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6EED-E2CE-43E0-BBAC-C82C89CE8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1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B50CB97-9D4D-D9F9-4FBB-EA31D1087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557F49A-2B0A-FFF7-5E9D-947B94557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9EE081-A34B-6ACA-51B2-EAE5DDC30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8FC3-6035-4A37-9A2C-BA92137D068B}" type="datetimeFigureOut">
              <a:rPr kumimoji="1" lang="ja-JP" altLang="en-US" smtClean="0"/>
              <a:t>2024/5/20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7AD526-D61D-B28C-88C4-E434585D3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F2314F-6525-C2F7-A551-0F487FBCF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6EED-E2CE-43E0-BBAC-C82C89CE8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4069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72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7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79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06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2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18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81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5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1FF2F7-5C03-B69B-96ED-648E45215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3D2939-D000-F265-26C6-039EA5141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70DD61-A411-F330-71F6-4E2B0BC37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8FC3-6035-4A37-9A2C-BA92137D068B}" type="datetimeFigureOut">
              <a:rPr kumimoji="1" lang="ja-JP" altLang="en-US" smtClean="0"/>
              <a:t>2024/5/20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7705E7-336D-E7D8-D0FC-F5800F4AA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131501-893D-8BD0-B85D-87FB30D8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6EED-E2CE-43E0-BBAC-C82C89CE8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586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04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59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6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86E275-2548-EEE0-FC94-8810E27B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1256E6-CEBF-5F69-E357-DB20ECC6A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41746E-A2BA-49AF-C7C7-C6807433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8FC3-6035-4A37-9A2C-BA92137D068B}" type="datetimeFigureOut">
              <a:rPr kumimoji="1" lang="ja-JP" altLang="en-US" smtClean="0"/>
              <a:t>2024/5/20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E84311-1C42-94C3-E570-9D629480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35DA80-2AD7-0412-00E1-D9D828BDF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6EED-E2CE-43E0-BBAC-C82C89CE8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919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6DFC9-D989-C978-F4EB-52FF1C19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341BC6-824D-4AE2-57A6-1F6B1F4E3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F1180E-0817-469D-B3A3-67794704B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F22131E-D59E-0C87-0378-1E533865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8FC3-6035-4A37-9A2C-BA92137D068B}" type="datetimeFigureOut">
              <a:rPr kumimoji="1" lang="ja-JP" altLang="en-US" smtClean="0"/>
              <a:t>2024/5/20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FBD25CB-9A2E-77E9-BCA0-017129F7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386085-2E9E-A37A-911C-721F68E2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6EED-E2CE-43E0-BBAC-C82C89CE8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354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A23655-7BDA-3383-CF94-061D01B8B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36DB7B-AE2A-F5C1-17A9-4CDA45290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7430C59-8482-DA37-DD01-A75D0FFF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4D37596-09C5-D21A-2B96-D3AB584492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FEEE8C7-A17B-C28E-0E4D-2836AF4EC9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5D46D-9352-6459-132A-08F8DBFCA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8FC3-6035-4A37-9A2C-BA92137D068B}" type="datetimeFigureOut">
              <a:rPr kumimoji="1" lang="ja-JP" altLang="en-US" smtClean="0"/>
              <a:t>2024/5/20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A573809-0A62-56A0-3BDF-087FEDB3B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EFC1A1A-5647-9ABE-6303-A880DE328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6EED-E2CE-43E0-BBAC-C82C89CE8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64641B-A546-70B5-B666-405E67D9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3A04E7E-CF10-1031-0E0C-FE0D10D94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8FC3-6035-4A37-9A2C-BA92137D068B}" type="datetimeFigureOut">
              <a:rPr kumimoji="1" lang="ja-JP" altLang="en-US" smtClean="0"/>
              <a:t>2024/5/20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5ACFFC-64F3-4299-57AE-68A55EC9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E0F1D90-EE38-CCD6-18B7-D8E9F848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6EED-E2CE-43E0-BBAC-C82C89CE8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92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E8080D8-A338-AEEE-B8CD-53550730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8FC3-6035-4A37-9A2C-BA92137D068B}" type="datetimeFigureOut">
              <a:rPr kumimoji="1" lang="ja-JP" altLang="en-US" smtClean="0"/>
              <a:t>2024/5/20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17EDFFD-7E47-39E3-5883-7F1C9F6CA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E67E92-B518-493E-4E2B-4F9CE181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6EED-E2CE-43E0-BBAC-C82C89CE8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30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86BBCB-512A-82AC-E5ED-90748FE3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01594B-E3F8-A6E4-E4AD-16F34A3C1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C838DCC-4580-E378-442C-740364EC7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A5CB4ED-BC23-BE08-4132-02019BABD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8FC3-6035-4A37-9A2C-BA92137D068B}" type="datetimeFigureOut">
              <a:rPr kumimoji="1" lang="ja-JP" altLang="en-US" smtClean="0"/>
              <a:t>2024/5/20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8469EFD-7458-C9D5-EA6F-5EB83CB27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895AA1C-2E73-A79F-816D-1C4DEF25E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6EED-E2CE-43E0-BBAC-C82C89CE8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77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9CF64C-23EB-E0D0-DC91-90C85E450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96632FF-02D5-0348-33B6-7CACCCEE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7F43A48-85A6-AD99-7916-1F338745A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DAA0019-6C39-D0A3-F72A-D5930DE9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8FC3-6035-4A37-9A2C-BA92137D068B}" type="datetimeFigureOut">
              <a:rPr kumimoji="1" lang="ja-JP" altLang="en-US" smtClean="0"/>
              <a:t>2024/5/20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42149A7-125D-9129-6022-2DE322B7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CF970B-9CF4-E21D-6313-6AB1ECA2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6EED-E2CE-43E0-BBAC-C82C89CE8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2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B6CACB5-3969-5E89-29B7-298CE4B61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1B273F-5B0B-6F9F-6084-8109C0912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735B44-D0C9-2618-8C4E-6F62A52B0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8FC3-6035-4A37-9A2C-BA92137D068B}" type="datetimeFigureOut">
              <a:rPr kumimoji="1" lang="ja-JP" altLang="en-US" smtClean="0"/>
              <a:t>2024/5/20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C07DA3-BE72-3A88-528C-E87BA94AD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C95E58-652F-E61B-76CC-CABB2F067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56EED-E2CE-43E0-BBAC-C82C89CE8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998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25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EE1E11A-4DEB-DBC2-AE5F-3EC5FC2B6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5939"/>
            <a:ext cx="433387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79A31278-B754-DF0C-5628-7C6062A8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ja-JP" altLang="en-US" b="1" i="0" dirty="0">
                <a:solidFill>
                  <a:srgbClr val="FFFFFF"/>
                </a:solidFill>
                <a:effectLst/>
                <a:latin typeface="Yu Gothic" panose="020B0400000000000000" pitchFamily="50" charset="-128"/>
                <a:ea typeface="Yu Gothic" panose="020B0400000000000000" pitchFamily="50" charset="-128"/>
              </a:rPr>
              <a:t>医療的ケ医療的ケアとは？アとは？</a:t>
            </a:r>
            <a:br>
              <a:rPr lang="ja-JP" altLang="en-US" b="0" i="0" dirty="0">
                <a:solidFill>
                  <a:srgbClr val="595757"/>
                </a:solidFill>
                <a:effectLst/>
                <a:latin typeface="Yu Gothic" panose="020B0400000000000000" pitchFamily="50" charset="-128"/>
                <a:ea typeface="Yu Gothic" panose="020B0400000000000000" pitchFamily="50" charset="-128"/>
              </a:rPr>
            </a:br>
            <a:r>
              <a:rPr lang="ja-JP" altLang="en-US" b="0" i="0" dirty="0">
                <a:solidFill>
                  <a:srgbClr val="595757"/>
                </a:solidFill>
                <a:effectLst/>
                <a:latin typeface="Yu Gothic" panose="020B0400000000000000" pitchFamily="50" charset="-128"/>
                <a:ea typeface="Yu Gothic" panose="020B0400000000000000" pitchFamily="50" charset="-128"/>
              </a:rPr>
              <a:t>医療的ケアとは？</a:t>
            </a:r>
            <a:endParaRPr lang="ja-JP" altLang="en-US" dirty="0"/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82BDA6A7-96FA-B0AD-1269-B27AD0A73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7" y="1477108"/>
            <a:ext cx="5830613" cy="5165429"/>
          </a:xfrm>
        </p:spPr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48642FC1-F4CC-E595-879B-EDC02E792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7510" y="472967"/>
            <a:ext cx="5515303" cy="601990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595757"/>
                </a:solidFill>
                <a:effectLst/>
                <a:latin typeface="Yu Gothic" panose="020B0400000000000000" pitchFamily="50" charset="-128"/>
                <a:ea typeface="Yu Gothic" panose="020B0400000000000000" pitchFamily="50" charset="-128"/>
              </a:rPr>
              <a:t>鼻咽頭エアウェイの管理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595757"/>
                </a:solidFill>
                <a:effectLst/>
                <a:latin typeface="Yu Gothic" panose="020B0400000000000000" pitchFamily="50" charset="-128"/>
                <a:ea typeface="Yu Gothic" panose="020B0400000000000000" pitchFamily="50" charset="-128"/>
              </a:rPr>
              <a:t>ネブライザーの管理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595757"/>
                </a:solidFill>
                <a:effectLst/>
                <a:latin typeface="Yu Gothic" panose="020B0400000000000000" pitchFamily="50" charset="-128"/>
                <a:ea typeface="Yu Gothic" panose="020B0400000000000000" pitchFamily="50" charset="-128"/>
              </a:rPr>
              <a:t>酸素療法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595757"/>
                </a:solidFill>
                <a:effectLst/>
                <a:latin typeface="Yu Gothic" panose="020B0400000000000000" pitchFamily="50" charset="-128"/>
                <a:ea typeface="Yu Gothic" panose="020B0400000000000000" pitchFamily="50" charset="-128"/>
              </a:rPr>
              <a:t>中心静脈カテーテルの管理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595757"/>
                </a:solidFill>
                <a:effectLst/>
                <a:latin typeface="Yu Gothic" panose="020B0400000000000000" pitchFamily="50" charset="-128"/>
                <a:ea typeface="Yu Gothic" panose="020B0400000000000000" pitchFamily="50" charset="-128"/>
              </a:rPr>
              <a:t>皮下注射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595757"/>
                </a:solidFill>
                <a:effectLst/>
                <a:latin typeface="Yu Gothic" panose="020B0400000000000000" pitchFamily="50" charset="-128"/>
                <a:ea typeface="Yu Gothic" panose="020B0400000000000000" pitchFamily="50" charset="-128"/>
              </a:rPr>
              <a:t>血糖測定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595757"/>
                </a:solidFill>
                <a:effectLst/>
                <a:latin typeface="Yu Gothic" panose="020B0400000000000000" pitchFamily="50" charset="-128"/>
                <a:ea typeface="Yu Gothic" panose="020B0400000000000000" pitchFamily="50" charset="-128"/>
              </a:rPr>
              <a:t>継続的な透析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595757"/>
                </a:solidFill>
                <a:effectLst/>
                <a:latin typeface="Yu Gothic" panose="020B0400000000000000" pitchFamily="50" charset="-128"/>
                <a:ea typeface="Yu Gothic" panose="020B0400000000000000" pitchFamily="50" charset="-128"/>
              </a:rPr>
              <a:t>導尿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595757"/>
                </a:solidFill>
                <a:effectLst/>
                <a:latin typeface="Yu Gothic" panose="020B0400000000000000" pitchFamily="50" charset="-128"/>
                <a:ea typeface="Yu Gothic" panose="020B0400000000000000" pitchFamily="50" charset="-128"/>
              </a:rPr>
              <a:t>排便管理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595757"/>
                </a:solidFill>
                <a:effectLst/>
                <a:latin typeface="Yu Gothic" panose="020B0400000000000000" pitchFamily="50" charset="-128"/>
                <a:ea typeface="Yu Gothic" panose="020B0400000000000000" pitchFamily="50" charset="-128"/>
              </a:rPr>
              <a:t>けいれん時の座薬挿入、吸引、酸素投与、迷走神経刺激装置の作動等の処置</a:t>
            </a:r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302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C00A6FE-284B-E599-3C49-5295842BA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5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6600" b="1" dirty="0"/>
              <a:t>医療的ケア　代表例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25294FE3-7F3E-2995-AF08-C20FA4197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49" y="1723466"/>
            <a:ext cx="3861013" cy="480218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704BF82-A224-9F59-52AA-773515169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046" y="2551226"/>
            <a:ext cx="3673888" cy="393886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8B0D47-F5DA-9EA8-E7E4-6876DAD18EC9}"/>
              </a:ext>
            </a:extLst>
          </p:cNvPr>
          <p:cNvSpPr txBox="1"/>
          <p:nvPr/>
        </p:nvSpPr>
        <p:spPr>
          <a:xfrm>
            <a:off x="3118757" y="3244334"/>
            <a:ext cx="6237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鼻腔内吸引　　　　</a:t>
            </a: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A961A97-0EBA-55D8-44DE-F9D98A1549F2}"/>
              </a:ext>
            </a:extLst>
          </p:cNvPr>
          <p:cNvSpPr txBox="1"/>
          <p:nvPr/>
        </p:nvSpPr>
        <p:spPr>
          <a:xfrm>
            <a:off x="4872503" y="1723466"/>
            <a:ext cx="2730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00B0F0"/>
                </a:solidFill>
              </a:rPr>
              <a:t>鼻腔内吸引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0A6AFE1-A072-100D-EEEA-7E3C1F08C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941" y="2722302"/>
            <a:ext cx="3492832" cy="380335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5CE6408-5246-68C3-49D0-9F2EE4BEE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918" y="1723466"/>
            <a:ext cx="4163929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19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727DFC-9D56-4A1E-9998-E95884AA7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20" y="93726"/>
            <a:ext cx="11657662" cy="968119"/>
          </a:xfrm>
        </p:spPr>
        <p:txBody>
          <a:bodyPr/>
          <a:lstStyle/>
          <a:p>
            <a:r>
              <a:rPr kumimoji="1" lang="ja-JP" altLang="en-US" dirty="0"/>
              <a:t>　　　　経管栄養　　　　　　　胃</a:t>
            </a:r>
            <a:r>
              <a:rPr kumimoji="1" lang="ja-JP" altLang="en-US" dirty="0" err="1"/>
              <a:t>ろう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80B4671-E6BA-4231-8DB8-724577491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925551"/>
            <a:ext cx="6166624" cy="5932449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909D448-DAAA-47D8-BEE5-2B40D53E8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529" y="925551"/>
            <a:ext cx="5847471" cy="59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6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5747F5-1E33-0D59-88B8-E566EF393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医療的ケアと音楽療法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055A05-C0BB-921D-5C7C-41C5AF607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45" y="2440745"/>
            <a:ext cx="11259781" cy="3766185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　</a:t>
            </a:r>
            <a:r>
              <a:rPr kumimoji="1" lang="ja-JP" altLang="en-US" sz="3600" dirty="0"/>
              <a:t>音楽療法士は、医療的ケアはできません。</a:t>
            </a:r>
            <a:endParaRPr kumimoji="1" lang="en-US" altLang="ja-JP" sz="3600" dirty="0"/>
          </a:p>
          <a:p>
            <a:r>
              <a:rPr lang="ja-JP" altLang="en-US" sz="3600" dirty="0"/>
              <a:t>　しかしながら、音楽療法は、医療的ケアを受けておられる方の苦痛（採血、吸引などの医療処置、持続的な透析など</a:t>
            </a:r>
            <a:r>
              <a:rPr lang="ja-JP" altLang="en-US" sz="3600"/>
              <a:t>）を和らげる</a:t>
            </a:r>
            <a:r>
              <a:rPr lang="ja-JP" altLang="en-US" sz="3600" dirty="0"/>
              <a:t>可能性があります。</a:t>
            </a:r>
            <a:endParaRPr kumimoji="1" lang="en-US" altLang="ja-JP" sz="3600" dirty="0"/>
          </a:p>
          <a:p>
            <a:r>
              <a:rPr lang="ja-JP" altLang="en-US" sz="3600" dirty="0"/>
              <a:t>　音楽療法が医療的ケアに伴う苦痛を軽くするエビデンス（証拠）を得ることが、大切です。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0981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11F8ED8-A722-2AB1-B70A-6F9D5E938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2162175"/>
            <a:ext cx="759142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34D9291-9E7C-E1FA-0023-16992BDD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06" y="-122874"/>
            <a:ext cx="10772775" cy="1658198"/>
          </a:xfrm>
        </p:spPr>
        <p:txBody>
          <a:bodyPr/>
          <a:lstStyle/>
          <a:p>
            <a:pPr algn="ctr"/>
            <a:r>
              <a:rPr lang="ja-JP" altLang="en-US" dirty="0"/>
              <a:t>　シナプスの刈り込み現象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E708C7-4EA3-2971-BF12-79E0ED04A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72" y="1371601"/>
            <a:ext cx="11818042" cy="5486399"/>
          </a:xfrm>
        </p:spPr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261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FD2F45-5EA0-6E46-B2E8-CC072F2E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138384"/>
            <a:ext cx="10772775" cy="1658198"/>
          </a:xfrm>
        </p:spPr>
        <p:txBody>
          <a:bodyPr/>
          <a:lstStyle/>
          <a:p>
            <a:pPr algn="ctr"/>
            <a:r>
              <a:rPr kumimoji="1" lang="ja-JP" altLang="en-US" dirty="0"/>
              <a:t>シナプスの刈り込み現象と臨界期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7865F3-28EF-08F9-13FB-564B76BDA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18" y="1688950"/>
            <a:ext cx="11969162" cy="3766185"/>
          </a:xfrm>
        </p:spPr>
        <p:txBody>
          <a:bodyPr>
            <a:noAutofit/>
          </a:bodyPr>
          <a:lstStyle/>
          <a:p>
            <a:r>
              <a:rPr kumimoji="1" lang="ja-JP" altLang="en-US" sz="2800" dirty="0"/>
              <a:t>シナプスの刈り込み現象：</a:t>
            </a:r>
            <a:endParaRPr kumimoji="1" lang="en-US" altLang="ja-JP" sz="2800" dirty="0"/>
          </a:p>
          <a:p>
            <a:r>
              <a:rPr lang="en-US" altLang="ja-JP" sz="2800" dirty="0"/>
              <a:t>1</a:t>
            </a:r>
            <a:r>
              <a:rPr lang="ja-JP" altLang="en-US" sz="2800" dirty="0"/>
              <a:t>次感覚野：視覚（後頭葉）、聴覚（側頭葉）一番早い：視覚野：出生後</a:t>
            </a:r>
            <a:r>
              <a:rPr lang="en-US" altLang="ja-JP" sz="2800" dirty="0"/>
              <a:t>4</a:t>
            </a:r>
            <a:r>
              <a:rPr lang="ja-JP" altLang="en-US" sz="2800" dirty="0"/>
              <a:t>カ月でピーク　</a:t>
            </a:r>
            <a:r>
              <a:rPr lang="en-US" altLang="ja-JP" sz="2800" dirty="0"/>
              <a:t>8</a:t>
            </a:r>
            <a:r>
              <a:rPr lang="ja-JP" altLang="en-US" sz="2800" dirty="0"/>
              <a:t>か月で、刈り込み現象が始まり、</a:t>
            </a:r>
            <a:r>
              <a:rPr lang="en-US" altLang="ja-JP" sz="2800" dirty="0"/>
              <a:t>7</a:t>
            </a:r>
            <a:r>
              <a:rPr lang="ja-JP" altLang="en-US" sz="2800" dirty="0"/>
              <a:t>歳～</a:t>
            </a:r>
            <a:r>
              <a:rPr lang="en-US" altLang="ja-JP" sz="2800" dirty="0"/>
              <a:t>8</a:t>
            </a:r>
            <a:r>
              <a:rPr lang="ja-JP" altLang="en-US" sz="2800" dirty="0"/>
              <a:t>歳で成人と同じになる。</a:t>
            </a:r>
            <a:endParaRPr lang="en-US" altLang="ja-JP" sz="2800" dirty="0"/>
          </a:p>
          <a:p>
            <a:r>
              <a:rPr kumimoji="1" lang="ja-JP" altLang="en-US" sz="2800" dirty="0"/>
              <a:t>　　　　　　　　　　　　　　　　　↓</a:t>
            </a:r>
            <a:endParaRPr kumimoji="1" lang="en-US" altLang="ja-JP" sz="2800" dirty="0"/>
          </a:p>
          <a:p>
            <a:r>
              <a:rPr kumimoji="1" lang="ja-JP" altLang="en-US" sz="2800" dirty="0"/>
              <a:t>運動野</a:t>
            </a:r>
            <a:endParaRPr kumimoji="1" lang="en-US" altLang="ja-JP" sz="2800" dirty="0"/>
          </a:p>
          <a:p>
            <a:r>
              <a:rPr lang="ja-JP" altLang="en-US" sz="2800" dirty="0"/>
              <a:t>　　　　　　　　　　　　　　　　　↓</a:t>
            </a:r>
            <a:endParaRPr lang="en-US" altLang="ja-JP" sz="2800" dirty="0"/>
          </a:p>
          <a:p>
            <a:r>
              <a:rPr kumimoji="1" lang="ja-JP" altLang="en-US" sz="2800" dirty="0"/>
              <a:t>前頭前野：シナプスのピークは、</a:t>
            </a:r>
            <a:r>
              <a:rPr kumimoji="1" lang="en-US" altLang="ja-JP" sz="2800" dirty="0"/>
              <a:t>4</a:t>
            </a:r>
            <a:r>
              <a:rPr kumimoji="1" lang="ja-JP" altLang="en-US" sz="2800" dirty="0"/>
              <a:t>歳　その後刈り込み現象がゆっくり行われ１４～１６歳で急速となり、青年期で成熟する。</a:t>
            </a:r>
            <a:endParaRPr kumimoji="1" lang="en-US" altLang="ja-JP" sz="2800" dirty="0"/>
          </a:p>
          <a:p>
            <a:r>
              <a:rPr lang="ja-JP" altLang="en-US" sz="2800" dirty="0"/>
              <a:t>☆　このシナプスの刈り込み現象のおきる時期は、「臨界期」（感受性期）＝ある能力を獲得するのに適した時期とほぼ一致する。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1827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メトロポリタン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283</Words>
  <Application>Microsoft Office PowerPoint</Application>
  <PresentationFormat>ワイド画面</PresentationFormat>
  <Paragraphs>28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Yu Gothic</vt:lpstr>
      <vt:lpstr>Yu Gothic</vt:lpstr>
      <vt:lpstr>游ゴシック Light</vt:lpstr>
      <vt:lpstr>Arial</vt:lpstr>
      <vt:lpstr>Calibri Light</vt:lpstr>
      <vt:lpstr>Office テーマ</vt:lpstr>
      <vt:lpstr>メトロポリタン</vt:lpstr>
      <vt:lpstr>医療的ケ医療的ケアとは？アとは？ 医療的ケアとは？</vt:lpstr>
      <vt:lpstr>医療的ケア　代表例</vt:lpstr>
      <vt:lpstr>　　　　経管栄養　　　　　　　胃ろう</vt:lpstr>
      <vt:lpstr>医療的ケアと音楽療法</vt:lpstr>
      <vt:lpstr>　シナプスの刈り込み現象</vt:lpstr>
      <vt:lpstr>シナプスの刈り込み現象と臨界期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医療的ケ医療的ケアとは？アとは？ 医療的ケアとは？</dc:title>
  <dc:creator>宮川 三平</dc:creator>
  <cp:lastModifiedBy>三平 宮川</cp:lastModifiedBy>
  <cp:revision>6</cp:revision>
  <cp:lastPrinted>2023-06-05T00:24:35Z</cp:lastPrinted>
  <dcterms:created xsi:type="dcterms:W3CDTF">2023-06-02T06:07:09Z</dcterms:created>
  <dcterms:modified xsi:type="dcterms:W3CDTF">2024-05-20T11:40:32Z</dcterms:modified>
</cp:coreProperties>
</file>