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256" r:id="rId2"/>
    <p:sldId id="257" r:id="rId3"/>
    <p:sldId id="258" r:id="rId4"/>
  </p:sldIdLst>
  <p:sldSz cx="12192000" cy="6858000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5" autoAdjust="0"/>
    <p:restoredTop sz="94660"/>
  </p:normalViewPr>
  <p:slideViewPr>
    <p:cSldViewPr snapToGrid="0">
      <p:cViewPr varScale="1">
        <p:scale>
          <a:sx n="65" d="100"/>
          <a:sy n="65" d="100"/>
        </p:scale>
        <p:origin x="57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lnSpc>
                <a:spcPct val="110000"/>
              </a:lnSpc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6/5/2023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617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15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9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6/5/2023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288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20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788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526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66999"/>
            <a:ext cx="5157787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183188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6/5/2023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920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t>6/5/2023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66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6/5/2023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731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337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236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CB7E8AE-A3AC-4BB7-A5C6-F00EC697B26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450"/>
            <a:ext cx="10515600" cy="1325563"/>
          </a:xfrm>
          <a:prstGeom prst="rect">
            <a:avLst/>
          </a:prstGeom>
        </p:spPr>
        <p:txBody>
          <a:bodyPr lIns="109728" tIns="109728" rIns="109728" bIns="91440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9450"/>
            <a:ext cx="10515600" cy="4195763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4600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900" spc="6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6/5/2023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4600"/>
            <a:ext cx="41148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ctr">
              <a:defRPr sz="900" spc="6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24600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0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64" r:id="rId8"/>
    <p:sldLayoutId id="2147483765" r:id="rId9"/>
    <p:sldLayoutId id="2147483766" r:id="rId10"/>
    <p:sldLayoutId id="2147483774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 spc="12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400" kern="1200" spc="9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 spc="9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 spc="9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 spc="9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 spc="9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29F2144-48B7-4730-955E-365ECED3A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765FF50-D2F9-4A4F-86ED-F101E172B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FF93FCA-45C6-EFB2-2E3E-2241F542BD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513189"/>
            <a:ext cx="5797883" cy="2667000"/>
          </a:xfrm>
        </p:spPr>
        <p:txBody>
          <a:bodyPr anchor="b">
            <a:normAutofit/>
          </a:bodyPr>
          <a:lstStyle/>
          <a:p>
            <a:pPr algn="l"/>
            <a:r>
              <a:rPr kumimoji="1" lang="ja-JP" altLang="en-US" sz="7200" dirty="0">
                <a:solidFill>
                  <a:schemeClr val="tx2"/>
                </a:solidFill>
              </a:rPr>
              <a:t>音楽療法と認知症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4F88D75-8291-91F5-974E-F53A6BDF34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408788"/>
            <a:ext cx="5797882" cy="1785690"/>
          </a:xfrm>
        </p:spPr>
        <p:txBody>
          <a:bodyPr anchor="t">
            <a:normAutofit/>
          </a:bodyPr>
          <a:lstStyle/>
          <a:p>
            <a:pPr algn="l"/>
            <a:r>
              <a:rPr kumimoji="1" lang="ja-JP" altLang="en-US" sz="3600" b="1" dirty="0">
                <a:solidFill>
                  <a:schemeClr val="tx2"/>
                </a:solidFill>
              </a:rPr>
              <a:t>デビデンス</a:t>
            </a:r>
          </a:p>
        </p:txBody>
      </p:sp>
      <p:pic>
        <p:nvPicPr>
          <p:cNvPr id="4" name="Picture 3" descr="波打った 3D アート">
            <a:extLst>
              <a:ext uri="{FF2B5EF4-FFF2-40B4-BE49-F238E27FC236}">
                <a16:creationId xmlns:a16="http://schemas.microsoft.com/office/drawing/2014/main" id="{A456526C-3DE4-6797-262D-1214DF6B38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r="13909" b="-1"/>
          <a:stretch/>
        </p:blipFill>
        <p:spPr>
          <a:xfrm>
            <a:off x="7162800" y="10"/>
            <a:ext cx="5029200" cy="5693802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04D834C7-8223-43DA-AA30-E15A1BC7B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93812"/>
            <a:ext cx="12192000" cy="1164188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62DE6C5-8EB8-4E41-B0FF-93563AA4C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061" y="5693811"/>
            <a:ext cx="12191999" cy="1164188"/>
          </a:xfrm>
          <a:prstGeom prst="rect">
            <a:avLst/>
          </a:prstGeom>
          <a:blipFill dpi="0" rotWithShape="1">
            <a:blip r:embed="rId3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986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08DF8-8F96-9131-055C-C3A79096C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sz="7200" dirty="0"/>
              <a:t>認知症</a:t>
            </a:r>
          </a:p>
        </p:txBody>
      </p:sp>
      <p:pic>
        <p:nvPicPr>
          <p:cNvPr id="1026" name="Picture 2" descr="周辺症状・中核症状">
            <a:extLst>
              <a:ext uri="{FF2B5EF4-FFF2-40B4-BE49-F238E27FC236}">
                <a16:creationId xmlns:a16="http://schemas.microsoft.com/office/drawing/2014/main" id="{698D1064-C5FF-0338-1408-3A2AE845350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" y="1615440"/>
            <a:ext cx="11450319" cy="501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958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483587-4DDC-2E79-2F55-82F5B239A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認知症における音楽療法のエビデンス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905E03-D730-5463-A03B-495051E82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Madison (2013)</a:t>
            </a:r>
            <a:r>
              <a:rPr lang="ja-JP" altLang="en-US" dirty="0"/>
              <a:t>：認知症患者に対する音楽療法の </a:t>
            </a:r>
            <a:r>
              <a:rPr lang="en-US" altLang="ja-JP" dirty="0"/>
              <a:t>19</a:t>
            </a:r>
            <a:r>
              <a:rPr lang="ja-JP" altLang="en-US" dirty="0"/>
              <a:t>編の論文について、感情、行動、認知、生理面で のメタアナリシスを報告している。その結果、カテ ゴリーの語想起、視空間課題、言語機能検査である </a:t>
            </a:r>
            <a:r>
              <a:rPr lang="en-US" altLang="ja-JP" dirty="0"/>
              <a:t>Western Aphasia Battery (WAB)</a:t>
            </a:r>
            <a:r>
              <a:rPr lang="ja-JP" altLang="en-US" dirty="0"/>
              <a:t>で効果がみられた。</a:t>
            </a:r>
            <a:endParaRPr lang="en-US" altLang="ja-JP" dirty="0"/>
          </a:p>
          <a:p>
            <a:r>
              <a:rPr lang="en-US" altLang="ja-JP" dirty="0"/>
              <a:t>Ueda(2013) </a:t>
            </a:r>
            <a:r>
              <a:rPr lang="ja-JP" altLang="en-US" dirty="0"/>
              <a:t>： </a:t>
            </a:r>
            <a:r>
              <a:rPr lang="en-US" altLang="ja-JP" dirty="0"/>
              <a:t>RCT</a:t>
            </a:r>
            <a:r>
              <a:rPr lang="ja-JP" altLang="en-US" dirty="0"/>
              <a:t>もしく は良くコントロールされた認知症患者への音楽療法 の研究</a:t>
            </a:r>
            <a:r>
              <a:rPr lang="en-US" altLang="ja-JP" dirty="0"/>
              <a:t>20</a:t>
            </a:r>
            <a:r>
              <a:rPr lang="ja-JP" altLang="en-US" dirty="0"/>
              <a:t>絹 </a:t>
            </a:r>
            <a:r>
              <a:rPr lang="en-US" altLang="ja-JP" dirty="0"/>
              <a:t>(651</a:t>
            </a:r>
            <a:r>
              <a:rPr lang="ja-JP" altLang="en-US" dirty="0"/>
              <a:t>名）について、システマティックレ ビューとメタアナリシスを行った。ほとんどの研究 は、</a:t>
            </a:r>
            <a:r>
              <a:rPr lang="ja-JP" altLang="en-US" b="1" dirty="0">
                <a:solidFill>
                  <a:srgbClr val="00B0F0"/>
                </a:solidFill>
              </a:rPr>
              <a:t>歌唱や楽器演奏、音楽鑑賞などが組み合わせ</a:t>
            </a:r>
            <a:r>
              <a:rPr lang="ja-JP" altLang="en-US" dirty="0"/>
              <a:t>て 行われており、平均すると各セッションは</a:t>
            </a:r>
            <a:r>
              <a:rPr lang="en-US" altLang="ja-JP" dirty="0"/>
              <a:t>36</a:t>
            </a:r>
            <a:r>
              <a:rPr lang="ja-JP" altLang="en-US" dirty="0"/>
              <a:t>分／日 で、 </a:t>
            </a:r>
            <a:r>
              <a:rPr lang="en-US" altLang="ja-JP" dirty="0"/>
              <a:t>2 ~3</a:t>
            </a:r>
            <a:r>
              <a:rPr lang="ja-JP" altLang="en-US" dirty="0"/>
              <a:t>回／週、 </a:t>
            </a:r>
            <a:r>
              <a:rPr lang="en-US" altLang="ja-JP" dirty="0"/>
              <a:t>10</a:t>
            </a:r>
            <a:r>
              <a:rPr lang="ja-JP" altLang="en-US" dirty="0"/>
              <a:t>週間にわたり施行されていた。 結果として音楽療法は、</a:t>
            </a:r>
            <a:r>
              <a:rPr lang="ja-JP" altLang="en-US" b="1" dirty="0">
                <a:solidFill>
                  <a:srgbClr val="FFFF00"/>
                </a:solidFill>
              </a:rPr>
              <a:t>不安</a:t>
            </a:r>
            <a:r>
              <a:rPr lang="ja-JP" altLang="en-US" dirty="0"/>
              <a:t> </a:t>
            </a:r>
            <a:r>
              <a:rPr lang="en-US" altLang="ja-JP" dirty="0"/>
              <a:t>(anxiety) </a:t>
            </a:r>
            <a:r>
              <a:rPr lang="ja-JP" altLang="en-US" dirty="0"/>
              <a:t>に対して中等度、行動異常に対し若干の効果を有することが示 された。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7740787"/>
      </p:ext>
    </p:extLst>
  </p:cSld>
  <p:clrMapOvr>
    <a:masterClrMapping/>
  </p:clrMapOvr>
</p:sld>
</file>

<file path=ppt/theme/theme1.xml><?xml version="1.0" encoding="utf-8"?>
<a:theme xmlns:a="http://schemas.openxmlformats.org/drawingml/2006/main" name="BlockprintVTI">
  <a:themeElements>
    <a:clrScheme name="Custom 69">
      <a:dk1>
        <a:sysClr val="windowText" lastClr="000000"/>
      </a:dk1>
      <a:lt1>
        <a:sysClr val="window" lastClr="FFFFFF"/>
      </a:lt1>
      <a:dk2>
        <a:srgbClr val="44131A"/>
      </a:dk2>
      <a:lt2>
        <a:srgbClr val="F2ECEA"/>
      </a:lt2>
      <a:accent1>
        <a:srgbClr val="A62C52"/>
      </a:accent1>
      <a:accent2>
        <a:srgbClr val="A7928D"/>
      </a:accent2>
      <a:accent3>
        <a:srgbClr val="307C71"/>
      </a:accent3>
      <a:accent4>
        <a:srgbClr val="41575D"/>
      </a:accent4>
      <a:accent5>
        <a:srgbClr val="8FA3A3"/>
      </a:accent5>
      <a:accent6>
        <a:srgbClr val="CA8370"/>
      </a:accent6>
      <a:hlink>
        <a:srgbClr val="D13D6E"/>
      </a:hlink>
      <a:folHlink>
        <a:srgbClr val="6C9D92"/>
      </a:folHlink>
    </a:clrScheme>
    <a:fontScheme name="Custom 56">
      <a:majorFont>
        <a:latin typeface="Yu Gothic"/>
        <a:ea typeface=""/>
        <a:cs typeface=""/>
      </a:majorFont>
      <a:minorFont>
        <a:latin typeface="Yu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printVTI" id="{AA8C8908-6BA4-477C-AEA4-CB6C32A1FE3B}" vid="{36392749-7C1D-4938-93BB-440CD2A1B0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185</Words>
  <Application>Microsoft Office PowerPoint</Application>
  <PresentationFormat>ワイド画面</PresentationFormat>
  <Paragraphs>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AvenirNext LT Pro Medium</vt:lpstr>
      <vt:lpstr>Yu Gothic</vt:lpstr>
      <vt:lpstr>Yu Gothic Medium</vt:lpstr>
      <vt:lpstr>Arial</vt:lpstr>
      <vt:lpstr>BlockprintVTI</vt:lpstr>
      <vt:lpstr>音楽療法と認知症</vt:lpstr>
      <vt:lpstr>認知症</vt:lpstr>
      <vt:lpstr>認知症における音楽療法のエビデンス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音楽療法と認知症</dc:title>
  <dc:creator>宮川 三平</dc:creator>
  <cp:lastModifiedBy>宮川 三平</cp:lastModifiedBy>
  <cp:revision>1</cp:revision>
  <cp:lastPrinted>2023-06-05T11:02:55Z</cp:lastPrinted>
  <dcterms:created xsi:type="dcterms:W3CDTF">2023-06-05T10:45:23Z</dcterms:created>
  <dcterms:modified xsi:type="dcterms:W3CDTF">2023-06-05T11:04:18Z</dcterms:modified>
</cp:coreProperties>
</file>