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8" r:id="rId3"/>
    <p:sldId id="259" r:id="rId4"/>
    <p:sldId id="260" r:id="rId5"/>
    <p:sldId id="263" r:id="rId6"/>
    <p:sldId id="264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14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3692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2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64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3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5/4/2024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47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0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7156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463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40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9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8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lIns="109728" tIns="109728" rIns="109728" bIns="9144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5/4/2024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89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600" b="0" kern="1200" spc="14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930"/>
        </a:spcBef>
        <a:buFont typeface="Corbel" panose="020B0503020204020204" pitchFamily="34" charset="0"/>
        <a:buNone/>
        <a:defRPr sz="1850" b="0" kern="1200" spc="14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0000"/>
        </a:lnSpc>
        <a:spcBef>
          <a:spcPts val="930"/>
        </a:spcBef>
        <a:buFont typeface="Corbel" panose="020B0503020204020204" pitchFamily="34" charset="0"/>
        <a:buNone/>
        <a:defRPr sz="1600" kern="1200" spc="14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10000"/>
        </a:lnSpc>
        <a:spcBef>
          <a:spcPts val="930"/>
        </a:spcBef>
        <a:buFont typeface="Corbel" panose="020B0503020204020204" pitchFamily="34" charset="0"/>
        <a:buChar char="–"/>
        <a:defRPr sz="1400" i="1" kern="1200" spc="14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10000"/>
        </a:lnSpc>
        <a:spcBef>
          <a:spcPts val="930"/>
        </a:spcBef>
        <a:buFont typeface="Corbel" panose="020B0503020204020204" pitchFamily="34" charset="0"/>
        <a:buChar char="–"/>
        <a:defRPr sz="1400" kern="1200" spc="14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10000"/>
        </a:lnSpc>
        <a:spcBef>
          <a:spcPts val="930"/>
        </a:spcBef>
        <a:buFont typeface="Corbel" panose="020B0503020204020204" pitchFamily="34" charset="0"/>
        <a:buChar char="–"/>
        <a:defRPr sz="1400" i="1" kern="1200" spc="14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ja.wikipedia.org/wiki/%E7%94%BB%E5%83%8F:Lupus_facial_rash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 descr="鮮やかな色が飛び散ったベクター背景">
            <a:extLst>
              <a:ext uri="{FF2B5EF4-FFF2-40B4-BE49-F238E27FC236}">
                <a16:creationId xmlns:a16="http://schemas.microsoft.com/office/drawing/2014/main" id="{02A70D83-0FDB-1066-8382-8294F2F38E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28" r="6297" b="-1"/>
          <a:stretch/>
        </p:blipFill>
        <p:spPr>
          <a:xfrm>
            <a:off x="4487333" y="10"/>
            <a:ext cx="7704667" cy="6877868"/>
          </a:xfrm>
          <a:custGeom>
            <a:avLst/>
            <a:gdLst/>
            <a:ahLst/>
            <a:cxnLst/>
            <a:rect l="l" t="t" r="r" b="b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D36D47-40B7-494B-B249-3CBA333D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03AD0D1C-F8BA-4CD1-BC4D-BE1823F3E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7283242" cy="6858000"/>
          </a:xfrm>
          <a:custGeom>
            <a:avLst/>
            <a:gdLst>
              <a:gd name="connsiteX0" fmla="*/ 0 w 7163694"/>
              <a:gd name="connsiteY0" fmla="*/ 0 h 6858000"/>
              <a:gd name="connsiteX1" fmla="*/ 5525402 w 7163694"/>
              <a:gd name="connsiteY1" fmla="*/ 0 h 6858000"/>
              <a:gd name="connsiteX2" fmla="*/ 5541001 w 7163694"/>
              <a:gd name="connsiteY2" fmla="*/ 10445 h 6858000"/>
              <a:gd name="connsiteX3" fmla="*/ 7163694 w 7163694"/>
              <a:gd name="connsiteY3" fmla="*/ 3621913 h 6858000"/>
              <a:gd name="connsiteX4" fmla="*/ 5263827 w 7163694"/>
              <a:gd name="connsiteY4" fmla="*/ 6378742 h 6858000"/>
              <a:gd name="connsiteX5" fmla="*/ 4740144 w 7163694"/>
              <a:gd name="connsiteY5" fmla="*/ 6785068 h 6858000"/>
              <a:gd name="connsiteX6" fmla="*/ 4633550 w 7163694"/>
              <a:gd name="connsiteY6" fmla="*/ 6858000 h 6858000"/>
              <a:gd name="connsiteX7" fmla="*/ 0 w 7163694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AF0984E-4B42-A317-AE4E-F53EE7711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443" y="484056"/>
            <a:ext cx="5274860" cy="3066706"/>
          </a:xfrm>
        </p:spPr>
        <p:txBody>
          <a:bodyPr anchor="b">
            <a:normAutofit/>
          </a:bodyPr>
          <a:lstStyle/>
          <a:p>
            <a:r>
              <a:rPr kumimoji="1" lang="ja-JP" altLang="en-US" sz="6000" dirty="0"/>
              <a:t>自己免疫疾患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819E2D-7DE4-4DA8-DD11-C02E37BC5F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1212" y="4412974"/>
            <a:ext cx="4162357" cy="1576188"/>
          </a:xfrm>
        </p:spPr>
        <p:txBody>
          <a:bodyPr anchor="t"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7488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2">
            <a:extLst>
              <a:ext uri="{FF2B5EF4-FFF2-40B4-BE49-F238E27FC236}">
                <a16:creationId xmlns:a16="http://schemas.microsoft.com/office/drawing/2014/main" id="{5997DD64-94FF-9806-594C-F66035FA3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6938" y="1071564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/>
              <a:t>自己免疫疾患とは</a:t>
            </a:r>
          </a:p>
        </p:txBody>
      </p:sp>
      <p:sp>
        <p:nvSpPr>
          <p:cNvPr id="4" name="サブタイトル 3">
            <a:extLst>
              <a:ext uri="{FF2B5EF4-FFF2-40B4-BE49-F238E27FC236}">
                <a16:creationId xmlns:a16="http://schemas.microsoft.com/office/drawing/2014/main" id="{64254214-4945-AB60-B79C-2B909D11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4277" y="3203391"/>
            <a:ext cx="8537722" cy="1752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本来は，免疫系の攻撃の対象とならない私たちの血球、皮膚、関節、膵臓、肝臓、腎臓など細胞や全身の組織が攻撃される病気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</a:rPr>
              <a:t>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04BF485B-5322-7CB0-EBEA-4B08732FF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2217" y="-52194"/>
            <a:ext cx="8770571" cy="1345269"/>
          </a:xfrm>
        </p:spPr>
        <p:txBody>
          <a:bodyPr/>
          <a:lstStyle/>
          <a:p>
            <a:pPr eaLnBrk="1" hangingPunct="1"/>
            <a:r>
              <a:rPr lang="ja-JP" altLang="en-US" dirty="0"/>
              <a:t>自己抗体（臓器特異性）</a:t>
            </a:r>
          </a:p>
        </p:txBody>
      </p:sp>
      <p:graphicFrame>
        <p:nvGraphicFramePr>
          <p:cNvPr id="4" name="コンテンツ プレースホルダ 3">
            <a:extLst>
              <a:ext uri="{FF2B5EF4-FFF2-40B4-BE49-F238E27FC236}">
                <a16:creationId xmlns:a16="http://schemas.microsoft.com/office/drawing/2014/main" id="{CB2960C5-07F9-45F0-DE1F-107784184D3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08213" y="1557338"/>
          <a:ext cx="8135938" cy="5000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01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9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罹患臓器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疾患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標的臓器・組織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自己抗体</a:t>
                      </a: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神経・筋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ギラン・バレー症候群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重症筋無力症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ガングリオシド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アセチルコリンレセプター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抗ガングリオシド抗体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アセチルコリンレセプター抗体</a:t>
                      </a: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96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消化器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自己免疫性肝炎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肝細胞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抗肝腎ミクロソーム</a:t>
                      </a:r>
                      <a:endParaRPr lang="en-US" altLang="ja-JP" sz="1400" b="1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抗体</a:t>
                      </a: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循環器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大動脈炎症候群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大動脈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抗大動脈抗体</a:t>
                      </a: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呼吸器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グッドパスチャー</a:t>
                      </a:r>
                      <a:endParaRPr lang="en-US" altLang="ja-JP" sz="1400" b="1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症候群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肺胞，腎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抗基底膜抗体</a:t>
                      </a: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腎臓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急速進行性腎炎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腎糸球体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</a:t>
                      </a: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MPO-ANCA</a:t>
                      </a: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抗体</a:t>
                      </a: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6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血液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自己免疫性溶血性貧血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特発性血小板減少性</a:t>
                      </a:r>
                      <a:endParaRPr lang="en-US" altLang="ja-JP" sz="1400" b="1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紫斑病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赤血球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血小板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抗赤血球抗体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抗血小板抗体</a:t>
                      </a: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9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内分泌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Ⅰ型糖尿病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>
                          <a:latin typeface="Century"/>
                          <a:ea typeface="ＭＳ 明朝"/>
                          <a:cs typeface="Times New Roman"/>
                        </a:rPr>
                        <a:t>ランゲルハンス島</a:t>
                      </a: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1" kern="100" dirty="0">
                          <a:latin typeface="Century"/>
                          <a:ea typeface="ＭＳ 明朝"/>
                          <a:cs typeface="Times New Roman"/>
                        </a:rPr>
                        <a:t>抗ランゲルハンス抗体</a:t>
                      </a: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E6AA24F4-1AB6-F371-2447-4263E3C3A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57250"/>
            <a:ext cx="8229600" cy="1143000"/>
          </a:xfrm>
        </p:spPr>
        <p:txBody>
          <a:bodyPr/>
          <a:lstStyle/>
          <a:p>
            <a:pPr algn="ctr" eaLnBrk="1" hangingPunct="1"/>
            <a:r>
              <a:rPr lang="ja-JP" altLang="en-US"/>
              <a:t>自己抗体（全身性）</a:t>
            </a:r>
          </a:p>
        </p:txBody>
      </p:sp>
      <p:graphicFrame>
        <p:nvGraphicFramePr>
          <p:cNvPr id="4" name="コンテンツ プレースホルダ 3">
            <a:extLst>
              <a:ext uri="{FF2B5EF4-FFF2-40B4-BE49-F238E27FC236}">
                <a16:creationId xmlns:a16="http://schemas.microsoft.com/office/drawing/2014/main" id="{A988A07E-73A1-0353-5485-5091D273B82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52625" y="2428876"/>
          <a:ext cx="8229600" cy="3143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52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 dirty="0">
                          <a:latin typeface="Century"/>
                          <a:ea typeface="ＭＳ 明朝"/>
                          <a:cs typeface="Times New Roman"/>
                        </a:rPr>
                        <a:t>疾患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 dirty="0">
                          <a:latin typeface="Century"/>
                          <a:ea typeface="ＭＳ 明朝"/>
                          <a:cs typeface="Times New Roman"/>
                        </a:rPr>
                        <a:t>標的臓器・組織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 dirty="0">
                          <a:latin typeface="Century"/>
                          <a:ea typeface="ＭＳ 明朝"/>
                          <a:cs typeface="Times New Roman"/>
                        </a:rPr>
                        <a:t>自己抗体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>
                          <a:latin typeface="Century"/>
                          <a:ea typeface="ＭＳ 明朝"/>
                          <a:cs typeface="Times New Roman"/>
                        </a:rPr>
                        <a:t>関節リウマチ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>
                          <a:latin typeface="Century"/>
                          <a:ea typeface="ＭＳ 明朝"/>
                          <a:cs typeface="Times New Roman"/>
                        </a:rPr>
                        <a:t>関節滑膜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 dirty="0">
                          <a:latin typeface="Century"/>
                          <a:ea typeface="ＭＳ 明朝"/>
                          <a:cs typeface="Times New Roman"/>
                        </a:rPr>
                        <a:t>リウマトイド因子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>
                          <a:latin typeface="Century"/>
                          <a:ea typeface="ＭＳ 明朝"/>
                          <a:cs typeface="Times New Roman"/>
                        </a:rPr>
                        <a:t>全身性エリテマトーデス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>
                          <a:latin typeface="Century"/>
                          <a:ea typeface="ＭＳ 明朝"/>
                          <a:cs typeface="Times New Roman"/>
                        </a:rPr>
                        <a:t>多臓器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 dirty="0">
                          <a:latin typeface="Century"/>
                          <a:ea typeface="ＭＳ 明朝"/>
                          <a:cs typeface="Times New Roman"/>
                        </a:rPr>
                        <a:t>抗二本鎖</a:t>
                      </a:r>
                      <a:r>
                        <a:rPr lang="en-US" sz="1800" b="1" kern="100" dirty="0">
                          <a:latin typeface="Century"/>
                          <a:ea typeface="ＭＳ 明朝"/>
                          <a:cs typeface="Times New Roman"/>
                        </a:rPr>
                        <a:t>DNA</a:t>
                      </a:r>
                      <a:r>
                        <a:rPr lang="ja-JP" sz="1800" b="1" kern="100" dirty="0">
                          <a:latin typeface="Century"/>
                          <a:ea typeface="ＭＳ 明朝"/>
                          <a:cs typeface="Times New Roman"/>
                        </a:rPr>
                        <a:t>抗体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>
                          <a:latin typeface="Century"/>
                          <a:ea typeface="ＭＳ 明朝"/>
                          <a:cs typeface="Times New Roman"/>
                        </a:rPr>
                        <a:t>シェ―グレン症候群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>
                          <a:latin typeface="Century"/>
                          <a:ea typeface="ＭＳ 明朝"/>
                          <a:cs typeface="Times New Roman"/>
                        </a:rPr>
                        <a:t>涙腺，唾液腺，多臓器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 dirty="0">
                          <a:latin typeface="Century"/>
                          <a:ea typeface="ＭＳ 明朝"/>
                          <a:cs typeface="Times New Roman"/>
                        </a:rPr>
                        <a:t>抗</a:t>
                      </a:r>
                      <a:r>
                        <a:rPr lang="en-US" sz="1800" b="1" kern="100" dirty="0">
                          <a:latin typeface="Century"/>
                          <a:ea typeface="ＭＳ 明朝"/>
                          <a:cs typeface="Times New Roman"/>
                        </a:rPr>
                        <a:t>Ro/SS-A</a:t>
                      </a:r>
                      <a:r>
                        <a:rPr lang="ja-JP" sz="1800" b="1" kern="100" dirty="0">
                          <a:latin typeface="Century"/>
                          <a:ea typeface="ＭＳ 明朝"/>
                          <a:cs typeface="Times New Roman"/>
                        </a:rPr>
                        <a:t>抗体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F66F64A0-9090-4120-8FB7-430447634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714" y="-181503"/>
            <a:ext cx="8770571" cy="1345269"/>
          </a:xfrm>
        </p:spPr>
        <p:txBody>
          <a:bodyPr/>
          <a:lstStyle/>
          <a:p>
            <a:pPr algn="ctr"/>
            <a:r>
              <a:rPr lang="en-US" altLang="ja-JP" dirty="0"/>
              <a:t>SLE</a:t>
            </a:r>
            <a:r>
              <a:rPr lang="ja-JP" altLang="en-US" dirty="0"/>
              <a:t>の蝶形紅斑</a:t>
            </a:r>
          </a:p>
        </p:txBody>
      </p:sp>
      <p:sp>
        <p:nvSpPr>
          <p:cNvPr id="7171" name="コンテンツ プレースホルダ 2">
            <a:extLst>
              <a:ext uri="{FF2B5EF4-FFF2-40B4-BE49-F238E27FC236}">
                <a16:creationId xmlns:a16="http://schemas.microsoft.com/office/drawing/2014/main" id="{EAE15A57-E141-EC40-BDEC-77F05C4FA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39" y="1924188"/>
            <a:ext cx="8770571" cy="3651504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7172" name="AutoShape 2" descr="data:image/jpeg;base64,/9j/4AAQSkZJRgABAQAAAQABAAD/2wCEAAkGBhQSERUUExQUFBQWFRcXFxUSFA8UEhUVFRQVFBQXFBIXHCYeFxkkGRQVHy8gIycpLCwsFR4xNTAqNSYrLCkBCQoKDgwOGg8PGikdHx8pLCwpKSksLC0pLCwpKSkpKSkpLCwpLCwsKSwsKSkpKSwpKSwpLCwpLCwpKSwsLCksLP/AABEIAIgAoAMBIgACEQEDEQH/xAAbAAABBQEBAAAAAAAAAAAAAAAFAAEDBAYCB//EADoQAAEDAgQEBAMECQUAAAAAAAEAAhEDBAUSITEGQVFxE2GBkSKhsSMywfAHJEJSYpKy0eEUFRZy8f/EABkBAAIDAQAAAAAAAAAAAAAAAAIDAAQFAf/EACMRAAICAgICAgMBAAAAAAAAAAABAhEDIRIxBEEiMhNRgVL/2gAMAwEAAhEDEQA/AM8kkE8JhwzfFFSX02dyfUx+BXo/A1jlpN6/QfnmvM+JdK7fNjf6nT8169wVT+wH5PmquTstY+jX4eNEUolD7VqI0ggQ1lhimYVC0KxTamITM6C6CcJwmUJs5K5JUi5cFxoiIXKNykeoygY2JBWCEX9OQQi9UqjcMkIGOR49+kLD8o7rzvBxmrZTsQQdTsIOnnovWP0kNlhHNeTYA2blum2Y/IooLYqbNqE6TQnVorDpQukgFCGY4osspbVknZpB5cxB6br1LgO8zW7FhMeoZ6DxzADv5SD9JWu4Mdlo0zyLJ+arZVssYmel2OqIBZ+2vCW6QB1P9vxVG9xJ4nK8adRp780lzUey0sbZs2uU7agXmJ4suKZ+IZh1AkIzhfGzahgiCos0QZYGzbeOm8dDKN6HCQpvETPyCvxF/wAdLxkCxTFhSpudzAMR15fOFkcU4xq5iKWoBgDrG5PrPshlmUQl49npRqBRnyXm9vidxUILqmUdNvWAtJYgRPiu9DouLMpB/gcQ7VCo13QCmNVzRvmHnoQqFzeAgwfQrtk4tHnH6THQ2R2XnXDJ/WDM/cdGnZekcdUc9I9151w839YPUNI/z+CLG9iMiNWQmhPKStlYdOmCRUOGgxOrbmxrtyhrqVNxghodMQDP7QzED1XPD1IstaHXwh89VT4twkig883FjSf4XHO/5NC01hh80mAcmNHs0LPTlXy7NWSipaIn4o6IHzV6xwB9bV9TKOgH90AxS5FBwLpAn9x5k+RA3V7B+MKZM/FExOV0A+ZOyQo2/lsc5UqWibEsEdSJh2YdTzQqk5odBaA7tEohifGjXnJTpvqu6ABonpmK5scJq18rqjGUxOwql1VkHm3KAQfIoJYt6IsirZouHbzNA6aQtP4OizmF2HhvC1FS5a1itY40tlXJK3oyGPuMx8lnSdYG/PZbOtZis6UBxfD3W4c+nTbVG8eIRUMcgwNP1VfJib2WITS0yTCOH/F++8tH8IE/NWr/AIcdT1p1i6OTgAfcIPh3HDaZ+0p1KXKHNzd9RCsXnHNu527xrAJa4gneJE8kShFKq2TnLlaeh6OJvacrtwp33eZU7e4pVzLX5idtHT22RG3w0ga+ikL9EyUZbi8RbvMfkrKfo84W/wBS6pUz5A3chocczpgdNA2T3C2fG7YtanaUE4Fa+nY1XN08R5Jd0bAYI8zB90/nxVldQ5SplK4oFjnNMS0kabenko4VvE6eWtUHR5HtoqpV6LtFCWm0OkQknRAm0xVgqWodvLKRHcsA/A+yMYC0FoWewe7a62DXTpLCehBLqc9AQ4+yM8PXHwhZ8vjI1V8ophDHeHmV2Q5sxqNXCPZZ6lwUGukNJP8AESQOw2W2pXYj8wm/17Z0E+ajp+zijJegFY8MhmwjSDHPueaNUrMMElSsu56BDb+9cSQpqPQUccpOmRXV3mcADCt1qhyQTOiENYXGRuiTrYhvmuJj5QSpFO1vC13RFTaioNdVnXiDKK2GIEQon6YGSHuI93w+XAxBGu/mgNTgRrnzlLf+hI15GNltRiIA2XbcTaTtCLjHtaK/yfaspYPgYpUw0kuI5vDM3aWgKa7YACrprg6hDsRraKNkimYbjEzRcOpb/UrWB0mstQyG5GgEkbkN+Ik9ToVziNv4r2s5Fw+Wv9ldxlopYe+NS74Bt+06PpPslKLlJUNtRTZgKtx4jnP/AHiXfzEn8VwufD57dtF0AtJGUx06ZOEYJfwe/wDCqa/cd8Lum+h9D9Vo8NrZSROxMdI5QscEZwat8MdNFU8iGuSLnjT3xZrTdmBB9FMypGxhCqJgAqxTuDt9VTTNhJNBTxgdeaiumZhOx2nyUtpTmFNiNP7MxuibsW5cXo5w+3aHASj9RlPKvMTjNQVWlhBA0cCCHDsZ68kYqY+/Lpr5DdBHOl6FTwubTsJ4lZDXKZVWhRIGbkgmH4rWcSKmUEnQNLifKZ3W0tbX4BO8arsMnPoKXw0wX4usnVN4xPborN3aRyVBzoROQcEmWGXxB3PZcVruQh765TPqfCgbOTSRxa1R4wc7YSe/khnFuLOeGUtAAc8c+cT032UtbEmUg4uGZ5jK33knoOSzVesXuLnGSTJVrDBt2+jOz5ElxXbIiExC6KaFcKJynASThEQSvYXUh/cfT/CpLujUyuB6FBOPKLQcJcZJmxs3eyLW9IILhr5AR63paLJa2bSloJ27RHkubtoIUHjQEHrcWUATL2kgxAc3TvqiU0tAcW+jqthYmQFCyyMgRoVwzjFs/CGEDlIProrP/LqYgtp/Ed5MgHsEElCTuxyxZK0i3Z4M3NmjXqj9IwIQChxVTOj2+rR+CJUMTpv+64H6psZRS0JnCa+yLNeI1QqvRCIvEhVqlHRcZIugTUohUqoRS4ZCE4hXDGOd0B/PuQhS2SctWZTE6uaq7oNB6f5lVE5KZaqVKjGbt2Ipk6S6cGCSSdEQScJk6hA/w/dTp0/IWttKq87s7jI8O9+y2mH3QcBB0OyzM8eEr9M0/HnzjXtB1tMO0OyGYvgFE6mkw+eVs+6u0Hq25shKj+x10zJUsLtM3xUKZ6HKB891cpcPWYMijGmwe+N0QuMGJ1AVX/Zqg/YK45S9xstxyxa9r+le5wGzcYFLluXPkdjP/vou7Hg+gHBzTVBBkfaOyj0nVXKGFOG4hE6TMq6ny7QE5/5bO6Tcuk7JrirouKr1Sq1ly60IqyO6qaLIcQXkwwdz+COYpe5Wk9BPssZVqFxJO5VnBHk7/RV8mfFcf2RpoTpFXjPOUk6ZdIJJIJLpB4SCScBQgpRTBsQLDlP3Tr2KFwrFmfiHr9EnNFSgxuKTjNUbi1vkatK4PNYu2cQETtb2Nj6FZMZ8TV42bKnUCmFQLM08QPdTjEinLMgXisOPeFSr1QJVA4gVWq3RKGWVMJY6J7m5Q6tXTPeuRTndIu2F0CsWH2buxWaWvxSjNN3YrHhafjfVmZ5P2QoTLpMrRWGTJ0y6QZOkkukHCdJJcIJTWn3x+eSSSXk+rDh9kaWhT0C6cxJJYcjZiS0Kp2+qvMckkl2GjrMonvSSUTsjGYxWmU0kk+CFSIbqjIPZYEsjTpp7aJJLS8f2Z/kehgmTpK0VRkySS6Q//9k=">
            <a:extLst>
              <a:ext uri="{FF2B5EF4-FFF2-40B4-BE49-F238E27FC236}">
                <a16:creationId xmlns:a16="http://schemas.microsoft.com/office/drawing/2014/main" id="{61436E1B-BAC8-59F0-CF69-72F2C794D6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87500" y="-627063"/>
            <a:ext cx="152400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73" name="AutoShape 4" descr="data:image/jpeg;base64,/9j/4AAQSkZJRgABAQAAAQABAAD/2wCEAAkGBhQSERUUExQUFBQWFRcXFxUSFA8UEhUVFRQVFBQXFBIXHCYeFxkkGRQVHy8gIycpLCwsFR4xNTAqNSYrLCkBCQoKDgwOGg8PGikdHx8pLCwpKSksLC0pLCwpKSkpKSkpLCwpLCwsKSwsKSkpKSwpKSwpLCwpLCwpKSwsLCksLP/AABEIAIgAoAMBIgACEQEDEQH/xAAbAAABBQEBAAAAAAAAAAAAAAAFAAEDBAYCB//EADoQAAEDAgQEBAMECQUAAAAAAAEAAhEDBAUSITEGQVFxE2GBkSKhsSMywfAHJEJSYpKy0eEUFRZy8f/EABkBAAIDAQAAAAAAAAAAAAAAAAIDAAQFAf/EACMRAAICAgICAgMBAAAAAAAAAAABAhEDIRIxBEEiMhNRgVL/2gAMAwEAAhEDEQA/AM8kkE8JhwzfFFSX02dyfUx+BXo/A1jlpN6/QfnmvM+JdK7fNjf6nT8169wVT+wH5PmquTstY+jX4eNEUolD7VqI0ggQ1lhimYVC0KxTamITM6C6CcJwmUJs5K5JUi5cFxoiIXKNykeoygY2JBWCEX9OQQi9UqjcMkIGOR49+kLD8o7rzvBxmrZTsQQdTsIOnnovWP0kNlhHNeTYA2blum2Y/IooLYqbNqE6TQnVorDpQukgFCGY4osspbVknZpB5cxB6br1LgO8zW7FhMeoZ6DxzADv5SD9JWu4Mdlo0zyLJ+arZVssYmel2OqIBZ+2vCW6QB1P9vxVG9xJ4nK8adRp780lzUey0sbZs2uU7agXmJ4suKZ+IZh1AkIzhfGzahgiCos0QZYGzbeOm8dDKN6HCQpvETPyCvxF/wAdLxkCxTFhSpudzAMR15fOFkcU4xq5iKWoBgDrG5PrPshlmUQl49npRqBRnyXm9vidxUILqmUdNvWAtJYgRPiu9DouLMpB/gcQ7VCo13QCmNVzRvmHnoQqFzeAgwfQrtk4tHnH6THQ2R2XnXDJ/WDM/cdGnZekcdUc9I9151w839YPUNI/z+CLG9iMiNWQmhPKStlYdOmCRUOGgxOrbmxrtyhrqVNxghodMQDP7QzED1XPD1IstaHXwh89VT4twkig883FjSf4XHO/5NC01hh80mAcmNHs0LPTlXy7NWSipaIn4o6IHzV6xwB9bV9TKOgH90AxS5FBwLpAn9x5k+RA3V7B+MKZM/FExOV0A+ZOyQo2/lsc5UqWibEsEdSJh2YdTzQqk5odBaA7tEohifGjXnJTpvqu6ABonpmK5scJq18rqjGUxOwql1VkHm3KAQfIoJYt6IsirZouHbzNA6aQtP4OizmF2HhvC1FS5a1itY40tlXJK3oyGPuMx8lnSdYG/PZbOtZis6UBxfD3W4c+nTbVG8eIRUMcgwNP1VfJib2WITS0yTCOH/F++8tH8IE/NWr/AIcdT1p1i6OTgAfcIPh3HDaZ+0p1KXKHNzd9RCsXnHNu527xrAJa4gneJE8kShFKq2TnLlaeh6OJvacrtwp33eZU7e4pVzLX5idtHT22RG3w0ga+ikL9EyUZbi8RbvMfkrKfo84W/wBS6pUz5A3chocczpgdNA2T3C2fG7YtanaUE4Fa+nY1XN08R5Jd0bAYI8zB90/nxVldQ5SplK4oFjnNMS0kabenko4VvE6eWtUHR5HtoqpV6LtFCWm0OkQknRAm0xVgqWodvLKRHcsA/A+yMYC0FoWewe7a62DXTpLCehBLqc9AQ4+yM8PXHwhZ8vjI1V8ophDHeHmV2Q5sxqNXCPZZ6lwUGukNJP8AESQOw2W2pXYj8wm/17Z0E+ajp+zijJegFY8MhmwjSDHPueaNUrMMElSsu56BDb+9cSQpqPQUccpOmRXV3mcADCt1qhyQTOiENYXGRuiTrYhvmuJj5QSpFO1vC13RFTaioNdVnXiDKK2GIEQon6YGSHuI93w+XAxBGu/mgNTgRrnzlLf+hI15GNltRiIA2XbcTaTtCLjHtaK/yfaspYPgYpUw0kuI5vDM3aWgKa7YACrprg6hDsRraKNkimYbjEzRcOpb/UrWB0mstQyG5GgEkbkN+Ik9ToVziNv4r2s5Fw+Wv9ldxlopYe+NS74Bt+06PpPslKLlJUNtRTZgKtx4jnP/AHiXfzEn8VwufD57dtF0AtJGUx06ZOEYJfwe/wDCqa/cd8Lum+h9D9Vo8NrZSROxMdI5QscEZwat8MdNFU8iGuSLnjT3xZrTdmBB9FMypGxhCqJgAqxTuDt9VTTNhJNBTxgdeaiumZhOx2nyUtpTmFNiNP7MxuibsW5cXo5w+3aHASj9RlPKvMTjNQVWlhBA0cCCHDsZ68kYqY+/Lpr5DdBHOl6FTwubTsJ4lZDXKZVWhRIGbkgmH4rWcSKmUEnQNLifKZ3W0tbX4BO8arsMnPoKXw0wX4usnVN4xPborN3aRyVBzoROQcEmWGXxB3PZcVruQh765TPqfCgbOTSRxa1R4wc7YSe/khnFuLOeGUtAAc8c+cT032UtbEmUg4uGZ5jK33knoOSzVesXuLnGSTJVrDBt2+jOz5ElxXbIiExC6KaFcKJynASThEQSvYXUh/cfT/CpLujUyuB6FBOPKLQcJcZJmxs3eyLW9IILhr5AR63paLJa2bSloJ27RHkubtoIUHjQEHrcWUATL2kgxAc3TvqiU0tAcW+jqthYmQFCyyMgRoVwzjFs/CGEDlIProrP/LqYgtp/Ed5MgHsEElCTuxyxZK0i3Z4M3NmjXqj9IwIQChxVTOj2+rR+CJUMTpv+64H6psZRS0JnCa+yLNeI1QqvRCIvEhVqlHRcZIugTUohUqoRS4ZCE4hXDGOd0B/PuQhS2SctWZTE6uaq7oNB6f5lVE5KZaqVKjGbt2Ipk6S6cGCSSdEQScJk6hA/w/dTp0/IWttKq87s7jI8O9+y2mH3QcBB0OyzM8eEr9M0/HnzjXtB1tMO0OyGYvgFE6mkw+eVs+6u0Hq25shKj+x10zJUsLtM3xUKZ6HKB891cpcPWYMijGmwe+N0QuMGJ1AVX/Zqg/YK45S9xstxyxa9r+le5wGzcYFLluXPkdjP/vou7Hg+gHBzTVBBkfaOyj0nVXKGFOG4hE6TMq6ny7QE5/5bO6Tcuk7JrirouKr1Sq1ly60IqyO6qaLIcQXkwwdz+COYpe5Wk9BPssZVqFxJO5VnBHk7/RV8mfFcf2RpoTpFXjPOUk6ZdIJJIJLpB4SCScBQgpRTBsQLDlP3Tr2KFwrFmfiHr9EnNFSgxuKTjNUbi1vkatK4PNYu2cQETtb2Nj6FZMZ8TV42bKnUCmFQLM08QPdTjEinLMgXisOPeFSr1QJVA4gVWq3RKGWVMJY6J7m5Q6tXTPeuRTndIu2F0CsWH2buxWaWvxSjNN3YrHhafjfVmZ5P2QoTLpMrRWGTJ0y6QZOkkukHCdJJcIJTWn3x+eSSSXk+rDh9kaWhT0C6cxJJYcjZiS0Kp2+qvMckkl2GjrMonvSSUTsjGYxWmU0kk+CFSIbqjIPZYEsjTpp7aJJLS8f2Z/kehgmTpK0VRkySS6Q//9k=">
            <a:extLst>
              <a:ext uri="{FF2B5EF4-FFF2-40B4-BE49-F238E27FC236}">
                <a16:creationId xmlns:a16="http://schemas.microsoft.com/office/drawing/2014/main" id="{CF7CB686-20FE-5A8E-C159-A9A09BF651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87500" y="-627063"/>
            <a:ext cx="152400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74" name="AutoShape 6" descr="data:image/jpeg;base64,/9j/4AAQSkZJRgABAQAAAQABAAD/2wCEAAkGBhQSERUUExQUFBQWFRcXFxUSFA8UEhUVFRQVFBQXFBIXHCYeFxkkGRQVHy8gIycpLCwsFR4xNTAqNSYrLCkBCQoKDgwOGg8PGikdHx8pLCwpKSksLC0pLCwpKSkpKSkpLCwpLCwsKSwsKSkpKSwpKSwpLCwpLCwpKSwsLCksLP/AABEIAIgAoAMBIgACEQEDEQH/xAAbAAABBQEBAAAAAAAAAAAAAAAFAAEDBAYCB//EADoQAAEDAgQEBAMECQUAAAAAAAEAAhEDBAUSITEGQVFxE2GBkSKhsSMywfAHJEJSYpKy0eEUFRZy8f/EABkBAAIDAQAAAAAAAAAAAAAAAAIDAAQFAf/EACMRAAICAgICAgMBAAAAAAAAAAABAhEDIRIxBEEiMhNRgVL/2gAMAwEAAhEDEQA/AM8kkE8JhwzfFFSX02dyfUx+BXo/A1jlpN6/QfnmvM+JdK7fNjf6nT8169wVT+wH5PmquTstY+jX4eNEUolD7VqI0ggQ1lhimYVC0KxTamITM6C6CcJwmUJs5K5JUi5cFxoiIXKNykeoygY2JBWCEX9OQQi9UqjcMkIGOR49+kLD8o7rzvBxmrZTsQQdTsIOnnovWP0kNlhHNeTYA2blum2Y/IooLYqbNqE6TQnVorDpQukgFCGY4osspbVknZpB5cxB6br1LgO8zW7FhMeoZ6DxzADv5SD9JWu4Mdlo0zyLJ+arZVssYmel2OqIBZ+2vCW6QB1P9vxVG9xJ4nK8adRp780lzUey0sbZs2uU7agXmJ4suKZ+IZh1AkIzhfGzahgiCos0QZYGzbeOm8dDKN6HCQpvETPyCvxF/wAdLxkCxTFhSpudzAMR15fOFkcU4xq5iKWoBgDrG5PrPshlmUQl49npRqBRnyXm9vidxUILqmUdNvWAtJYgRPiu9DouLMpB/gcQ7VCo13QCmNVzRvmHnoQqFzeAgwfQrtk4tHnH6THQ2R2XnXDJ/WDM/cdGnZekcdUc9I9151w839YPUNI/z+CLG9iMiNWQmhPKStlYdOmCRUOGgxOrbmxrtyhrqVNxghodMQDP7QzED1XPD1IstaHXwh89VT4twkig883FjSf4XHO/5NC01hh80mAcmNHs0LPTlXy7NWSipaIn4o6IHzV6xwB9bV9TKOgH90AxS5FBwLpAn9x5k+RA3V7B+MKZM/FExOV0A+ZOyQo2/lsc5UqWibEsEdSJh2YdTzQqk5odBaA7tEohifGjXnJTpvqu6ABonpmK5scJq18rqjGUxOwql1VkHm3KAQfIoJYt6IsirZouHbzNA6aQtP4OizmF2HhvC1FS5a1itY40tlXJK3oyGPuMx8lnSdYG/PZbOtZis6UBxfD3W4c+nTbVG8eIRUMcgwNP1VfJib2WITS0yTCOH/F++8tH8IE/NWr/AIcdT1p1i6OTgAfcIPh3HDaZ+0p1KXKHNzd9RCsXnHNu527xrAJa4gneJE8kShFKq2TnLlaeh6OJvacrtwp33eZU7e4pVzLX5idtHT22RG3w0ga+ikL9EyUZbi8RbvMfkrKfo84W/wBS6pUz5A3chocczpgdNA2T3C2fG7YtanaUE4Fa+nY1XN08R5Jd0bAYI8zB90/nxVldQ5SplK4oFjnNMS0kabenko4VvE6eWtUHR5HtoqpV6LtFCWm0OkQknRAm0xVgqWodvLKRHcsA/A+yMYC0FoWewe7a62DXTpLCehBLqc9AQ4+yM8PXHwhZ8vjI1V8ophDHeHmV2Q5sxqNXCPZZ6lwUGukNJP8AESQOw2W2pXYj8wm/17Z0E+ajp+zijJegFY8MhmwjSDHPueaNUrMMElSsu56BDb+9cSQpqPQUccpOmRXV3mcADCt1qhyQTOiENYXGRuiTrYhvmuJj5QSpFO1vC13RFTaioNdVnXiDKK2GIEQon6YGSHuI93w+XAxBGu/mgNTgRrnzlLf+hI15GNltRiIA2XbcTaTtCLjHtaK/yfaspYPgYpUw0kuI5vDM3aWgKa7YACrprg6hDsRraKNkimYbjEzRcOpb/UrWB0mstQyG5GgEkbkN+Ik9ToVziNv4r2s5Fw+Wv9ldxlopYe+NS74Bt+06PpPslKLlJUNtRTZgKtx4jnP/AHiXfzEn8VwufD57dtF0AtJGUx06ZOEYJfwe/wDCqa/cd8Lum+h9D9Vo8NrZSROxMdI5QscEZwat8MdNFU8iGuSLnjT3xZrTdmBB9FMypGxhCqJgAqxTuDt9VTTNhJNBTxgdeaiumZhOx2nyUtpTmFNiNP7MxuibsW5cXo5w+3aHASj9RlPKvMTjNQVWlhBA0cCCHDsZ68kYqY+/Lpr5DdBHOl6FTwubTsJ4lZDXKZVWhRIGbkgmH4rWcSKmUEnQNLifKZ3W0tbX4BO8arsMnPoKXw0wX4usnVN4xPborN3aRyVBzoROQcEmWGXxB3PZcVruQh765TPqfCgbOTSRxa1R4wc7YSe/khnFuLOeGUtAAc8c+cT032UtbEmUg4uGZ5jK33knoOSzVesXuLnGSTJVrDBt2+jOz5ElxXbIiExC6KaFcKJynASThEQSvYXUh/cfT/CpLujUyuB6FBOPKLQcJcZJmxs3eyLW9IILhr5AR63paLJa2bSloJ27RHkubtoIUHjQEHrcWUATL2kgxAc3TvqiU0tAcW+jqthYmQFCyyMgRoVwzjFs/CGEDlIProrP/LqYgtp/Ed5MgHsEElCTuxyxZK0i3Z4M3NmjXqj9IwIQChxVTOj2+rR+CJUMTpv+64H6psZRS0JnCa+yLNeI1QqvRCIvEhVqlHRcZIugTUohUqoRS4ZCE4hXDGOd0B/PuQhS2SctWZTE6uaq7oNB6f5lVE5KZaqVKjGbt2Ipk6S6cGCSSdEQScJk6hA/w/dTp0/IWttKq87s7jI8O9+y2mH3QcBB0OyzM8eEr9M0/HnzjXtB1tMO0OyGYvgFE6mkw+eVs+6u0Hq25shKj+x10zJUsLtM3xUKZ6HKB891cpcPWYMijGmwe+N0QuMGJ1AVX/Zqg/YK45S9xstxyxa9r+le5wGzcYFLluXPkdjP/vou7Hg+gHBzTVBBkfaOyj0nVXKGFOG4hE6TMq6ny7QE5/5bO6Tcuk7JrirouKr1Sq1ly60IqyO6qaLIcQXkwwdz+COYpe5Wk9BPssZVqFxJO5VnBHk7/RV8mfFcf2RpoTpFXjPOUk6ZdIJJIJLpB4SCScBQgpRTBsQLDlP3Tr2KFwrFmfiHr9EnNFSgxuKTjNUbi1vkatK4PNYu2cQETtb2Nj6FZMZ8TV42bKnUCmFQLM08QPdTjEinLMgXisOPeFSr1QJVA4gVWq3RKGWVMJY6J7m5Q6tXTPeuRTndIu2F0CsWH2buxWaWvxSjNN3YrHhafjfVmZ5P2QoTLpMrRWGTJ0y6QZOkkukHCdJJcIJTWn3x+eSSSXk+rDh9kaWhT0C6cxJJYcjZiS0Kp2+qvMckkl2GjrMonvSSUTsjGYxWmU0kk+CFSIbqjIPZYEsjTpp7aJJLS8f2Z/kehgmTpK0VRkySS6Q//9k=">
            <a:extLst>
              <a:ext uri="{FF2B5EF4-FFF2-40B4-BE49-F238E27FC236}">
                <a16:creationId xmlns:a16="http://schemas.microsoft.com/office/drawing/2014/main" id="{39FF13BD-2445-81E2-5CEE-8C0DDB24EB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87500" y="-627063"/>
            <a:ext cx="152400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7175" name="Picture 8" descr="http://pedia.mapion.co.jp/wiki/img_wp/ja/6/6c/200px-Lupus_facial_rash.jpg">
            <a:hlinkClick r:id="rId2" tooltip="ファイル:Lupus facial rash.jpg"/>
            <a:extLst>
              <a:ext uri="{FF2B5EF4-FFF2-40B4-BE49-F238E27FC236}">
                <a16:creationId xmlns:a16="http://schemas.microsoft.com/office/drawing/2014/main" id="{12258EFB-EE6B-42FE-9E56-6AA34D6FC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098" y="1430079"/>
            <a:ext cx="9106786" cy="536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E39D3C6B-78CA-A66D-B1D1-E44A448A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9507" y="-499373"/>
            <a:ext cx="8770571" cy="1345269"/>
          </a:xfrm>
        </p:spPr>
        <p:txBody>
          <a:bodyPr/>
          <a:lstStyle/>
          <a:p>
            <a:pPr algn="ctr"/>
            <a:r>
              <a:rPr lang="ja-JP" altLang="en-US" dirty="0"/>
              <a:t>関節リウマチの関節変形</a:t>
            </a:r>
          </a:p>
        </p:txBody>
      </p:sp>
      <p:sp>
        <p:nvSpPr>
          <p:cNvPr id="8195" name="コンテンツ プレースホルダ 2">
            <a:extLst>
              <a:ext uri="{FF2B5EF4-FFF2-40B4-BE49-F238E27FC236}">
                <a16:creationId xmlns:a16="http://schemas.microsoft.com/office/drawing/2014/main" id="{A8EE768A-1AB7-1D39-711A-819C830F4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/>
          </a:p>
        </p:txBody>
      </p:sp>
      <p:pic>
        <p:nvPicPr>
          <p:cNvPr id="8196" name="Picture 2" descr="http://www.google.co.jp/url?source=imglanding&amp;ct=img&amp;q=http://userdisk.webry.biglobe.ne.jp/003/476/94/N000/000/000/118075825950816226058.JPG&amp;sa=X&amp;ei=XmL5T7mBFMnJmAXElNXoCg&amp;ved=0CAoQ8wc&amp;usg=AFQjCNFNQ_JGaAzWvPqhEh1yrKxDOmhjFQ">
            <a:extLst>
              <a:ext uri="{FF2B5EF4-FFF2-40B4-BE49-F238E27FC236}">
                <a16:creationId xmlns:a16="http://schemas.microsoft.com/office/drawing/2014/main" id="{A07330E6-DFAF-BE60-D294-F38652469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613" y="886266"/>
            <a:ext cx="8834465" cy="5971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AnalogousFromRegularSeedRightStep">
      <a:dk1>
        <a:srgbClr val="000000"/>
      </a:dk1>
      <a:lt1>
        <a:srgbClr val="FFFFFF"/>
      </a:lt1>
      <a:dk2>
        <a:srgbClr val="1C2732"/>
      </a:dk2>
      <a:lt2>
        <a:srgbClr val="F3F0F1"/>
      </a:lt2>
      <a:accent1>
        <a:srgbClr val="21B782"/>
      </a:accent1>
      <a:accent2>
        <a:srgbClr val="14B1BC"/>
      </a:accent2>
      <a:accent3>
        <a:srgbClr val="298CE7"/>
      </a:accent3>
      <a:accent4>
        <a:srgbClr val="2E40D9"/>
      </a:accent4>
      <a:accent5>
        <a:srgbClr val="6529E7"/>
      </a:accent5>
      <a:accent6>
        <a:srgbClr val="A217D5"/>
      </a:accent6>
      <a:hlink>
        <a:srgbClr val="BF3F6C"/>
      </a:hlink>
      <a:folHlink>
        <a:srgbClr val="7F7F7F"/>
      </a:folHlink>
    </a:clrScheme>
    <a:fontScheme name="Custom 7">
      <a:majorFont>
        <a:latin typeface="Yu Mincho Demibold"/>
        <a:ea typeface=""/>
        <a:cs typeface=""/>
      </a:majorFont>
      <a:minorFont>
        <a:latin typeface="Yu Gothic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186</Words>
  <Application>Microsoft Office PowerPoint</Application>
  <PresentationFormat>ワイド画面</PresentationFormat>
  <Paragraphs>60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</vt:lpstr>
      <vt:lpstr>Yu Gothic</vt:lpstr>
      <vt:lpstr>Yu Mincho Demibold</vt:lpstr>
      <vt:lpstr>Century</vt:lpstr>
      <vt:lpstr>Corbel</vt:lpstr>
      <vt:lpstr>SketchLinesVTI</vt:lpstr>
      <vt:lpstr>自己免疫疾患</vt:lpstr>
      <vt:lpstr>自己免疫疾患とは</vt:lpstr>
      <vt:lpstr>自己抗体（臓器特異性）</vt:lpstr>
      <vt:lpstr>自己抗体（全身性）</vt:lpstr>
      <vt:lpstr>SLEの蝶形紅斑</vt:lpstr>
      <vt:lpstr>関節リウマチの関節変形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自己免疫疾患</dc:title>
  <dc:creator>三平 宮川</dc:creator>
  <cp:lastModifiedBy>三平 宮川</cp:lastModifiedBy>
  <cp:revision>1</cp:revision>
  <dcterms:created xsi:type="dcterms:W3CDTF">2024-05-04T05:17:17Z</dcterms:created>
  <dcterms:modified xsi:type="dcterms:W3CDTF">2024-05-04T05:26:30Z</dcterms:modified>
</cp:coreProperties>
</file>