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59" r:id="rId5"/>
    <p:sldId id="2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912629" y="1371600"/>
            <a:ext cx="5935540" cy="2696866"/>
          </a:xfrm>
        </p:spPr>
        <p:txBody>
          <a:bodyPr anchor="t">
            <a:normAutofit/>
          </a:bodyPr>
          <a:lstStyle>
            <a:lvl1pPr algn="l">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912629" y="4584879"/>
            <a:ext cx="593554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87616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995803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198077" y="1401097"/>
            <a:ext cx="2155722" cy="477586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838200" y="1401097"/>
            <a:ext cx="8232058" cy="47758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78201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35611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912629" y="1709738"/>
            <a:ext cx="9214884" cy="31599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912628" y="5018567"/>
            <a:ext cx="7907079" cy="1073889"/>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2941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914400" y="2849526"/>
            <a:ext cx="5105400" cy="32104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172200" y="2849526"/>
            <a:ext cx="5105400" cy="3210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928190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912628" y="1371599"/>
            <a:ext cx="10442760"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912628" y="2311353"/>
            <a:ext cx="5084947"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912628" y="3006725"/>
            <a:ext cx="5084947"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172200" y="2311353"/>
            <a:ext cx="5183188" cy="69537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172200" y="3006725"/>
            <a:ext cx="5183188" cy="3182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199656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2084822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448643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5183188" y="987425"/>
            <a:ext cx="6172200"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23328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912628" y="1463038"/>
            <a:ext cx="3859397" cy="147154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912628" y="2934586"/>
            <a:ext cx="3859397" cy="29344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F07CD3FD-BE54-4400-942B-C6C15AA73DFD}" type="datetimeFigureOut">
              <a:rPr lang="en-US" smtClean="0"/>
              <a:t>4/22/2023</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A4C0CD32-A6C8-4BA5-B3DF-D8325E32CAA4}" type="slidenum">
              <a:rPr lang="en-US" smtClean="0"/>
              <a:t>‹#›</a:t>
            </a:fld>
            <a:endParaRPr lang="en-US"/>
          </a:p>
        </p:txBody>
      </p:sp>
    </p:spTree>
    <p:extLst>
      <p:ext uri="{BB962C8B-B14F-4D97-AF65-F5344CB8AC3E}">
        <p14:creationId xmlns:p14="http://schemas.microsoft.com/office/powerpoint/2010/main" val="3107691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914400" y="1371601"/>
            <a:ext cx="10363200" cy="1187570"/>
          </a:xfrm>
          <a:prstGeom prst="rect">
            <a:avLst/>
          </a:prstGeom>
        </p:spPr>
        <p:txBody>
          <a:bodyPr lIns="109728" tIns="109728" rIns="109728" bIns="91440" anchor="t"/>
          <a:lstStyle/>
          <a:p>
            <a:r>
              <a:rPr lang="en-US" dirty="0"/>
              <a:t>Click to edit Master title style</a:t>
            </a:r>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914399" y="2559171"/>
            <a:ext cx="10363200" cy="3382658"/>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912628" y="6356350"/>
            <a:ext cx="2743200" cy="365125"/>
          </a:xfrm>
          <a:prstGeom prst="rect">
            <a:avLst/>
          </a:prstGeom>
        </p:spPr>
        <p:txBody>
          <a:bodyPr lIns="109728" tIns="109728" rIns="109728" bIns="91440" anchor="ctr"/>
          <a:lstStyle>
            <a:lvl1pPr algn="l">
              <a:defRPr sz="1050" b="0" cap="none" spc="100" baseline="0">
                <a:solidFill>
                  <a:schemeClr val="tx1"/>
                </a:solidFill>
              </a:defRPr>
            </a:lvl1pPr>
          </a:lstStyle>
          <a:p>
            <a:fld id="{F07CD3FD-BE54-4400-942B-C6C15AA73DFD}" type="datetimeFigureOut">
              <a:rPr lang="en-US" smtClean="0"/>
              <a:t>4/22/2023</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lIns="109728" tIns="109728" rIns="109728" bIns="91440" anchor="ctr"/>
          <a:lstStyle>
            <a:lvl1pPr algn="r">
              <a:defRPr sz="1050" b="0" cap="none" spc="1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lIns="109728" tIns="109728" rIns="109728" bIns="91440" anchor="ctr"/>
          <a:lstStyle>
            <a:lvl1pPr algn="r">
              <a:defRPr sz="1050" b="0" cap="none" spc="100" baseline="0">
                <a:solidFill>
                  <a:schemeClr val="tx1"/>
                </a:solidFill>
              </a:defRPr>
            </a:lvl1pPr>
          </a:lstStyle>
          <a:p>
            <a:fld id="{A4C0CD32-A6C8-4BA5-B3DF-D8325E32CAA4}" type="slidenum">
              <a:rPr lang="en-US" smtClean="0"/>
              <a:t>‹#›</a:t>
            </a:fld>
            <a:endParaRPr lang="en-US"/>
          </a:p>
        </p:txBody>
      </p:sp>
      <p:cxnSp>
        <p:nvCxnSpPr>
          <p:cNvPr id="7" name="Straight Connector 6">
            <a:extLst>
              <a:ext uri="{FF2B5EF4-FFF2-40B4-BE49-F238E27FC236}">
                <a16:creationId xmlns:a16="http://schemas.microsoft.com/office/drawing/2014/main" id="{F209B62C-3402-4623-9A7C-AA048B56F8C3}"/>
              </a:ext>
            </a:extLst>
          </p:cNvPr>
          <p:cNvCxnSpPr>
            <a:cxnSpLocks/>
          </p:cNvCxnSpPr>
          <p:nvPr/>
        </p:nvCxnSpPr>
        <p:spPr>
          <a:xfrm>
            <a:off x="990600"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874374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120000"/>
        </a:lnSpc>
        <a:spcBef>
          <a:spcPct val="0"/>
        </a:spcBef>
        <a:buNone/>
        <a:defRPr sz="4000" kern="1200" spc="13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spc="1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spc="1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spc="1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spc="1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spc="1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白い背景に青色の抽象的な水彩画のパターン">
            <a:extLst>
              <a:ext uri="{FF2B5EF4-FFF2-40B4-BE49-F238E27FC236}">
                <a16:creationId xmlns:a16="http://schemas.microsoft.com/office/drawing/2014/main" id="{9B844465-7835-464C-3CAD-0451BF1266CD}"/>
              </a:ext>
            </a:extLst>
          </p:cNvPr>
          <p:cNvPicPr>
            <a:picLocks noChangeAspect="1"/>
          </p:cNvPicPr>
          <p:nvPr/>
        </p:nvPicPr>
        <p:blipFill rotWithShape="1">
          <a:blip r:embed="rId2"/>
          <a:srcRect t="14644" b="1086"/>
          <a:stretch/>
        </p:blipFill>
        <p:spPr>
          <a:xfrm>
            <a:off x="-191049" y="11"/>
            <a:ext cx="12191979" cy="6857989"/>
          </a:xfrm>
          <a:prstGeom prst="rect">
            <a:avLst/>
          </a:prstGeom>
        </p:spPr>
      </p:pic>
      <p:sp>
        <p:nvSpPr>
          <p:cNvPr id="11" name="Rectangle 10">
            <a:extLst>
              <a:ext uri="{FF2B5EF4-FFF2-40B4-BE49-F238E27FC236}">
                <a16:creationId xmlns:a16="http://schemas.microsoft.com/office/drawing/2014/main" id="{9BD78BA5-2579-4D62-B68F-2289D39BF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6" y="0"/>
            <a:ext cx="8543515" cy="6858000"/>
          </a:xfrm>
          <a:prstGeom prst="rect">
            <a:avLst/>
          </a:prstGeom>
          <a:gradFill flip="none" rotWithShape="1">
            <a:gsLst>
              <a:gs pos="0">
                <a:srgbClr val="000000">
                  <a:alpha val="0"/>
                </a:srgbClr>
              </a:gs>
              <a:gs pos="58000">
                <a:srgbClr val="000000">
                  <a:alpha val="55000"/>
                </a:srgbClr>
              </a:gs>
              <a:gs pos="93000">
                <a:srgbClr val="000000">
                  <a:alpha val="64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19C33363-C3CC-D0F6-5350-4EB350AC3639}"/>
              </a:ext>
            </a:extLst>
          </p:cNvPr>
          <p:cNvSpPr>
            <a:spLocks noGrp="1"/>
          </p:cNvSpPr>
          <p:nvPr>
            <p:ph type="ctrTitle"/>
          </p:nvPr>
        </p:nvSpPr>
        <p:spPr>
          <a:xfrm>
            <a:off x="914399" y="914400"/>
            <a:ext cx="9990161" cy="3427867"/>
          </a:xfrm>
        </p:spPr>
        <p:txBody>
          <a:bodyPr anchor="t">
            <a:normAutofit fontScale="90000"/>
          </a:bodyPr>
          <a:lstStyle/>
          <a:p>
            <a:r>
              <a:rPr kumimoji="1" lang="en-US" altLang="ja-JP" dirty="0">
                <a:solidFill>
                  <a:srgbClr val="FFFFFF"/>
                </a:solidFill>
              </a:rPr>
              <a:t>DSM-5</a:t>
            </a:r>
            <a:br>
              <a:rPr kumimoji="1" lang="en-US" altLang="ja-JP" dirty="0">
                <a:solidFill>
                  <a:srgbClr val="FFFFFF"/>
                </a:solidFill>
              </a:rPr>
            </a:br>
            <a:r>
              <a:rPr kumimoji="1" lang="en-US" altLang="ja-JP" dirty="0">
                <a:solidFill>
                  <a:srgbClr val="FFFFFF"/>
                </a:solidFill>
              </a:rPr>
              <a:t>Ⅶ.</a:t>
            </a:r>
            <a:r>
              <a:rPr kumimoji="1" lang="ja-JP" altLang="en-US" dirty="0">
                <a:solidFill>
                  <a:srgbClr val="FFFFFF"/>
                </a:solidFill>
              </a:rPr>
              <a:t>　心的外傷及びストレス因関連障害群</a:t>
            </a:r>
            <a:br>
              <a:rPr kumimoji="1" lang="en-US" altLang="ja-JP" dirty="0">
                <a:solidFill>
                  <a:srgbClr val="FFFFFF"/>
                </a:solidFill>
              </a:rPr>
            </a:br>
            <a:r>
              <a:rPr kumimoji="1" lang="en-US" altLang="ja-JP" dirty="0">
                <a:solidFill>
                  <a:srgbClr val="FFFFFF"/>
                </a:solidFill>
              </a:rPr>
              <a:t>Ⅷ.</a:t>
            </a:r>
            <a:r>
              <a:rPr kumimoji="1" lang="ja-JP" altLang="en-US" dirty="0">
                <a:solidFill>
                  <a:srgbClr val="FFFFFF"/>
                </a:solidFill>
              </a:rPr>
              <a:t>　解離症群　解離性障害群</a:t>
            </a:r>
            <a:br>
              <a:rPr kumimoji="1" lang="en-US" altLang="ja-JP" dirty="0">
                <a:solidFill>
                  <a:srgbClr val="FFFFFF"/>
                </a:solidFill>
              </a:rPr>
            </a:br>
            <a:r>
              <a:rPr kumimoji="1" lang="en-US" altLang="ja-JP" dirty="0">
                <a:solidFill>
                  <a:srgbClr val="FFFFFF"/>
                </a:solidFill>
              </a:rPr>
              <a:t>Ⅸ. </a:t>
            </a:r>
            <a:r>
              <a:rPr kumimoji="1" lang="ja-JP" altLang="en-US" dirty="0">
                <a:solidFill>
                  <a:srgbClr val="FFFFFF"/>
                </a:solidFill>
              </a:rPr>
              <a:t>身体症状症　及び関連症群</a:t>
            </a:r>
            <a:br>
              <a:rPr kumimoji="1" lang="en-US" altLang="ja-JP" dirty="0">
                <a:solidFill>
                  <a:srgbClr val="FFFFFF"/>
                </a:solidFill>
              </a:rPr>
            </a:br>
            <a:endParaRPr kumimoji="1" lang="ja-JP" altLang="en-US" dirty="0">
              <a:solidFill>
                <a:srgbClr val="FFFFFF"/>
              </a:solidFill>
            </a:endParaRPr>
          </a:p>
        </p:txBody>
      </p:sp>
      <p:sp>
        <p:nvSpPr>
          <p:cNvPr id="3" name="字幕 2">
            <a:extLst>
              <a:ext uri="{FF2B5EF4-FFF2-40B4-BE49-F238E27FC236}">
                <a16:creationId xmlns:a16="http://schemas.microsoft.com/office/drawing/2014/main" id="{2B78C11B-4CAF-B1CF-110C-02D3474FCC2B}"/>
              </a:ext>
            </a:extLst>
          </p:cNvPr>
          <p:cNvSpPr>
            <a:spLocks noGrp="1"/>
          </p:cNvSpPr>
          <p:nvPr>
            <p:ph type="subTitle" idx="1"/>
          </p:nvPr>
        </p:nvSpPr>
        <p:spPr>
          <a:xfrm>
            <a:off x="925290" y="5253051"/>
            <a:ext cx="4892948" cy="812923"/>
          </a:xfrm>
        </p:spPr>
        <p:txBody>
          <a:bodyPr anchor="t">
            <a:normAutofit/>
          </a:bodyPr>
          <a:lstStyle/>
          <a:p>
            <a:r>
              <a:rPr kumimoji="1" lang="ja-JP" altLang="en-US">
                <a:solidFill>
                  <a:srgbClr val="FFFFFF"/>
                </a:solidFill>
              </a:rPr>
              <a:t>ストレスが関連する精神疾患</a:t>
            </a:r>
          </a:p>
        </p:txBody>
      </p:sp>
      <p:cxnSp>
        <p:nvCxnSpPr>
          <p:cNvPr id="13" name="Straight Connector 12">
            <a:extLst>
              <a:ext uri="{FF2B5EF4-FFF2-40B4-BE49-F238E27FC236}">
                <a16:creationId xmlns:a16="http://schemas.microsoft.com/office/drawing/2014/main" id="{97CC2FE6-3AD0-4131-B4BC-1F4D65E25E1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97529" y="4861206"/>
            <a:ext cx="978862"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634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309D7A-3402-9DB2-A31E-7ECBE61634F1}"/>
              </a:ext>
            </a:extLst>
          </p:cNvPr>
          <p:cNvSpPr>
            <a:spLocks noGrp="1"/>
          </p:cNvSpPr>
          <p:nvPr>
            <p:ph type="title"/>
          </p:nvPr>
        </p:nvSpPr>
        <p:spPr>
          <a:xfrm>
            <a:off x="1188172" y="-99224"/>
            <a:ext cx="10363200" cy="1187570"/>
          </a:xfrm>
        </p:spPr>
        <p:txBody>
          <a:bodyPr/>
          <a:lstStyle/>
          <a:p>
            <a:pPr algn="ctr"/>
            <a:r>
              <a:rPr kumimoji="1" lang="ja-JP" altLang="en-US" sz="6000" dirty="0"/>
              <a:t>身体症状症</a:t>
            </a:r>
          </a:p>
        </p:txBody>
      </p:sp>
      <p:sp>
        <p:nvSpPr>
          <p:cNvPr id="3" name="コンテンツ プレースホルダー 2">
            <a:extLst>
              <a:ext uri="{FF2B5EF4-FFF2-40B4-BE49-F238E27FC236}">
                <a16:creationId xmlns:a16="http://schemas.microsoft.com/office/drawing/2014/main" id="{D0546647-5EA0-E608-D24A-F2D37B7BB2A1}"/>
              </a:ext>
            </a:extLst>
          </p:cNvPr>
          <p:cNvSpPr>
            <a:spLocks noGrp="1"/>
          </p:cNvSpPr>
          <p:nvPr>
            <p:ph idx="1"/>
          </p:nvPr>
        </p:nvSpPr>
        <p:spPr>
          <a:xfrm>
            <a:off x="629676" y="1127943"/>
            <a:ext cx="10704504" cy="4845772"/>
          </a:xfrm>
        </p:spPr>
        <p:txBody>
          <a:bodyPr/>
          <a:lstStyle/>
          <a:p>
            <a:r>
              <a:rPr lang="en-US" altLang="ja-JP" dirty="0"/>
              <a:t>DSM-4</a:t>
            </a:r>
            <a:r>
              <a:rPr lang="ja-JP" altLang="en-US" dirty="0"/>
              <a:t>身体表現性障害 ➡　</a:t>
            </a:r>
            <a:r>
              <a:rPr lang="en-US" altLang="ja-JP" dirty="0"/>
              <a:t>DSM-5(2013</a:t>
            </a:r>
            <a:r>
              <a:rPr lang="ja-JP" altLang="en-US" dirty="0"/>
              <a:t>年）</a:t>
            </a:r>
            <a:r>
              <a:rPr lang="ja-JP" altLang="en-US" b="1" dirty="0"/>
              <a:t>身体症状症</a:t>
            </a:r>
            <a:r>
              <a:rPr lang="ja-JP" altLang="en-US" dirty="0"/>
              <a:t>及び関連症群</a:t>
            </a:r>
            <a:endParaRPr lang="en-US" altLang="ja-JP" dirty="0"/>
          </a:p>
          <a:p>
            <a:r>
              <a:rPr kumimoji="1" lang="ja-JP" altLang="en-US" dirty="0"/>
              <a:t>診断：</a:t>
            </a:r>
            <a:endParaRPr kumimoji="1" lang="en-US" altLang="ja-JP" dirty="0"/>
          </a:p>
          <a:p>
            <a:pPr marL="0" indent="0">
              <a:buNone/>
            </a:pPr>
            <a:r>
              <a:rPr lang="ja-JP" altLang="en-US" dirty="0"/>
              <a:t> 基準</a:t>
            </a:r>
            <a:r>
              <a:rPr lang="en-US" altLang="ja-JP" dirty="0"/>
              <a:t>A</a:t>
            </a:r>
            <a:r>
              <a:rPr lang="ja-JP" altLang="en-US" dirty="0"/>
              <a:t>：</a:t>
            </a:r>
            <a:r>
              <a:rPr lang="en-US" altLang="ja-JP" dirty="0"/>
              <a:t>1</a:t>
            </a:r>
            <a:r>
              <a:rPr lang="ja-JP" altLang="en-US" dirty="0"/>
              <a:t>つまたはそれ以上の苦痛を伴う，または日常生活に意味のある混乱を引き</a:t>
            </a:r>
            <a:endParaRPr lang="en-US" altLang="ja-JP" dirty="0"/>
          </a:p>
          <a:p>
            <a:pPr marL="0" indent="0">
              <a:buNone/>
            </a:pPr>
            <a:r>
              <a:rPr lang="en-US" altLang="ja-JP" dirty="0"/>
              <a:t>           </a:t>
            </a:r>
            <a:r>
              <a:rPr lang="ja-JP" altLang="en-US" dirty="0"/>
              <a:t>起こす</a:t>
            </a:r>
            <a:r>
              <a:rPr lang="ja-JP" altLang="en-US" b="1" dirty="0"/>
              <a:t>身体症状</a:t>
            </a:r>
            <a:r>
              <a:rPr lang="en-US" altLang="ja-JP" dirty="0"/>
              <a:t>(</a:t>
            </a:r>
            <a:r>
              <a:rPr lang="ja-JP" altLang="en-US" dirty="0"/>
              <a:t>お痛み、お腹の症状、動悸・息切れ、めまい・しびれ　など）　</a:t>
            </a:r>
            <a:endParaRPr lang="en-US" altLang="ja-JP" dirty="0"/>
          </a:p>
          <a:p>
            <a:pPr marL="0" indent="0">
              <a:buNone/>
            </a:pPr>
            <a:r>
              <a:rPr lang="ja-JP" altLang="en-US" dirty="0"/>
              <a:t>基準</a:t>
            </a:r>
            <a:r>
              <a:rPr lang="en-US" altLang="ja-JP" dirty="0"/>
              <a:t>B</a:t>
            </a:r>
            <a:r>
              <a:rPr lang="ja-JP" altLang="en-US" dirty="0"/>
              <a:t>：身体症状，またはそれに伴う健康へ の懸念に関連した過度な思考，感情，</a:t>
            </a:r>
            <a:endParaRPr lang="en-US" altLang="ja-JP" dirty="0"/>
          </a:p>
          <a:p>
            <a:pPr marL="0" indent="0">
              <a:buNone/>
            </a:pPr>
            <a:r>
              <a:rPr lang="ja-JP" altLang="en-US" dirty="0"/>
              <a:t>　　　　または行動で，以下のうち少なくとも</a:t>
            </a:r>
            <a:r>
              <a:rPr lang="en-US" altLang="ja-JP" dirty="0"/>
              <a:t>1</a:t>
            </a:r>
            <a:r>
              <a:rPr lang="ja-JP" altLang="en-US" dirty="0"/>
              <a:t>つによって顕在 化する．</a:t>
            </a:r>
            <a:endParaRPr lang="en-US" altLang="ja-JP" dirty="0"/>
          </a:p>
          <a:p>
            <a:pPr marL="0" indent="0">
              <a:buNone/>
            </a:pPr>
            <a:r>
              <a:rPr lang="ja-JP" altLang="en-US" dirty="0"/>
              <a:t>　　　　　　（</a:t>
            </a:r>
            <a:r>
              <a:rPr lang="en-US" altLang="ja-JP" dirty="0"/>
              <a:t>1</a:t>
            </a:r>
            <a:r>
              <a:rPr lang="ja-JP" altLang="en-US" dirty="0"/>
              <a:t>）自分の症状の深刻さについての</a:t>
            </a:r>
            <a:r>
              <a:rPr lang="ja-JP" altLang="en-US" b="1" dirty="0"/>
              <a:t>不釣り合いかつ持続する思考</a:t>
            </a:r>
            <a:r>
              <a:rPr lang="ja-JP" altLang="en-US" dirty="0"/>
              <a:t>． </a:t>
            </a:r>
            <a:endParaRPr lang="en-US" altLang="ja-JP" dirty="0"/>
          </a:p>
          <a:p>
            <a:pPr marL="0" indent="0">
              <a:buNone/>
            </a:pPr>
            <a:r>
              <a:rPr lang="ja-JP" altLang="en-US" dirty="0"/>
              <a:t>　　　　　　（</a:t>
            </a:r>
            <a:r>
              <a:rPr lang="en-US" altLang="ja-JP" dirty="0"/>
              <a:t>2</a:t>
            </a:r>
            <a:r>
              <a:rPr lang="ja-JP" altLang="en-US" dirty="0"/>
              <a:t>）健康または症状についての持続する</a:t>
            </a:r>
            <a:r>
              <a:rPr lang="ja-JP" altLang="en-US" b="1" dirty="0"/>
              <a:t>強い不安</a:t>
            </a:r>
            <a:r>
              <a:rPr lang="ja-JP" altLang="en-US" dirty="0"/>
              <a:t>． 　</a:t>
            </a:r>
            <a:endParaRPr lang="en-US" altLang="ja-JP" dirty="0"/>
          </a:p>
          <a:p>
            <a:pPr marL="0" indent="0">
              <a:buNone/>
            </a:pPr>
            <a:r>
              <a:rPr lang="ja-JP" altLang="en-US" dirty="0"/>
              <a:t>　　　　　　（</a:t>
            </a:r>
            <a:r>
              <a:rPr lang="en-US" altLang="ja-JP" dirty="0"/>
              <a:t>3</a:t>
            </a:r>
            <a:r>
              <a:rPr lang="ja-JP" altLang="en-US" dirty="0"/>
              <a:t>）これらの症状または健康への懸念に</a:t>
            </a:r>
            <a:r>
              <a:rPr lang="ja-JP" altLang="en-US" b="1" dirty="0"/>
              <a:t>費やされる過度の時間と労力</a:t>
            </a:r>
            <a:r>
              <a:rPr lang="ja-JP" altLang="en-US" dirty="0"/>
              <a:t>． 　</a:t>
            </a:r>
            <a:endParaRPr lang="en-US" altLang="ja-JP" dirty="0"/>
          </a:p>
          <a:p>
            <a:pPr marL="0" indent="0">
              <a:buNone/>
            </a:pPr>
            <a:r>
              <a:rPr lang="ja-JP" altLang="en-US" dirty="0"/>
              <a:t>基準</a:t>
            </a:r>
            <a:r>
              <a:rPr lang="en-US" altLang="ja-JP" dirty="0"/>
              <a:t>C</a:t>
            </a:r>
            <a:r>
              <a:rPr lang="ja-JP" altLang="en-US" dirty="0"/>
              <a:t>：身体症状はどれひとつとして持続的 に存在していないかもしれないが，症</a:t>
            </a:r>
            <a:endParaRPr lang="en-US" altLang="ja-JP" dirty="0"/>
          </a:p>
          <a:p>
            <a:pPr marL="0" indent="0">
              <a:buNone/>
            </a:pPr>
            <a:r>
              <a:rPr lang="ja-JP" altLang="en-US" dirty="0"/>
              <a:t>　　　　状のある 状態は持続している（典型的には</a:t>
            </a:r>
            <a:r>
              <a:rPr lang="en-US" altLang="ja-JP" b="1" dirty="0"/>
              <a:t>6</a:t>
            </a:r>
            <a:r>
              <a:rPr lang="ja-JP" altLang="en-US" b="1" dirty="0"/>
              <a:t>カ月以上</a:t>
            </a:r>
            <a:r>
              <a:rPr lang="ja-JP" altLang="en-US" dirty="0"/>
              <a:t>）</a:t>
            </a:r>
            <a:endParaRPr kumimoji="1" lang="ja-JP" altLang="en-US" dirty="0"/>
          </a:p>
        </p:txBody>
      </p:sp>
    </p:spTree>
    <p:extLst>
      <p:ext uri="{BB962C8B-B14F-4D97-AF65-F5344CB8AC3E}">
        <p14:creationId xmlns:p14="http://schemas.microsoft.com/office/powerpoint/2010/main" val="3405835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45B8B1-2BD1-3CCB-C1A1-ED8EC4258E4D}"/>
              </a:ext>
            </a:extLst>
          </p:cNvPr>
          <p:cNvSpPr>
            <a:spLocks noGrp="1"/>
          </p:cNvSpPr>
          <p:nvPr>
            <p:ph type="title"/>
          </p:nvPr>
        </p:nvSpPr>
        <p:spPr>
          <a:xfrm>
            <a:off x="1078664" y="484578"/>
            <a:ext cx="10363200" cy="1187570"/>
          </a:xfrm>
        </p:spPr>
        <p:txBody>
          <a:bodyPr/>
          <a:lstStyle/>
          <a:p>
            <a:pPr algn="ctr"/>
            <a:r>
              <a:rPr kumimoji="1" lang="ja-JP" altLang="en-US" dirty="0"/>
              <a:t>身体症状症の病因と治療</a:t>
            </a:r>
          </a:p>
        </p:txBody>
      </p:sp>
      <p:sp>
        <p:nvSpPr>
          <p:cNvPr id="3" name="コンテンツ プレースホルダー 2">
            <a:extLst>
              <a:ext uri="{FF2B5EF4-FFF2-40B4-BE49-F238E27FC236}">
                <a16:creationId xmlns:a16="http://schemas.microsoft.com/office/drawing/2014/main" id="{FEA3A410-29C7-60B2-0216-28724BAEFC58}"/>
              </a:ext>
            </a:extLst>
          </p:cNvPr>
          <p:cNvSpPr>
            <a:spLocks noGrp="1"/>
          </p:cNvSpPr>
          <p:nvPr>
            <p:ph idx="1"/>
          </p:nvPr>
        </p:nvSpPr>
        <p:spPr>
          <a:xfrm>
            <a:off x="914399" y="1943784"/>
            <a:ext cx="10363200" cy="3998045"/>
          </a:xfrm>
        </p:spPr>
        <p:txBody>
          <a:bodyPr/>
          <a:lstStyle/>
          <a:p>
            <a:pPr marL="0" indent="0">
              <a:buNone/>
            </a:pPr>
            <a:r>
              <a:rPr kumimoji="1" lang="ja-JP" altLang="en-US" dirty="0"/>
              <a:t>病因：</a:t>
            </a:r>
            <a:endParaRPr kumimoji="1" lang="en-US" altLang="ja-JP" dirty="0"/>
          </a:p>
          <a:p>
            <a:r>
              <a:rPr kumimoji="1" lang="ja-JP" altLang="en-US" dirty="0"/>
              <a:t>性格（パーソナリティ）：否定的感情（神経症的特質）</a:t>
            </a:r>
            <a:endParaRPr kumimoji="1" lang="en-US" altLang="ja-JP" dirty="0"/>
          </a:p>
          <a:p>
            <a:r>
              <a:rPr kumimoji="1" lang="ja-JP" altLang="en-US" dirty="0"/>
              <a:t>環境要因：ストレスフルな生活上の出来事（ライフイベント）</a:t>
            </a:r>
            <a:endParaRPr kumimoji="1" lang="en-US" altLang="ja-JP" dirty="0"/>
          </a:p>
          <a:p>
            <a:pPr marL="0" indent="0">
              <a:buNone/>
            </a:pPr>
            <a:r>
              <a:rPr kumimoji="1" lang="ja-JP" altLang="en-US" dirty="0"/>
              <a:t>　など</a:t>
            </a:r>
            <a:endParaRPr kumimoji="1" lang="en-US" altLang="ja-JP" dirty="0"/>
          </a:p>
          <a:p>
            <a:pPr marL="0" indent="0">
              <a:buNone/>
            </a:pPr>
            <a:r>
              <a:rPr kumimoji="1" lang="ja-JP" altLang="en-US" dirty="0"/>
              <a:t>治療：　お薬：抗うつ病（効果あり）など</a:t>
            </a:r>
            <a:endParaRPr kumimoji="1" lang="en-US" altLang="ja-JP" dirty="0"/>
          </a:p>
          <a:p>
            <a:pPr marL="0" indent="0">
              <a:buNone/>
            </a:pPr>
            <a:r>
              <a:rPr kumimoji="1" lang="ja-JP" altLang="en-US" dirty="0"/>
              <a:t>　　　　お薬以外：　・認知行動療法（</a:t>
            </a:r>
            <a:r>
              <a:rPr kumimoji="1" lang="en-US" altLang="ja-JP" dirty="0"/>
              <a:t>CBT</a:t>
            </a:r>
            <a:r>
              <a:rPr kumimoji="1" lang="ja-JP" altLang="en-US" dirty="0"/>
              <a:t>）最も優先される。</a:t>
            </a:r>
            <a:endParaRPr kumimoji="1" lang="en-US" altLang="ja-JP" dirty="0"/>
          </a:p>
          <a:p>
            <a:pPr marL="0" indent="0">
              <a:buNone/>
            </a:pPr>
            <a:r>
              <a:rPr kumimoji="1" lang="ja-JP" altLang="en-US" dirty="0"/>
              <a:t>　　　　　　　　　　・リラクゼーション（音楽療法）：認知行動療法と同等の効果</a:t>
            </a:r>
            <a:endParaRPr kumimoji="1"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378363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447BB7-493C-774E-1762-37A461DE3085}"/>
              </a:ext>
            </a:extLst>
          </p:cNvPr>
          <p:cNvSpPr>
            <a:spLocks noGrp="1"/>
          </p:cNvSpPr>
          <p:nvPr>
            <p:ph type="title"/>
          </p:nvPr>
        </p:nvSpPr>
        <p:spPr>
          <a:xfrm>
            <a:off x="1040335" y="134151"/>
            <a:ext cx="10363200" cy="1187570"/>
          </a:xfrm>
        </p:spPr>
        <p:txBody>
          <a:bodyPr/>
          <a:lstStyle/>
          <a:p>
            <a:pPr algn="ctr"/>
            <a:r>
              <a:rPr kumimoji="1" lang="ja-JP" altLang="en-US" sz="6000" dirty="0"/>
              <a:t>解離症群</a:t>
            </a:r>
          </a:p>
        </p:txBody>
      </p:sp>
      <p:sp>
        <p:nvSpPr>
          <p:cNvPr id="3" name="コンテンツ プレースホルダー 2">
            <a:extLst>
              <a:ext uri="{FF2B5EF4-FFF2-40B4-BE49-F238E27FC236}">
                <a16:creationId xmlns:a16="http://schemas.microsoft.com/office/drawing/2014/main" id="{5D37CECF-4A98-A922-EF24-12A344148FD7}"/>
              </a:ext>
            </a:extLst>
          </p:cNvPr>
          <p:cNvSpPr>
            <a:spLocks noGrp="1"/>
          </p:cNvSpPr>
          <p:nvPr>
            <p:ph idx="1"/>
          </p:nvPr>
        </p:nvSpPr>
        <p:spPr>
          <a:xfrm>
            <a:off x="969153" y="1664537"/>
            <a:ext cx="11038506" cy="4271817"/>
          </a:xfrm>
        </p:spPr>
        <p:txBody>
          <a:bodyPr/>
          <a:lstStyle/>
          <a:p>
            <a:r>
              <a:rPr lang="ja-JP" altLang="en-US" b="0" dirty="0">
                <a:solidFill>
                  <a:srgbClr val="000000"/>
                </a:solidFill>
                <a:effectLst/>
                <a:latin typeface="ヒラギノ角ゴ Pro W3"/>
              </a:rPr>
              <a:t>解離とは：</a:t>
            </a:r>
            <a:endParaRPr lang="en-US" altLang="ja-JP" b="0" dirty="0">
              <a:solidFill>
                <a:srgbClr val="000000"/>
              </a:solidFill>
              <a:effectLst/>
              <a:latin typeface="ヒラギノ角ゴ Pro W3"/>
            </a:endParaRPr>
          </a:p>
          <a:p>
            <a:pPr marL="0" indent="0">
              <a:buNone/>
            </a:pPr>
            <a:r>
              <a:rPr lang="ja-JP" altLang="en-US" b="0" dirty="0">
                <a:solidFill>
                  <a:srgbClr val="000000"/>
                </a:solidFill>
                <a:effectLst/>
                <a:latin typeface="ヒラギノ角ゴ Pro W3"/>
              </a:rPr>
              <a:t>　　記憶や意識などに関する感覚をまとめる機能が一時的に失われてしまう状態です。</a:t>
            </a:r>
            <a:endParaRPr lang="en-US" altLang="ja-JP" b="0" dirty="0">
              <a:solidFill>
                <a:srgbClr val="000000"/>
              </a:solidFill>
              <a:effectLst/>
              <a:latin typeface="ヒラギノ角ゴ Pro W3"/>
            </a:endParaRPr>
          </a:p>
          <a:p>
            <a:pPr marL="0" indent="0">
              <a:buNone/>
            </a:pPr>
            <a:r>
              <a:rPr lang="ja-JP" altLang="en-US" b="0" dirty="0">
                <a:solidFill>
                  <a:srgbClr val="000000"/>
                </a:solidFill>
                <a:effectLst/>
                <a:latin typeface="ヒラギノ角ゴ Pro W3"/>
              </a:rPr>
              <a:t>　　解離の状態になると、記憶や意識、思考、感情、知覚、身体イメージなどが分断</a:t>
            </a:r>
            <a:endParaRPr lang="en-US" altLang="ja-JP" b="0" dirty="0">
              <a:solidFill>
                <a:srgbClr val="000000"/>
              </a:solidFill>
              <a:effectLst/>
              <a:latin typeface="ヒラギノ角ゴ Pro W3"/>
            </a:endParaRPr>
          </a:p>
          <a:p>
            <a:pPr marL="0" indent="0">
              <a:buNone/>
            </a:pPr>
            <a:r>
              <a:rPr lang="ja-JP" altLang="en-US" dirty="0">
                <a:solidFill>
                  <a:srgbClr val="000000"/>
                </a:solidFill>
                <a:latin typeface="ヒラギノ角ゴ Pro W3"/>
              </a:rPr>
              <a:t>　　</a:t>
            </a:r>
            <a:r>
              <a:rPr lang="ja-JP" altLang="en-US" b="0" dirty="0">
                <a:solidFill>
                  <a:srgbClr val="000000"/>
                </a:solidFill>
                <a:effectLst/>
                <a:latin typeface="ヒラギノ角ゴ Pro W3"/>
              </a:rPr>
              <a:t>されて感じられるようになります。</a:t>
            </a:r>
            <a:endParaRPr lang="en-US" altLang="ja-JP" b="0" dirty="0">
              <a:solidFill>
                <a:srgbClr val="000000"/>
              </a:solidFill>
              <a:effectLst/>
              <a:latin typeface="ヒラギノ角ゴ Pro W3"/>
            </a:endParaRPr>
          </a:p>
          <a:p>
            <a:pPr marL="0" indent="0">
              <a:buNone/>
            </a:pPr>
            <a:r>
              <a:rPr kumimoji="1" lang="ja-JP" altLang="en-US" dirty="0">
                <a:solidFill>
                  <a:srgbClr val="000000"/>
                </a:solidFill>
                <a:latin typeface="ヒラギノ角ゴ Pro W3"/>
              </a:rPr>
              <a:t>　病因：　強い</a:t>
            </a:r>
            <a:r>
              <a:rPr kumimoji="1" lang="ja-JP" altLang="en-US" b="1" dirty="0">
                <a:solidFill>
                  <a:srgbClr val="000000"/>
                </a:solidFill>
                <a:latin typeface="ヒラギノ角ゴ Pro W3"/>
              </a:rPr>
              <a:t>ストレス</a:t>
            </a:r>
            <a:endParaRPr kumimoji="1" lang="en-US" altLang="ja-JP" b="1" dirty="0">
              <a:solidFill>
                <a:srgbClr val="000000"/>
              </a:solidFill>
              <a:latin typeface="ヒラギノ角ゴ Pro W3"/>
            </a:endParaRPr>
          </a:p>
          <a:p>
            <a:pPr marL="0" indent="0">
              <a:buNone/>
            </a:pPr>
            <a:r>
              <a:rPr kumimoji="1" lang="ja-JP" altLang="en-US" b="1" dirty="0">
                <a:solidFill>
                  <a:srgbClr val="000000"/>
                </a:solidFill>
                <a:latin typeface="ヒラギノ角ゴ Pro W3"/>
              </a:rPr>
              <a:t>　</a:t>
            </a:r>
            <a:r>
              <a:rPr kumimoji="1" lang="ja-JP" altLang="en-US" dirty="0">
                <a:solidFill>
                  <a:srgbClr val="000000"/>
                </a:solidFill>
                <a:latin typeface="ヒラギノ角ゴ Pro W3"/>
              </a:rPr>
              <a:t>解離性同一症：</a:t>
            </a:r>
            <a:r>
              <a:rPr kumimoji="1" lang="en-US" altLang="ja-JP" dirty="0">
                <a:solidFill>
                  <a:srgbClr val="000000"/>
                </a:solidFill>
                <a:latin typeface="ヒラギノ角ゴ Pro W3"/>
              </a:rPr>
              <a:t>2</a:t>
            </a:r>
            <a:r>
              <a:rPr kumimoji="1" lang="ja-JP" altLang="en-US" dirty="0">
                <a:solidFill>
                  <a:srgbClr val="000000"/>
                </a:solidFill>
                <a:latin typeface="ヒラギノ角ゴ Pro W3"/>
              </a:rPr>
              <a:t>つ以上の性格（パーソナリティ）を持つ</a:t>
            </a:r>
            <a:endParaRPr kumimoji="1" lang="en-US" altLang="ja-JP" dirty="0">
              <a:solidFill>
                <a:srgbClr val="000000"/>
              </a:solidFill>
              <a:latin typeface="ヒラギノ角ゴ Pro W3"/>
            </a:endParaRPr>
          </a:p>
          <a:p>
            <a:pPr marL="0" indent="0">
              <a:buNone/>
            </a:pPr>
            <a:r>
              <a:rPr kumimoji="1" lang="ja-JP" altLang="en-US" b="1" dirty="0">
                <a:solidFill>
                  <a:srgbClr val="000000"/>
                </a:solidFill>
                <a:latin typeface="ヒラギノ角ゴ Pro W3"/>
              </a:rPr>
              <a:t>　</a:t>
            </a:r>
            <a:r>
              <a:rPr kumimoji="1" lang="ja-JP" altLang="en-US" dirty="0">
                <a:solidFill>
                  <a:srgbClr val="000000"/>
                </a:solidFill>
                <a:latin typeface="ヒラギノ角ゴ Pro W3"/>
              </a:rPr>
              <a:t>解離性健忘</a:t>
            </a:r>
            <a:endParaRPr kumimoji="1" lang="en-US" altLang="ja-JP" dirty="0">
              <a:solidFill>
                <a:srgbClr val="000000"/>
              </a:solidFill>
              <a:latin typeface="ヒラギノ角ゴ Pro W3"/>
            </a:endParaRPr>
          </a:p>
          <a:p>
            <a:pPr marL="0" indent="0">
              <a:buNone/>
            </a:pPr>
            <a:r>
              <a:rPr kumimoji="1" lang="ja-JP" altLang="en-US" dirty="0">
                <a:solidFill>
                  <a:srgbClr val="000000"/>
                </a:solidFill>
                <a:latin typeface="ヒラギノ角ゴ Pro W3"/>
              </a:rPr>
              <a:t>　解離性とん走：突然、家庭や職場から離れて、放浪</a:t>
            </a:r>
            <a:endParaRPr kumimoji="1" lang="en-US" altLang="ja-JP" dirty="0">
              <a:solidFill>
                <a:srgbClr val="000000"/>
              </a:solidFill>
              <a:latin typeface="ヒラギノ角ゴ Pro W3"/>
            </a:endParaRPr>
          </a:p>
          <a:p>
            <a:pPr marL="0" indent="0">
              <a:buNone/>
            </a:pPr>
            <a:r>
              <a:rPr kumimoji="1" lang="ja-JP" altLang="en-US" dirty="0">
                <a:solidFill>
                  <a:srgbClr val="000000"/>
                </a:solidFill>
                <a:latin typeface="ヒラギノ角ゴ Pro W3"/>
              </a:rPr>
              <a:t>　離人感・現実感消失症　あたかも自分が、外部の傍観者のように感じる。</a:t>
            </a:r>
            <a:endParaRPr kumimoji="1" lang="ja-JP" altLang="en-US" dirty="0"/>
          </a:p>
        </p:txBody>
      </p:sp>
    </p:spTree>
    <p:extLst>
      <p:ext uri="{BB962C8B-B14F-4D97-AF65-F5344CB8AC3E}">
        <p14:creationId xmlns:p14="http://schemas.microsoft.com/office/powerpoint/2010/main" val="9323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BD2639-6E05-00BA-99F2-627F3BFD34CC}"/>
              </a:ext>
            </a:extLst>
          </p:cNvPr>
          <p:cNvSpPr>
            <a:spLocks noGrp="1"/>
          </p:cNvSpPr>
          <p:nvPr>
            <p:ph type="title"/>
          </p:nvPr>
        </p:nvSpPr>
        <p:spPr>
          <a:xfrm>
            <a:off x="991056" y="539333"/>
            <a:ext cx="10363200" cy="1187570"/>
          </a:xfrm>
        </p:spPr>
        <p:txBody>
          <a:bodyPr/>
          <a:lstStyle/>
          <a:p>
            <a:pPr algn="ctr"/>
            <a:r>
              <a:rPr kumimoji="1" lang="ja-JP" altLang="en-US" dirty="0"/>
              <a:t>解離症群の援助の方法</a:t>
            </a:r>
          </a:p>
        </p:txBody>
      </p:sp>
      <p:sp>
        <p:nvSpPr>
          <p:cNvPr id="3" name="コンテンツ プレースホルダー 2">
            <a:extLst>
              <a:ext uri="{FF2B5EF4-FFF2-40B4-BE49-F238E27FC236}">
                <a16:creationId xmlns:a16="http://schemas.microsoft.com/office/drawing/2014/main" id="{8A74878B-BD9A-58C1-497A-86546E3089E4}"/>
              </a:ext>
            </a:extLst>
          </p:cNvPr>
          <p:cNvSpPr>
            <a:spLocks noGrp="1"/>
          </p:cNvSpPr>
          <p:nvPr>
            <p:ph idx="1"/>
          </p:nvPr>
        </p:nvSpPr>
        <p:spPr>
          <a:xfrm>
            <a:off x="186165" y="2559171"/>
            <a:ext cx="11892676" cy="3382658"/>
          </a:xfrm>
        </p:spPr>
        <p:txBody>
          <a:bodyPr/>
          <a:lstStyle/>
          <a:p>
            <a:r>
              <a:rPr kumimoji="1" lang="ja-JP" altLang="en-US" sz="3200" dirty="0"/>
              <a:t>「安心できる治療環境を整える」「家族のなど周囲の理解」「主治医との信頼関係」が大切</a:t>
            </a:r>
            <a:endParaRPr kumimoji="1" lang="en-US" altLang="ja-JP" sz="3200" dirty="0"/>
          </a:p>
          <a:p>
            <a:r>
              <a:rPr kumimoji="1" lang="ja-JP" altLang="en-US" sz="3200" dirty="0"/>
              <a:t>自己表現の機会を提供する心理療法（歌唱、楽器演奏など）</a:t>
            </a:r>
            <a:endParaRPr kumimoji="1" lang="en-US" altLang="ja-JP" sz="3200" dirty="0"/>
          </a:p>
          <a:p>
            <a:r>
              <a:rPr kumimoji="1" lang="ja-JP" altLang="en-US" sz="3200" dirty="0"/>
              <a:t>必要により抗不安薬　（不安を和らげる音楽など）</a:t>
            </a:r>
          </a:p>
        </p:txBody>
      </p:sp>
    </p:spTree>
    <p:extLst>
      <p:ext uri="{BB962C8B-B14F-4D97-AF65-F5344CB8AC3E}">
        <p14:creationId xmlns:p14="http://schemas.microsoft.com/office/powerpoint/2010/main" val="3964798248"/>
      </p:ext>
    </p:extLst>
  </p:cSld>
  <p:clrMapOvr>
    <a:masterClrMapping/>
  </p:clrMapOvr>
</p:sld>
</file>

<file path=ppt/theme/theme1.xml><?xml version="1.0" encoding="utf-8"?>
<a:theme xmlns:a="http://schemas.openxmlformats.org/drawingml/2006/main" name="DashVTI">
  <a:themeElements>
    <a:clrScheme name="AnalogousFromDarkSeedLeftStep">
      <a:dk1>
        <a:srgbClr val="000000"/>
      </a:dk1>
      <a:lt1>
        <a:srgbClr val="FFFFFF"/>
      </a:lt1>
      <a:dk2>
        <a:srgbClr val="1B2830"/>
      </a:dk2>
      <a:lt2>
        <a:srgbClr val="F1F3F0"/>
      </a:lt2>
      <a:accent1>
        <a:srgbClr val="A629E7"/>
      </a:accent1>
      <a:accent2>
        <a:srgbClr val="592FD9"/>
      </a:accent2>
      <a:accent3>
        <a:srgbClr val="294AE7"/>
      </a:accent3>
      <a:accent4>
        <a:srgbClr val="1787D5"/>
      </a:accent4>
      <a:accent5>
        <a:srgbClr val="22BFBE"/>
      </a:accent5>
      <a:accent6>
        <a:srgbClr val="16C67B"/>
      </a:accent6>
      <a:hlink>
        <a:srgbClr val="3897A9"/>
      </a:hlink>
      <a:folHlink>
        <a:srgbClr val="7F7F7F"/>
      </a:folHlink>
    </a:clrScheme>
    <a:fontScheme name="grandview display">
      <a:majorFont>
        <a:latin typeface="Yu Mincho Demibold"/>
        <a:ea typeface=""/>
        <a:cs typeface=""/>
      </a:majorFont>
      <a:minorFont>
        <a:latin typeface="Yu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docProps/app.xml><?xml version="1.0" encoding="utf-8"?>
<Properties xmlns="http://schemas.openxmlformats.org/officeDocument/2006/extended-properties" xmlns:vt="http://schemas.openxmlformats.org/officeDocument/2006/docPropsVTypes">
  <TotalTime>140</TotalTime>
  <Words>466</Words>
  <Application>Microsoft Office PowerPoint</Application>
  <PresentationFormat>ワイド画面</PresentationFormat>
  <Paragraphs>36</Paragraphs>
  <Slides>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ヒラギノ角ゴ Pro W3</vt:lpstr>
      <vt:lpstr>Yu Gothic</vt:lpstr>
      <vt:lpstr>Yu Mincho Demibold</vt:lpstr>
      <vt:lpstr>Arial</vt:lpstr>
      <vt:lpstr>DashVTI</vt:lpstr>
      <vt:lpstr>DSM-5 Ⅶ.　心的外傷及びストレス因関連障害群 Ⅷ.　解離症群　解離性障害群 Ⅸ. 身体症状症　及び関連症群 </vt:lpstr>
      <vt:lpstr>身体症状症</vt:lpstr>
      <vt:lpstr>身体症状症の病因と治療</vt:lpstr>
      <vt:lpstr>解離症群</vt:lpstr>
      <vt:lpstr>解離症群の援助の方法</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DSM-5 Ⅶ.　心的外傷及びストレス因関連障害群 Ⅷ.　解離症群　解離性障害群 Ⅸ. 身体症状症　及び関連症群 </dc:title>
  <dc:creator>ﾐﾔｶﾜ ｻﾝﾍﾟｲ 宮川 三平</dc:creator>
  <cp:lastModifiedBy>ﾐﾔｶﾜ ｻﾝﾍﾟｲ 宮川 三平</cp:lastModifiedBy>
  <cp:revision>5</cp:revision>
  <dcterms:created xsi:type="dcterms:W3CDTF">2023-04-21T21:49:23Z</dcterms:created>
  <dcterms:modified xsi:type="dcterms:W3CDTF">2023-04-22T02:21:38Z</dcterms:modified>
</cp:coreProperties>
</file>