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624" y="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107600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3549929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188746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3496527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59273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2683449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2599091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4225934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188557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3754040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21A833-FDBE-4300-806C-397488E28728}" type="datetimeFigureOut">
              <a:rPr kumimoji="1" lang="ja-JP" altLang="en-US" smtClean="0"/>
              <a:t>2023/4/3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98325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21A833-FDBE-4300-806C-397488E28728}" type="datetimeFigureOut">
              <a:rPr kumimoji="1" lang="ja-JP" altLang="en-US" smtClean="0"/>
              <a:t>2023/4/3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D9160-A131-4EF3-81C7-04D19FF0DB2C}" type="slidenum">
              <a:rPr kumimoji="1" lang="ja-JP" altLang="en-US" smtClean="0"/>
              <a:t>‹#›</a:t>
            </a:fld>
            <a:endParaRPr kumimoji="1" lang="ja-JP" altLang="en-US"/>
          </a:p>
        </p:txBody>
      </p:sp>
    </p:spTree>
    <p:extLst>
      <p:ext uri="{BB962C8B-B14F-4D97-AF65-F5344CB8AC3E}">
        <p14:creationId xmlns:p14="http://schemas.microsoft.com/office/powerpoint/2010/main" val="13851812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endParaRPr kumimoji="1" lang="ja-JP" altLang="en-US"/>
          </a:p>
        </p:txBody>
      </p:sp>
      <p:sp>
        <p:nvSpPr>
          <p:cNvPr id="3" name="サブタイトル 2"/>
          <p:cNvSpPr>
            <a:spLocks noGrp="1"/>
          </p:cNvSpPr>
          <p:nvPr>
            <p:ph type="subTitle" idx="1"/>
          </p:nvPr>
        </p:nvSpPr>
        <p:spPr/>
        <p:txBody>
          <a:bodyPr/>
          <a:lstStyle/>
          <a:p>
            <a:endParaRPr kumimoji="1" lang="ja-JP" altLang="en-US"/>
          </a:p>
        </p:txBody>
      </p:sp>
      <p:pic>
        <p:nvPicPr>
          <p:cNvPr id="1026" name="Picture 2" descr="http://www.teituu-chg.hokkaido-c.ed.jp/chr11/world_his/image/report7-0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8712968"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802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7200" dirty="0"/>
              <a:t>産業革命</a:t>
            </a:r>
            <a:r>
              <a:rPr lang="ja-JP" altLang="en-US" sz="3200" b="1" dirty="0"/>
              <a:t>（</a:t>
            </a:r>
            <a:r>
              <a:rPr lang="en-US" altLang="ja-JP" sz="3200" b="1" dirty="0"/>
              <a:t>18</a:t>
            </a:r>
            <a:r>
              <a:rPr lang="ja-JP" altLang="en-US" sz="3200" b="1" dirty="0"/>
              <a:t>世紀半ば～</a:t>
            </a:r>
            <a:r>
              <a:rPr lang="en-US" altLang="ja-JP" sz="3200" b="1" dirty="0"/>
              <a:t>19</a:t>
            </a:r>
            <a:r>
              <a:rPr lang="ja-JP" altLang="en-US" sz="3200" b="1" dirty="0"/>
              <a:t>世紀）</a:t>
            </a:r>
            <a:endParaRPr kumimoji="1" lang="ja-JP" altLang="en-US" sz="3200" b="1" dirty="0"/>
          </a:p>
        </p:txBody>
      </p:sp>
      <p:sp>
        <p:nvSpPr>
          <p:cNvPr id="3" name="コンテンツ プレースホルダー 2"/>
          <p:cNvSpPr>
            <a:spLocks noGrp="1"/>
          </p:cNvSpPr>
          <p:nvPr>
            <p:ph idx="1"/>
          </p:nvPr>
        </p:nvSpPr>
        <p:spPr>
          <a:xfrm>
            <a:off x="395536" y="1700808"/>
            <a:ext cx="8229600" cy="4525963"/>
          </a:xfrm>
        </p:spPr>
        <p:txBody>
          <a:bodyPr>
            <a:noAutofit/>
          </a:bodyPr>
          <a:lstStyle/>
          <a:p>
            <a:r>
              <a:rPr lang="ja-JP" altLang="en-US" sz="2400" dirty="0">
                <a:effectLst/>
              </a:rPr>
              <a:t>イギリスで</a:t>
            </a:r>
            <a:r>
              <a:rPr lang="ja-JP" altLang="en-US" sz="2400" b="1" dirty="0"/>
              <a:t>三角貿易</a:t>
            </a:r>
            <a:r>
              <a:rPr lang="ja-JP" altLang="en-US" sz="2400" dirty="0">
                <a:effectLst/>
              </a:rPr>
              <a:t>における輸出品として</a:t>
            </a:r>
            <a:r>
              <a:rPr lang="ja-JP" altLang="en-US" sz="2400" b="1" dirty="0"/>
              <a:t>綿布</a:t>
            </a:r>
            <a:r>
              <a:rPr lang="ja-JP" altLang="en-US" sz="2400" dirty="0">
                <a:effectLst/>
              </a:rPr>
              <a:t>の需要拡大。</a:t>
            </a:r>
            <a:br>
              <a:rPr lang="ja-JP" altLang="en-US" sz="2400" dirty="0">
                <a:effectLst/>
              </a:rPr>
            </a:br>
            <a:r>
              <a:rPr lang="ja-JP" altLang="en-US" sz="2400" dirty="0">
                <a:effectLst/>
              </a:rPr>
              <a:t>　　　　　　　　　　　　　　　　　　↓</a:t>
            </a:r>
            <a:br>
              <a:rPr lang="ja-JP" altLang="en-US" sz="2400" dirty="0">
                <a:effectLst/>
              </a:rPr>
            </a:br>
            <a:r>
              <a:rPr lang="ja-JP" altLang="en-US" sz="2400" dirty="0">
                <a:effectLst/>
              </a:rPr>
              <a:t>インドからの輸入だけでは</a:t>
            </a:r>
            <a:r>
              <a:rPr lang="ja-JP" altLang="en-US" sz="2400" dirty="0"/>
              <a:t>需要を満たすことができない。</a:t>
            </a:r>
            <a:br>
              <a:rPr lang="ja-JP" altLang="en-US" sz="2400" dirty="0">
                <a:effectLst/>
              </a:rPr>
            </a:br>
            <a:r>
              <a:rPr lang="ja-JP" altLang="en-US" sz="2400" dirty="0">
                <a:effectLst/>
              </a:rPr>
              <a:t>　　　　　　　　　　　　　　　　　　↓</a:t>
            </a:r>
            <a:br>
              <a:rPr lang="ja-JP" altLang="en-US" sz="2400" dirty="0">
                <a:effectLst/>
              </a:rPr>
            </a:br>
            <a:r>
              <a:rPr lang="ja-JP" altLang="en-US" sz="2400" dirty="0">
                <a:effectLst/>
              </a:rPr>
              <a:t>イギリス本国での生産がさけばれ、企業家が綿布生産に乗り出す。</a:t>
            </a:r>
            <a:r>
              <a:rPr lang="en-US" altLang="ja-JP" sz="2400" dirty="0">
                <a:effectLst/>
              </a:rPr>
              <a:t>(</a:t>
            </a:r>
            <a:r>
              <a:rPr lang="ja-JP" altLang="en-US" sz="2400" dirty="0">
                <a:effectLst/>
              </a:rPr>
              <a:t>インド産のキャラコに対抗</a:t>
            </a:r>
            <a:r>
              <a:rPr lang="en-US" altLang="ja-JP" sz="2400" dirty="0">
                <a:effectLst/>
              </a:rPr>
              <a:t>)</a:t>
            </a:r>
            <a:br>
              <a:rPr lang="en-US" altLang="ja-JP" sz="2400" dirty="0">
                <a:effectLst/>
              </a:rPr>
            </a:br>
            <a:r>
              <a:rPr lang="ja-JP" altLang="en-US" sz="2400" dirty="0">
                <a:effectLst/>
              </a:rPr>
              <a:t>　　　　　　　　　　　　　　　　　　</a:t>
            </a:r>
            <a:r>
              <a:rPr lang="en-US" altLang="ja-JP" sz="2400" dirty="0">
                <a:effectLst/>
              </a:rPr>
              <a:t>↓</a:t>
            </a:r>
            <a:br>
              <a:rPr lang="en-US" altLang="ja-JP" sz="2400" dirty="0">
                <a:effectLst/>
              </a:rPr>
            </a:br>
            <a:r>
              <a:rPr lang="ja-JP" altLang="en-US" sz="2400" dirty="0">
                <a:effectLst/>
              </a:rPr>
              <a:t>生産コストを引き下げるため</a:t>
            </a:r>
            <a:r>
              <a:rPr lang="ja-JP" altLang="en-US" sz="2400" dirty="0"/>
              <a:t>技術革新</a:t>
            </a:r>
            <a:r>
              <a:rPr lang="en-US" altLang="ja-JP" sz="2400" dirty="0"/>
              <a:t>(</a:t>
            </a:r>
            <a:r>
              <a:rPr lang="ja-JP" altLang="en-US" sz="2400" dirty="0"/>
              <a:t>機械の発明</a:t>
            </a:r>
            <a:r>
              <a:rPr lang="en-US" altLang="ja-JP" sz="2400" dirty="0"/>
              <a:t>)</a:t>
            </a:r>
            <a:r>
              <a:rPr lang="ja-JP" altLang="en-US" sz="2400" dirty="0">
                <a:effectLst/>
              </a:rPr>
              <a:t>が求められる。</a:t>
            </a:r>
            <a:br>
              <a:rPr lang="ja-JP" altLang="en-US" sz="2400" dirty="0">
                <a:effectLst/>
              </a:rPr>
            </a:br>
            <a:r>
              <a:rPr lang="ja-JP" altLang="en-US" sz="2400" dirty="0">
                <a:effectLst/>
              </a:rPr>
              <a:t>　　　　　　　　　　　　　　　　　　↓</a:t>
            </a:r>
            <a:br>
              <a:rPr lang="ja-JP" altLang="en-US" sz="2400" dirty="0">
                <a:effectLst/>
              </a:rPr>
            </a:br>
            <a:r>
              <a:rPr lang="ja-JP" altLang="en-US" sz="2400" dirty="0">
                <a:effectLst/>
              </a:rPr>
              <a:t>　　　　　　　　　　　　</a:t>
            </a:r>
            <a:r>
              <a:rPr lang="ja-JP" altLang="en-US" sz="2400" b="1" dirty="0"/>
              <a:t>産業革命がおこる。</a:t>
            </a:r>
            <a:endParaRPr kumimoji="1" lang="ja-JP" altLang="en-US" sz="2400" dirty="0"/>
          </a:p>
        </p:txBody>
      </p:sp>
    </p:spTree>
    <p:extLst>
      <p:ext uri="{BB962C8B-B14F-4D97-AF65-F5344CB8AC3E}">
        <p14:creationId xmlns:p14="http://schemas.microsoft.com/office/powerpoint/2010/main" val="118860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産業革命</a:t>
            </a:r>
            <a:r>
              <a:rPr lang="ja-JP" altLang="en-US" sz="2000" b="1" dirty="0"/>
              <a:t>（</a:t>
            </a:r>
            <a:r>
              <a:rPr lang="en-US" altLang="ja-JP" sz="2000" b="1" dirty="0"/>
              <a:t>18</a:t>
            </a:r>
            <a:r>
              <a:rPr lang="ja-JP" altLang="en-US" sz="2000" b="1" dirty="0"/>
              <a:t>世紀半ば～</a:t>
            </a:r>
            <a:r>
              <a:rPr lang="en-US" altLang="ja-JP" sz="2000" b="1" dirty="0"/>
              <a:t>19</a:t>
            </a:r>
            <a:r>
              <a:rPr lang="ja-JP" altLang="en-US" sz="2000" b="1" dirty="0"/>
              <a:t>世紀）</a:t>
            </a:r>
            <a:r>
              <a:rPr kumimoji="1" lang="ja-JP" altLang="en-US" dirty="0"/>
              <a:t>のもたらしたもの</a:t>
            </a:r>
          </a:p>
        </p:txBody>
      </p:sp>
      <p:sp>
        <p:nvSpPr>
          <p:cNvPr id="3" name="コンテンツ プレースホルダー 2"/>
          <p:cNvSpPr>
            <a:spLocks noGrp="1"/>
          </p:cNvSpPr>
          <p:nvPr>
            <p:ph idx="1"/>
          </p:nvPr>
        </p:nvSpPr>
        <p:spPr/>
        <p:txBody>
          <a:bodyPr>
            <a:normAutofit fontScale="92500" lnSpcReduction="20000"/>
          </a:bodyPr>
          <a:lstStyle/>
          <a:p>
            <a:r>
              <a:rPr lang="ja-JP" altLang="en-US" dirty="0"/>
              <a:t>産業革命は、機械の使用によって人々の生活が一変し、生活が豊かに便利になった。</a:t>
            </a:r>
            <a:endParaRPr lang="en-US" altLang="ja-JP" dirty="0"/>
          </a:p>
          <a:p>
            <a:r>
              <a:rPr kumimoji="1" lang="ja-JP" altLang="en-US" dirty="0"/>
              <a:t>しかし</a:t>
            </a:r>
            <a:r>
              <a:rPr lang="ja-JP" altLang="en-US" dirty="0"/>
              <a:t>産業革命によって労働問題・社会問題が発生した。当時の資本家は利潤の追求のみを考え、機械に使用によって単純になった作業に婦女子や子どもを低賃金で雇い、長時間働かせた。 </a:t>
            </a:r>
          </a:p>
          <a:p>
            <a:r>
              <a:rPr lang="ja-JP" altLang="en-US" dirty="0"/>
              <a:t>　紡績工場だけでなく、炭坑でも婦女子や子どもが働いていた。当時の炭坑の坑道は低くて狭かったので、小柄な女性や子ども（通常は</a:t>
            </a:r>
            <a:r>
              <a:rPr lang="en-US" altLang="ja-JP" dirty="0"/>
              <a:t>8</a:t>
            </a:r>
            <a:r>
              <a:rPr lang="ja-JP" altLang="en-US" dirty="0"/>
              <a:t>～</a:t>
            </a:r>
            <a:r>
              <a:rPr lang="en-US" altLang="ja-JP" dirty="0"/>
              <a:t>9</a:t>
            </a:r>
            <a:r>
              <a:rPr lang="ja-JP" altLang="en-US" dirty="0"/>
              <a:t>歳であった）が石炭を積んだトロッコを体に結びつけて腹這いになって引いていた。 </a:t>
            </a:r>
          </a:p>
          <a:p>
            <a:endParaRPr kumimoji="1" lang="ja-JP" altLang="en-US" dirty="0"/>
          </a:p>
        </p:txBody>
      </p:sp>
    </p:spTree>
    <p:extLst>
      <p:ext uri="{BB962C8B-B14F-4D97-AF65-F5344CB8AC3E}">
        <p14:creationId xmlns:p14="http://schemas.microsoft.com/office/powerpoint/2010/main" val="3132098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サミュエル＝クールスンの証言</a:t>
            </a:r>
          </a:p>
        </p:txBody>
      </p:sp>
      <p:sp>
        <p:nvSpPr>
          <p:cNvPr id="3" name="コンテンツ プレースホルダー 2"/>
          <p:cNvSpPr>
            <a:spLocks noGrp="1"/>
          </p:cNvSpPr>
          <p:nvPr>
            <p:ph idx="1"/>
          </p:nvPr>
        </p:nvSpPr>
        <p:spPr/>
        <p:txBody>
          <a:bodyPr>
            <a:normAutofit fontScale="77500" lnSpcReduction="20000"/>
          </a:bodyPr>
          <a:lstStyle/>
          <a:p>
            <a:r>
              <a:rPr lang="ja-JP" altLang="en-US" dirty="0"/>
              <a:t>あまりにひどい児童労働が問題となり、大英帝国下院に児童労働の実態調査を行う委員会が設置されて証人喚問が行われた。以下はその委員会の報告書（</a:t>
            </a:r>
            <a:r>
              <a:rPr lang="en-US" altLang="ja-JP" dirty="0"/>
              <a:t>1832</a:t>
            </a:r>
            <a:r>
              <a:rPr lang="ja-JP" altLang="en-US" dirty="0"/>
              <a:t>）の一部である。文中に少女とあるが多くは</a:t>
            </a:r>
            <a:r>
              <a:rPr lang="en-US" altLang="ja-JP" dirty="0"/>
              <a:t>8</a:t>
            </a:r>
            <a:r>
              <a:rPr lang="ja-JP" altLang="en-US" dirty="0"/>
              <a:t>～</a:t>
            </a:r>
            <a:r>
              <a:rPr lang="en-US" altLang="ja-JP" dirty="0"/>
              <a:t>9</a:t>
            </a:r>
            <a:r>
              <a:rPr lang="ja-JP" altLang="en-US" dirty="0"/>
              <a:t>歳であった。 </a:t>
            </a:r>
            <a:endParaRPr lang="en-US" altLang="ja-JP" dirty="0"/>
          </a:p>
          <a:p>
            <a:r>
              <a:rPr lang="ja-JP" altLang="en-US" dirty="0"/>
              <a:t>「活況の時期には、少女たちは朝のなん時に工場に行つたか。」 </a:t>
            </a:r>
            <a:br>
              <a:rPr lang="ja-JP" altLang="en-US" dirty="0"/>
            </a:br>
            <a:r>
              <a:rPr lang="ja-JP" altLang="en-US" dirty="0"/>
              <a:t>「活況の時期には、それは</a:t>
            </a:r>
            <a:r>
              <a:rPr lang="en-US" altLang="ja-JP" dirty="0"/>
              <a:t>6</a:t>
            </a:r>
            <a:r>
              <a:rPr lang="ja-JP" altLang="en-US" dirty="0"/>
              <a:t>週間ばかりの期間ですが、少女たちは朝の</a:t>
            </a:r>
            <a:r>
              <a:rPr lang="en-US" altLang="ja-JP" dirty="0"/>
              <a:t>3</a:t>
            </a:r>
            <a:r>
              <a:rPr lang="ja-JP" altLang="en-US" dirty="0"/>
              <a:t>時には工場に行き、仕事を終えるのは夜の</a:t>
            </a:r>
            <a:r>
              <a:rPr lang="en-US" altLang="ja-JP" dirty="0"/>
              <a:t>10</a:t>
            </a:r>
            <a:r>
              <a:rPr lang="ja-JP" altLang="en-US" dirty="0"/>
              <a:t>時から</a:t>
            </a:r>
            <a:r>
              <a:rPr lang="en-US" altLang="ja-JP" dirty="0"/>
              <a:t>10</a:t>
            </a:r>
            <a:r>
              <a:rPr lang="ja-JP" altLang="en-US" dirty="0"/>
              <a:t>時半近くでした。」 </a:t>
            </a:r>
            <a:br>
              <a:rPr lang="ja-JP" altLang="en-US" dirty="0"/>
            </a:br>
            <a:r>
              <a:rPr lang="ja-JP" altLang="en-US" dirty="0"/>
              <a:t>「</a:t>
            </a:r>
            <a:r>
              <a:rPr lang="en-US" altLang="ja-JP" dirty="0"/>
              <a:t>19</a:t>
            </a:r>
            <a:r>
              <a:rPr lang="ja-JP" altLang="en-US" dirty="0"/>
              <a:t>時間の労働の間に休息あるいは休養のためにどれだけの休憩時間が与えられたか。」 </a:t>
            </a:r>
            <a:br>
              <a:rPr lang="ja-JP" altLang="en-US" dirty="0"/>
            </a:br>
            <a:r>
              <a:rPr lang="ja-JP" altLang="en-US" dirty="0"/>
              <a:t>「朝食に</a:t>
            </a:r>
            <a:r>
              <a:rPr lang="en-US" altLang="ja-JP" dirty="0"/>
              <a:t>15</a:t>
            </a:r>
            <a:r>
              <a:rPr lang="ja-JP" altLang="en-US" dirty="0"/>
              <a:t>分間、昼食に</a:t>
            </a:r>
            <a:r>
              <a:rPr lang="en-US" altLang="ja-JP" dirty="0"/>
              <a:t>30</a:t>
            </a:r>
            <a:r>
              <a:rPr lang="ja-JP" altLang="en-US" dirty="0"/>
              <a:t>分間、そして飲料をとる時間に</a:t>
            </a:r>
            <a:r>
              <a:rPr lang="en-US" altLang="ja-JP" dirty="0"/>
              <a:t>15</a:t>
            </a:r>
            <a:r>
              <a:rPr lang="ja-JP" altLang="en-US" dirty="0"/>
              <a:t>分間です。」 </a:t>
            </a:r>
            <a:endParaRPr kumimoji="1" lang="ja-JP" altLang="en-US" dirty="0"/>
          </a:p>
        </p:txBody>
      </p:sp>
    </p:spTree>
    <p:extLst>
      <p:ext uri="{BB962C8B-B14F-4D97-AF65-F5344CB8AC3E}">
        <p14:creationId xmlns:p14="http://schemas.microsoft.com/office/powerpoint/2010/main" val="477824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産業革命のもたらした環境破壊</a:t>
            </a:r>
          </a:p>
        </p:txBody>
      </p:sp>
      <p:sp>
        <p:nvSpPr>
          <p:cNvPr id="4" name="コンテンツ プレースホルダー 3"/>
          <p:cNvSpPr>
            <a:spLocks noGrp="1"/>
          </p:cNvSpPr>
          <p:nvPr>
            <p:ph sz="half" idx="1"/>
          </p:nvPr>
        </p:nvSpPr>
        <p:spPr/>
        <p:txBody>
          <a:bodyPr/>
          <a:lstStyle/>
          <a:p>
            <a:r>
              <a:rPr kumimoji="1" lang="ja-JP" altLang="en-US" dirty="0"/>
              <a:t>　　河川の汚染</a:t>
            </a:r>
          </a:p>
        </p:txBody>
      </p:sp>
      <p:sp>
        <p:nvSpPr>
          <p:cNvPr id="5" name="コンテンツ プレースホルダー 4"/>
          <p:cNvSpPr>
            <a:spLocks noGrp="1"/>
          </p:cNvSpPr>
          <p:nvPr>
            <p:ph sz="half" idx="2"/>
          </p:nvPr>
        </p:nvSpPr>
        <p:spPr/>
        <p:txBody>
          <a:bodyPr/>
          <a:lstStyle/>
          <a:p>
            <a:r>
              <a:rPr kumimoji="1" lang="ja-JP" altLang="en-US" dirty="0"/>
              <a:t>　　大気汚染</a:t>
            </a:r>
          </a:p>
        </p:txBody>
      </p:sp>
      <p:pic>
        <p:nvPicPr>
          <p:cNvPr id="2050" name="Picture 2" descr="http://upload.wikimedia.org/wikipedia/commons/thumb/0/0f/Pollution_Tiet%C3%AA_river.JPG/1024px-Pollution_Tiet%C3%AA_riv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276872"/>
            <a:ext cx="3960440" cy="424847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upload.wikimedia.org/wikipedia/commons/f/ff/Air_.pollution_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9992" y="2276055"/>
            <a:ext cx="4320480" cy="4334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168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428</Words>
  <Application>Microsoft Office PowerPoint</Application>
  <PresentationFormat>画面に合わせる (4:3)</PresentationFormat>
  <Paragraphs>12</Paragraphs>
  <Slides>5</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5</vt:i4>
      </vt:variant>
    </vt:vector>
  </HeadingPairs>
  <TitlesOfParts>
    <vt:vector size="8" baseType="lpstr">
      <vt:lpstr>Arial</vt:lpstr>
      <vt:lpstr>Calibri</vt:lpstr>
      <vt:lpstr>Office ​​テーマ</vt:lpstr>
      <vt:lpstr>PowerPoint プレゼンテーション</vt:lpstr>
      <vt:lpstr>産業革命（18世紀半ば～19世紀）</vt:lpstr>
      <vt:lpstr>産業革命（18世紀半ば～19世紀）のもたらしたもの</vt:lpstr>
      <vt:lpstr>サミュエル＝クールスンの証言</vt:lpstr>
      <vt:lpstr>産業革命のもたらした環境破壊</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宮川三平</dc:creator>
  <cp:lastModifiedBy>宮川 三平</cp:lastModifiedBy>
  <cp:revision>5</cp:revision>
  <dcterms:created xsi:type="dcterms:W3CDTF">2014-10-22T04:57:13Z</dcterms:created>
  <dcterms:modified xsi:type="dcterms:W3CDTF">2023-04-03T07:13:14Z</dcterms:modified>
</cp:coreProperties>
</file>