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 id="262" r:id="rId7"/>
    <p:sldId id="263" r:id="rId8"/>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A66446B-30FC-44F3-9618-66939CDADD13}" v="6" dt="2020-06-02T08:31:15.8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9" autoAdjust="0"/>
    <p:restoredTop sz="94660"/>
  </p:normalViewPr>
  <p:slideViewPr>
    <p:cSldViewPr snapToGrid="0">
      <p:cViewPr varScale="1">
        <p:scale>
          <a:sx n="88" d="100"/>
          <a:sy n="88" d="100"/>
        </p:scale>
        <p:origin x="84"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宮川 三平" userId="0739620ef6efaabb" providerId="Windows Live" clId="Web-{EA66446B-30FC-44F3-9618-66939CDADD13}"/>
    <pc:docChg chg="modSld">
      <pc:chgData name="宮川 三平" userId="0739620ef6efaabb" providerId="Windows Live" clId="Web-{EA66446B-30FC-44F3-9618-66939CDADD13}" dt="2020-06-02T08:31:15.883" v="4" actId="14100"/>
      <pc:docMkLst>
        <pc:docMk/>
      </pc:docMkLst>
      <pc:sldChg chg="addSp modSp">
        <pc:chgData name="宮川 三平" userId="0739620ef6efaabb" providerId="Windows Live" clId="Web-{EA66446B-30FC-44F3-9618-66939CDADD13}" dt="2020-06-02T08:31:15.883" v="4" actId="14100"/>
        <pc:sldMkLst>
          <pc:docMk/>
          <pc:sldMk cId="2128380218" sldId="256"/>
        </pc:sldMkLst>
        <pc:picChg chg="add mod">
          <ac:chgData name="宮川 三平" userId="0739620ef6efaabb" providerId="Windows Live" clId="Web-{EA66446B-30FC-44F3-9618-66939CDADD13}" dt="2020-06-02T08:31:15.883" v="4" actId="14100"/>
          <ac:picMkLst>
            <pc:docMk/>
            <pc:sldMk cId="2128380218" sldId="256"/>
            <ac:picMk id="4" creationId="{5B915FF6-225B-4619-883D-86C6456819BC}"/>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0E02A643-9BB0-4E02-80B2-2C0A5E5D738E}" type="datetimeFigureOut">
              <a:rPr kumimoji="1" lang="ja-JP" altLang="en-US" smtClean="0"/>
              <a:t>2020/6/2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38491067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E02A643-9BB0-4E02-80B2-2C0A5E5D738E}" type="datetimeFigureOut">
              <a:rPr kumimoji="1" lang="ja-JP" altLang="en-US" smtClean="0"/>
              <a:t>2020/6/2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25757471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E02A643-9BB0-4E02-80B2-2C0A5E5D738E}" type="datetimeFigureOut">
              <a:rPr kumimoji="1" lang="ja-JP" altLang="en-US" smtClean="0"/>
              <a:t>2020/6/2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29508667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0E02A643-9BB0-4E02-80B2-2C0A5E5D738E}" type="datetimeFigureOut">
              <a:rPr kumimoji="1" lang="ja-JP" altLang="en-US" smtClean="0"/>
              <a:t>2020/6/2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20405158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0E02A643-9BB0-4E02-80B2-2C0A5E5D738E}" type="datetimeFigureOut">
              <a:rPr kumimoji="1" lang="ja-JP" altLang="en-US" smtClean="0"/>
              <a:t>2020/6/2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40839047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0E02A643-9BB0-4E02-80B2-2C0A5E5D738E}" type="datetimeFigureOut">
              <a:rPr kumimoji="1" lang="ja-JP" altLang="en-US" smtClean="0"/>
              <a:t>2020/6/2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13954029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0E02A643-9BB0-4E02-80B2-2C0A5E5D738E}" type="datetimeFigureOut">
              <a:rPr kumimoji="1" lang="ja-JP" altLang="en-US" smtClean="0"/>
              <a:t>2020/6/2</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797884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0E02A643-9BB0-4E02-80B2-2C0A5E5D738E}" type="datetimeFigureOut">
              <a:rPr kumimoji="1" lang="ja-JP" altLang="en-US" smtClean="0"/>
              <a:t>2020/6/2</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5395888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0E02A643-9BB0-4E02-80B2-2C0A5E5D738E}" type="datetimeFigureOut">
              <a:rPr kumimoji="1" lang="ja-JP" altLang="en-US" smtClean="0"/>
              <a:t>2020/6/2</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20428608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E02A643-9BB0-4E02-80B2-2C0A5E5D738E}" type="datetimeFigureOut">
              <a:rPr kumimoji="1" lang="ja-JP" altLang="en-US" smtClean="0"/>
              <a:t>2020/6/2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38884510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0E02A643-9BB0-4E02-80B2-2C0A5E5D738E}" type="datetimeFigureOut">
              <a:rPr kumimoji="1" lang="ja-JP" altLang="en-US" smtClean="0"/>
              <a:t>2020/6/2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21893879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02A643-9BB0-4E02-80B2-2C0A5E5D738E}" type="datetimeFigureOut">
              <a:rPr kumimoji="1" lang="ja-JP" altLang="en-US" smtClean="0"/>
              <a:t>2020/6/2</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29072897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2.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2.pn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2.pn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p:txBody>
          <a:bodyPr/>
          <a:lstStyle/>
          <a:p>
            <a:endParaRPr kumimoji="1" lang="ja-JP" altLang="en-US"/>
          </a:p>
        </p:txBody>
      </p:sp>
      <p:sp>
        <p:nvSpPr>
          <p:cNvPr id="3" name="サブタイトル 2"/>
          <p:cNvSpPr>
            <a:spLocks noGrp="1"/>
          </p:cNvSpPr>
          <p:nvPr>
            <p:ph type="subTitle" idx="1"/>
          </p:nvPr>
        </p:nvSpPr>
        <p:spPr/>
        <p:txBody>
          <a:bodyPr/>
          <a:lstStyle/>
          <a:p>
            <a:endParaRPr kumimoji="1" lang="ja-JP" altLang="en-US"/>
          </a:p>
        </p:txBody>
      </p:sp>
      <p:pic>
        <p:nvPicPr>
          <p:cNvPr id="4" name="図 4" descr="黒い背景と白い文字&#10;&#10;高い精度で生成された説明">
            <a:extLst>
              <a:ext uri="{FF2B5EF4-FFF2-40B4-BE49-F238E27FC236}">
                <a16:creationId xmlns:a16="http://schemas.microsoft.com/office/drawing/2014/main" id="{5B915FF6-225B-4619-883D-86C6456819BC}"/>
              </a:ext>
            </a:extLst>
          </p:cNvPr>
          <p:cNvPicPr>
            <a:picLocks noChangeAspect="1"/>
          </p:cNvPicPr>
          <p:nvPr/>
        </p:nvPicPr>
        <p:blipFill>
          <a:blip r:embed="rId4"/>
          <a:stretch>
            <a:fillRect/>
          </a:stretch>
        </p:blipFill>
        <p:spPr>
          <a:xfrm>
            <a:off x="81644" y="75520"/>
            <a:ext cx="12311741" cy="6868885"/>
          </a:xfrm>
          <a:prstGeom prst="rect">
            <a:avLst/>
          </a:prstGeom>
        </p:spPr>
      </p:pic>
      <p:pic>
        <p:nvPicPr>
          <p:cNvPr id="5" name="録音されたサウンド">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014357" y="4953000"/>
            <a:ext cx="304800" cy="304800"/>
          </a:xfrm>
          <a:prstGeom prst="rect">
            <a:avLst/>
          </a:prstGeom>
        </p:spPr>
      </p:pic>
    </p:spTree>
    <p:extLst>
      <p:ext uri="{BB962C8B-B14F-4D97-AF65-F5344CB8AC3E}">
        <p14:creationId xmlns:p14="http://schemas.microsoft.com/office/powerpoint/2010/main" val="212838021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125" fill="hold"/>
                                        <p:tgtEl>
                                          <p:spTgt spid="5"/>
                                        </p:tgtEl>
                                      </p:cBhvr>
                                    </p:cmd>
                                  </p:childTnLst>
                                </p:cTn>
                              </p:par>
                            </p:childTnLst>
                          </p:cTn>
                        </p:par>
                      </p:childTnLst>
                    </p:cTn>
                  </p:par>
                </p:childTnLst>
              </p:cTn>
              <p:nextCondLst>
                <p:cond evt="onClick" delay="0">
                  <p:tgtEl>
                    <p:spTgt spid="5"/>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タイトル 1"/>
          <p:cNvSpPr>
            <a:spLocks noGrp="1"/>
          </p:cNvSpPr>
          <p:nvPr>
            <p:ph type="title"/>
          </p:nvPr>
        </p:nvSpPr>
        <p:spPr>
          <a:xfrm>
            <a:off x="1603602" y="404813"/>
            <a:ext cx="8229600" cy="1143000"/>
          </a:xfrm>
        </p:spPr>
        <p:txBody>
          <a:bodyPr/>
          <a:lstStyle/>
          <a:p>
            <a:pPr eaLnBrk="1" hangingPunct="1"/>
            <a:r>
              <a:rPr lang="ja-JP" altLang="en-US" dirty="0" smtClean="0"/>
              <a:t>病原体が私たちの細胞に感染</a:t>
            </a:r>
          </a:p>
        </p:txBody>
      </p:sp>
      <p:pic>
        <p:nvPicPr>
          <p:cNvPr id="4099" name="Picture 2" descr="C:\Users\Livin\Pictures\MHCtype1.bmp"/>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119743" y="1328057"/>
            <a:ext cx="11870871" cy="5453743"/>
          </a:xfrm>
          <a:noFill/>
        </p:spPr>
      </p:pic>
      <p:pic>
        <p:nvPicPr>
          <p:cNvPr id="3" name="録音されたサウンド">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796033" y="165328"/>
            <a:ext cx="304800" cy="304800"/>
          </a:xfrm>
          <a:prstGeom prst="rect">
            <a:avLst/>
          </a:prstGeom>
        </p:spPr>
      </p:pic>
    </p:spTree>
    <p:extLst>
      <p:ext uri="{BB962C8B-B14F-4D97-AF65-F5344CB8AC3E}">
        <p14:creationId xmlns:p14="http://schemas.microsoft.com/office/powerpoint/2010/main" val="213330528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174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タイトル 1"/>
          <p:cNvSpPr>
            <a:spLocks noGrp="1"/>
          </p:cNvSpPr>
          <p:nvPr>
            <p:ph type="title"/>
          </p:nvPr>
        </p:nvSpPr>
        <p:spPr>
          <a:xfrm>
            <a:off x="419100" y="307975"/>
            <a:ext cx="11772900" cy="1143000"/>
          </a:xfrm>
        </p:spPr>
        <p:txBody>
          <a:bodyPr>
            <a:normAutofit/>
          </a:bodyPr>
          <a:lstStyle/>
          <a:p>
            <a:pPr eaLnBrk="1" hangingPunct="1"/>
            <a:r>
              <a:rPr lang="ja-JP" altLang="en-US" dirty="0" smtClean="0"/>
              <a:t>病原体がマクロファージまた</a:t>
            </a:r>
            <a:r>
              <a:rPr lang="ja-JP" altLang="en-US" dirty="0" smtClean="0"/>
              <a:t>は</a:t>
            </a:r>
            <a:r>
              <a:rPr lang="en-US" altLang="ja-JP" dirty="0" smtClean="0"/>
              <a:t>B</a:t>
            </a:r>
            <a:r>
              <a:rPr lang="ja-JP" altLang="en-US" dirty="0" smtClean="0"/>
              <a:t>細胞に会うと</a:t>
            </a:r>
          </a:p>
        </p:txBody>
      </p:sp>
      <p:pic>
        <p:nvPicPr>
          <p:cNvPr id="5123" name="Picture 2" descr="C:\Users\Livin\Pictures\MHCtype2.bmp"/>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304799" y="1311729"/>
            <a:ext cx="11424557" cy="5546271"/>
          </a:xfrm>
          <a:noFill/>
        </p:spPr>
      </p:pic>
      <p:pic>
        <p:nvPicPr>
          <p:cNvPr id="2" name="録音されたサウンド">
            <a:hlinkClick r:id="" action="ppaction://media"/>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551988" y="5300663"/>
            <a:ext cx="304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録音されたサウンド">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386456" y="727075"/>
            <a:ext cx="304800" cy="304800"/>
          </a:xfrm>
          <a:prstGeom prst="rect">
            <a:avLst/>
          </a:prstGeom>
        </p:spPr>
      </p:pic>
    </p:spTree>
    <p:extLst>
      <p:ext uri="{BB962C8B-B14F-4D97-AF65-F5344CB8AC3E}">
        <p14:creationId xmlns:p14="http://schemas.microsoft.com/office/powerpoint/2010/main" val="383069831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4421"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タイトル 1"/>
          <p:cNvSpPr>
            <a:spLocks noGrp="1"/>
          </p:cNvSpPr>
          <p:nvPr>
            <p:ph type="title"/>
          </p:nvPr>
        </p:nvSpPr>
        <p:spPr>
          <a:xfrm>
            <a:off x="2052184" y="302420"/>
            <a:ext cx="8229600" cy="1143000"/>
          </a:xfrm>
        </p:spPr>
        <p:txBody>
          <a:bodyPr>
            <a:normAutofit fontScale="90000"/>
          </a:bodyPr>
          <a:lstStyle/>
          <a:p>
            <a:pPr eaLnBrk="1" hangingPunct="1"/>
            <a:r>
              <a:rPr lang="ja-JP" altLang="en-US" dirty="0" smtClean="0"/>
              <a:t>細胞障害性</a:t>
            </a:r>
            <a:r>
              <a:rPr lang="en-US" altLang="ja-JP" dirty="0" smtClean="0"/>
              <a:t>T</a:t>
            </a:r>
            <a:r>
              <a:rPr lang="ja-JP" altLang="en-US" dirty="0" smtClean="0"/>
              <a:t>細胞（</a:t>
            </a:r>
            <a:r>
              <a:rPr lang="en-US" altLang="ja-JP" dirty="0" smtClean="0"/>
              <a:t>CD8</a:t>
            </a:r>
            <a:r>
              <a:rPr lang="ja-JP" altLang="en-US" dirty="0" smtClean="0"/>
              <a:t>細胞）と</a:t>
            </a:r>
            <a:r>
              <a:rPr lang="en-US" altLang="ja-JP" dirty="0" smtClean="0"/>
              <a:t/>
            </a:r>
            <a:br>
              <a:rPr lang="en-US" altLang="ja-JP" dirty="0" smtClean="0"/>
            </a:br>
            <a:r>
              <a:rPr lang="ja-JP" altLang="en-US" dirty="0" smtClean="0"/>
              <a:t>ヘルパー</a:t>
            </a:r>
            <a:r>
              <a:rPr lang="en-US" altLang="ja-JP" dirty="0" smtClean="0"/>
              <a:t>T</a:t>
            </a:r>
            <a:r>
              <a:rPr lang="ja-JP" altLang="en-US" dirty="0" smtClean="0"/>
              <a:t>細胞（</a:t>
            </a:r>
            <a:r>
              <a:rPr lang="en-US" altLang="ja-JP" dirty="0" smtClean="0"/>
              <a:t>CD4</a:t>
            </a:r>
            <a:r>
              <a:rPr lang="ja-JP" altLang="en-US" dirty="0" smtClean="0"/>
              <a:t>細胞）の働き</a:t>
            </a:r>
          </a:p>
        </p:txBody>
      </p:sp>
      <p:pic>
        <p:nvPicPr>
          <p:cNvPr id="6147" name="Picture 2" descr="C:\Users\Livin\Pictures\effetor cells function.bmp"/>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163286" y="1445420"/>
            <a:ext cx="11865427" cy="5287393"/>
          </a:xfrm>
          <a:noFill/>
        </p:spPr>
      </p:pic>
      <p:pic>
        <p:nvPicPr>
          <p:cNvPr id="3" name="録音されたサウンド">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11643" y="195943"/>
            <a:ext cx="304800" cy="304800"/>
          </a:xfrm>
          <a:prstGeom prst="rect">
            <a:avLst/>
          </a:prstGeom>
        </p:spPr>
      </p:pic>
    </p:spTree>
    <p:extLst>
      <p:ext uri="{BB962C8B-B14F-4D97-AF65-F5344CB8AC3E}">
        <p14:creationId xmlns:p14="http://schemas.microsoft.com/office/powerpoint/2010/main" val="53222377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13515"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タイトル 1"/>
          <p:cNvSpPr>
            <a:spLocks noGrp="1"/>
          </p:cNvSpPr>
          <p:nvPr>
            <p:ph type="title"/>
          </p:nvPr>
        </p:nvSpPr>
        <p:spPr>
          <a:xfrm>
            <a:off x="1963738" y="549275"/>
            <a:ext cx="8229600" cy="1143000"/>
          </a:xfrm>
        </p:spPr>
        <p:txBody>
          <a:bodyPr/>
          <a:lstStyle/>
          <a:p>
            <a:pPr algn="ctr" eaLnBrk="1" hangingPunct="1"/>
            <a:r>
              <a:rPr lang="ja-JP" altLang="en-US" dirty="0" smtClean="0"/>
              <a:t>免疫記憶とは？</a:t>
            </a:r>
          </a:p>
        </p:txBody>
      </p:sp>
      <p:sp>
        <p:nvSpPr>
          <p:cNvPr id="7171" name="コンテンツ プレースホルダ 2"/>
          <p:cNvSpPr>
            <a:spLocks noGrp="1"/>
          </p:cNvSpPr>
          <p:nvPr>
            <p:ph idx="1"/>
          </p:nvPr>
        </p:nvSpPr>
        <p:spPr>
          <a:xfrm>
            <a:off x="1987550" y="1916113"/>
            <a:ext cx="8229600" cy="4525962"/>
          </a:xfrm>
        </p:spPr>
        <p:txBody>
          <a:bodyPr/>
          <a:lstStyle/>
          <a:p>
            <a:pPr eaLnBrk="1" hangingPunct="1"/>
            <a:r>
              <a:rPr lang="en-US" altLang="ja-JP" dirty="0" smtClean="0"/>
              <a:t>B</a:t>
            </a:r>
            <a:r>
              <a:rPr lang="ja-JP" altLang="en-US" dirty="0" smtClean="0"/>
              <a:t>細胞（リンパ球）は細胞ごとに産生する抗体の種類が決まっている。</a:t>
            </a:r>
            <a:endParaRPr lang="en-US" altLang="ja-JP" dirty="0" smtClean="0"/>
          </a:p>
          <a:p>
            <a:pPr eaLnBrk="1" hangingPunct="1"/>
            <a:r>
              <a:rPr lang="ja-JP" altLang="en-US" dirty="0" smtClean="0"/>
              <a:t>病原体が姿を消しても、それに適合した</a:t>
            </a:r>
            <a:r>
              <a:rPr lang="en-US" altLang="ja-JP" dirty="0" smtClean="0"/>
              <a:t>B</a:t>
            </a:r>
            <a:r>
              <a:rPr lang="ja-JP" altLang="en-US" dirty="0" smtClean="0"/>
              <a:t>細胞と</a:t>
            </a:r>
            <a:r>
              <a:rPr lang="en-US" altLang="ja-JP" dirty="0" smtClean="0"/>
              <a:t>T</a:t>
            </a:r>
            <a:r>
              <a:rPr lang="ja-JP" altLang="en-US" dirty="0" smtClean="0"/>
              <a:t>細胞の一部は</a:t>
            </a:r>
            <a:r>
              <a:rPr lang="ja-JP" altLang="en-US" b="1" dirty="0" smtClean="0"/>
              <a:t>記憶細胞</a:t>
            </a:r>
            <a:r>
              <a:rPr lang="ja-JP" altLang="en-US" dirty="0" smtClean="0"/>
              <a:t>として長く残る。</a:t>
            </a:r>
            <a:endParaRPr lang="en-US" altLang="ja-JP" dirty="0" smtClean="0"/>
          </a:p>
          <a:p>
            <a:pPr eaLnBrk="1" hangingPunct="1"/>
            <a:r>
              <a:rPr lang="ja-JP" altLang="en-US" dirty="0" smtClean="0"/>
              <a:t>次回の病原体の侵入の際に素早く抗体を産生が開始できる。</a:t>
            </a:r>
          </a:p>
        </p:txBody>
      </p:sp>
      <p:pic>
        <p:nvPicPr>
          <p:cNvPr id="2" name="録音されたサウンド">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521043" y="549275"/>
            <a:ext cx="304800" cy="304800"/>
          </a:xfrm>
          <a:prstGeom prst="rect">
            <a:avLst/>
          </a:prstGeom>
        </p:spPr>
      </p:pic>
    </p:spTree>
    <p:extLst>
      <p:ext uri="{BB962C8B-B14F-4D97-AF65-F5344CB8AC3E}">
        <p14:creationId xmlns:p14="http://schemas.microsoft.com/office/powerpoint/2010/main" val="424304979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109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タイトル 1"/>
          <p:cNvSpPr>
            <a:spLocks noGrp="1"/>
          </p:cNvSpPr>
          <p:nvPr>
            <p:ph type="title"/>
          </p:nvPr>
        </p:nvSpPr>
        <p:spPr>
          <a:xfrm>
            <a:off x="1939925" y="0"/>
            <a:ext cx="8229600" cy="1143000"/>
          </a:xfrm>
        </p:spPr>
        <p:txBody>
          <a:bodyPr/>
          <a:lstStyle/>
          <a:p>
            <a:pPr eaLnBrk="1" hangingPunct="1"/>
            <a:r>
              <a:rPr lang="ja-JP" altLang="en-US" dirty="0" smtClean="0"/>
              <a:t>　　　　　免疫</a:t>
            </a:r>
            <a:r>
              <a:rPr lang="ja-JP" altLang="en-US" dirty="0" smtClean="0"/>
              <a:t>記憶の形成</a:t>
            </a:r>
          </a:p>
        </p:txBody>
      </p:sp>
      <p:sp>
        <p:nvSpPr>
          <p:cNvPr id="8195" name="コンテンツ プレースホルダ 2"/>
          <p:cNvSpPr>
            <a:spLocks noGrp="1"/>
          </p:cNvSpPr>
          <p:nvPr>
            <p:ph idx="1"/>
          </p:nvPr>
        </p:nvSpPr>
        <p:spPr>
          <a:xfrm>
            <a:off x="838200" y="1825624"/>
            <a:ext cx="10515600" cy="4830989"/>
          </a:xfrm>
        </p:spPr>
        <p:txBody>
          <a:bodyPr/>
          <a:lstStyle/>
          <a:p>
            <a:pPr eaLnBrk="1" hangingPunct="1"/>
            <a:endParaRPr lang="ja-JP" altLang="en-US" dirty="0" smtClean="0"/>
          </a:p>
        </p:txBody>
      </p:sp>
      <p:pic>
        <p:nvPicPr>
          <p:cNvPr id="8196" name="Picture 2" descr="C:\Users\Livin\Pictures\免疫記憶.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6944" y="1143000"/>
            <a:ext cx="10232570" cy="5327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録音されたサウンド">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809514" y="114300"/>
            <a:ext cx="304800" cy="304800"/>
          </a:xfrm>
          <a:prstGeom prst="rect">
            <a:avLst/>
          </a:prstGeom>
        </p:spPr>
      </p:pic>
    </p:spTree>
    <p:extLst>
      <p:ext uri="{BB962C8B-B14F-4D97-AF65-F5344CB8AC3E}">
        <p14:creationId xmlns:p14="http://schemas.microsoft.com/office/powerpoint/2010/main" val="90364568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8517"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タイトル 1"/>
          <p:cNvSpPr>
            <a:spLocks noGrp="1"/>
          </p:cNvSpPr>
          <p:nvPr>
            <p:ph type="title"/>
          </p:nvPr>
        </p:nvSpPr>
        <p:spPr>
          <a:xfrm>
            <a:off x="1948543" y="383949"/>
            <a:ext cx="8229600" cy="1143000"/>
          </a:xfrm>
        </p:spPr>
        <p:txBody>
          <a:bodyPr/>
          <a:lstStyle/>
          <a:p>
            <a:pPr algn="ctr" eaLnBrk="1" hangingPunct="1"/>
            <a:r>
              <a:rPr lang="ja-JP" altLang="en-US" dirty="0" smtClean="0"/>
              <a:t>ワクチンのしくみ</a:t>
            </a:r>
          </a:p>
        </p:txBody>
      </p:sp>
      <p:sp>
        <p:nvSpPr>
          <p:cNvPr id="3" name="コンテンツ プレースホルダ 2"/>
          <p:cNvSpPr>
            <a:spLocks noGrp="1"/>
          </p:cNvSpPr>
          <p:nvPr>
            <p:ph idx="1"/>
          </p:nvPr>
        </p:nvSpPr>
        <p:spPr>
          <a:xfrm>
            <a:off x="849086" y="1820409"/>
            <a:ext cx="10608129" cy="5092019"/>
          </a:xfrm>
        </p:spPr>
        <p:txBody>
          <a:bodyPr rtlCol="0">
            <a:normAutofit/>
          </a:bodyPr>
          <a:lstStyle/>
          <a:p>
            <a:pPr>
              <a:defRPr/>
            </a:pPr>
            <a:r>
              <a:rPr lang="ja-JP" altLang="en-US" dirty="0" smtClean="0"/>
              <a:t>大部分のウイルスワクチンは生きた弱毒化したウイルスをもとにしているので，適応免疫応答が良い。（免疫がつきやすい）</a:t>
            </a:r>
            <a:endParaRPr lang="en-US" altLang="ja-JP" dirty="0" smtClean="0"/>
          </a:p>
          <a:p>
            <a:pPr>
              <a:defRPr/>
            </a:pPr>
            <a:r>
              <a:rPr lang="ja-JP" altLang="en-US" dirty="0" smtClean="0"/>
              <a:t>多くの細菌ワクチンは有害作用のない細菌の構成要素の非細胞成分をもとにしている。多くの非細胞成分由来の抗原によるワクチンはあまり適応免疫応答を起こさない。（免疫がつきにくい）そのため，大部分の細菌ワクチンは，自然免疫の抗原提示細胞を活性化し免疫原性を最大にするアジュバンドを添加している。</a:t>
            </a:r>
          </a:p>
        </p:txBody>
      </p:sp>
      <p:pic>
        <p:nvPicPr>
          <p:cNvPr id="4" name="録音されたサウンド">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417629" y="468085"/>
            <a:ext cx="304800" cy="304800"/>
          </a:xfrm>
          <a:prstGeom prst="rect">
            <a:avLst/>
          </a:prstGeom>
        </p:spPr>
      </p:pic>
    </p:spTree>
    <p:extLst>
      <p:ext uri="{BB962C8B-B14F-4D97-AF65-F5344CB8AC3E}">
        <p14:creationId xmlns:p14="http://schemas.microsoft.com/office/powerpoint/2010/main" val="171050585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8445"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TotalTime>
  <Words>214</Words>
  <Application>Microsoft Office PowerPoint</Application>
  <PresentationFormat>ワイド画面</PresentationFormat>
  <Paragraphs>11</Paragraphs>
  <Slides>7</Slides>
  <Notes>0</Notes>
  <HiddenSlides>0</HiddenSlides>
  <MMClips>7</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7</vt:i4>
      </vt:variant>
    </vt:vector>
  </HeadingPairs>
  <TitlesOfParts>
    <vt:vector size="12" baseType="lpstr">
      <vt:lpstr>ＭＳ Ｐゴシック</vt:lpstr>
      <vt:lpstr>Arial</vt:lpstr>
      <vt:lpstr>Calibri</vt:lpstr>
      <vt:lpstr>Calibri Light</vt:lpstr>
      <vt:lpstr>Office テーマ</vt:lpstr>
      <vt:lpstr>PowerPoint プレゼンテーション</vt:lpstr>
      <vt:lpstr>病原体が私たちの細胞に感染</vt:lpstr>
      <vt:lpstr>病原体がマクロファージまたはB細胞に会うと</vt:lpstr>
      <vt:lpstr>細胞障害性T細胞（CD8細胞）と ヘルパーT細胞（CD4細胞）の働き</vt:lpstr>
      <vt:lpstr>免疫記憶とは？</vt:lpstr>
      <vt:lpstr>　　　　　免疫記憶の形成</vt:lpstr>
      <vt:lpstr>ワクチンのしくみ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宮川　三平</dc:creator>
  <cp:lastModifiedBy>宮川 三平</cp:lastModifiedBy>
  <cp:revision>10</cp:revision>
  <dcterms:created xsi:type="dcterms:W3CDTF">2020-06-02T08:30:04Z</dcterms:created>
  <dcterms:modified xsi:type="dcterms:W3CDTF">2020-06-02T09:05:09Z</dcterms:modified>
</cp:coreProperties>
</file>