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33821-597E-4B4F-8572-5DA1CB183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" y="950976"/>
            <a:ext cx="6509385" cy="3556730"/>
          </a:xfrm>
        </p:spPr>
        <p:txBody>
          <a:bodyPr anchor="t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38D70-8FF5-47D7-A0DD-087A227BC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572000"/>
            <a:ext cx="6481953" cy="1485900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5B485-516D-48B7-AF1D-69AEEA351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614DDB-2831-4FF8-9DA7-0449659D7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F178F6-65BA-4964-80E2-DB6EA3355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742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07F1B-6F93-4E6E-8C8C-D01A9DEB6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7D2968-FE85-492F-A77B-1771F4EAA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48641" y="2028826"/>
            <a:ext cx="11094348" cy="402907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92DA2-B1FB-45C6-B10C-141AC2BFB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A6D78-CE47-4CA7-B3B6-AFAE5175F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EDC5C0-8780-4819-A8FC-32A0141D2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899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8F9A8-05F2-4F79-B689-1FA2F31965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472612" y="952499"/>
            <a:ext cx="2207417" cy="51054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D615BC-61CD-4D59-8E85-B59072E2B2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7924" y="952499"/>
            <a:ext cx="8914688" cy="51054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81C46-8CC0-4B79-AF2E-84C86C6A8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76817-4D29-4888-B68C-A35F5A069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0B21A-30A9-4173-9E3F-D985B86A3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425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A45AC-24E0-45A1-90C3-7BF96C3FC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018E1-7CA3-4B5E-9683-554FDFC63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5D32D-7150-4DF2-B992-A2B4F5605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03F0C-FCA3-464C-B6ED-864DB51E7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41006-DAE1-4326-B1AE-FD527A653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038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B84-BE32-464A-A765-975C21B5C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923" y="952500"/>
            <a:ext cx="6678695" cy="3962398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0145C2-97CF-4887-904A-8ADC80525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43860" y="952501"/>
            <a:ext cx="3500440" cy="396239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524559-DA32-4398-A8EE-EED2469D6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67BE1-F1AC-4732-B52E-1C7D63DEF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13C03-DDF0-48C6-B1BF-D28875F82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323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6F411-42B3-4A17-BE7E-861BE7E7D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E0603-F4C0-40AC-A53E-40449D53D7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8640" y="2029968"/>
            <a:ext cx="5281506" cy="41481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C5634-2887-4182-A9BE-B382357D4F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7928" y="2029968"/>
            <a:ext cx="5281506" cy="41481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6B6E74-28E1-4684-B515-4265ED7B1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D375EA-A8F8-485D-A82F-CD85D4C9E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D9E4B0-F5E3-407F-A548-B616E7749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479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2161A-7627-4D64-AF08-10D702AFE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659" y="950976"/>
            <a:ext cx="10802729" cy="88179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B6884-07D8-4CC4-BE99-516F1433B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2918" y="1832772"/>
            <a:ext cx="5281507" cy="742638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1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82C638-B5A8-4F8C-85AE-33BEAF54C0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8640" y="2600531"/>
            <a:ext cx="528150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0D1933-A703-4BDC-A697-728E899EED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7927" y="1832772"/>
            <a:ext cx="5283202" cy="742638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1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925DBD-4D51-4A2D-B1E4-6D094CD1E8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7927" y="2600531"/>
            <a:ext cx="52832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2636E2-E26E-42F7-9E05-3F756C7D1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F7281B-0E5C-421E-AFFE-775F57C5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483462-E410-4DC7-AE53-27AABECFE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166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CFA68-31B5-48C5-929A-842FDF0FD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5A2600-419E-46E9-946F-FBDEDBA1D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85F9A9-98FF-4653-A570-9F351A1AB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D44457-95F1-4B15-A647-B14F91F7A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18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19EABA-1008-4E49-9184-3A946ECD7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5C3BD0-269D-4127-B5F7-84B0D8A74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623447-C740-4495-93EC-7252B1B92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80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D1155-71E7-4F0A-BB62-933743CF6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52500"/>
            <a:ext cx="4124084" cy="23622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B6D44-5A1E-4176-8766-4B81E045D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0700" y="952500"/>
            <a:ext cx="5934074" cy="49085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810EC6-11DD-4B5D-A2D2-4DCF73E58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8641" y="3429000"/>
            <a:ext cx="4124084" cy="24399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DFCDF-666E-4DB4-A1C0-79D40A007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A69AC-15E6-4B19-A59D-DBDBE923D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79F0EE-74DE-4FEC-81E9-E40D53397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76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3CA4F-6508-4AD6-8367-A0288D888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1" y="952500"/>
            <a:ext cx="4124084" cy="239791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06BFCD-2F93-4D99-89EA-F0359FB782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2119" y="987425"/>
            <a:ext cx="602218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F4C1F7-1272-41C8-8C29-676316D02D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8641" y="3429000"/>
            <a:ext cx="4124084" cy="24399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DD491-0FE6-4B42-AAA6-B698E46F1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58F83F-4E9F-4607-A69B-DFC932560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324484-C6E4-4D8A-BDAB-09B1FBB43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76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90E843-90BA-4A7D-8F9F-FFE49387A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39" y="950976"/>
            <a:ext cx="10995659" cy="10778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F7CA62-9B55-49B4-94B6-EAAF7D5AE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8641" y="2028826"/>
            <a:ext cx="10995660" cy="4029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CEA03-AAFA-4A69-A3DA-1DD0EF273F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8729" y="6449535"/>
            <a:ext cx="2983095" cy="30845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4CDE23C7-78A4-413A-A84B-93D4CC0A9EB1}" type="datetimeFigureOut">
              <a:rPr lang="en-US" smtClean="0"/>
              <a:pPr/>
              <a:t>4/16/2024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97F43-1ECB-4FC2-863E-26CEE24A00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24" y="17377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7F9D8-4B2E-4871-B2AE-EFC06BE231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10710" y="6449535"/>
            <a:ext cx="932279" cy="30845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CB39E08-E0E5-4B1A-8F7D-08FE7678A3B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2919E4-C488-4107-9EF1-66152F848008}"/>
              </a:ext>
            </a:extLst>
          </p:cNvPr>
          <p:cNvCxnSpPr>
            <a:cxnSpLocks/>
          </p:cNvCxnSpPr>
          <p:nvPr/>
        </p:nvCxnSpPr>
        <p:spPr>
          <a:xfrm>
            <a:off x="643467" y="678719"/>
            <a:ext cx="1090506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F79732-4088-424C-A653-4534E4389443}"/>
              </a:ext>
            </a:extLst>
          </p:cNvPr>
          <p:cNvCxnSpPr>
            <a:cxnSpLocks/>
          </p:cNvCxnSpPr>
          <p:nvPr/>
        </p:nvCxnSpPr>
        <p:spPr>
          <a:xfrm>
            <a:off x="643467" y="6309695"/>
            <a:ext cx="1090506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952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84" r:id="rId6"/>
    <p:sldLayoutId id="2147483680" r:id="rId7"/>
    <p:sldLayoutId id="2147483681" r:id="rId8"/>
    <p:sldLayoutId id="2147483682" r:id="rId9"/>
    <p:sldLayoutId id="2147483683" r:id="rId10"/>
    <p:sldLayoutId id="214748368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62919E4-C488-4107-9EF1-66152F848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3467" y="678719"/>
            <a:ext cx="1090506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BF79732-4088-424C-A653-4534E43894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3467" y="6309695"/>
            <a:ext cx="1090506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A42768F-95BB-478A-ADFA-24FD8097F2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FFD6A8E7-2F07-80CF-F462-28154C4365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170" b="6042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13F26D5C-77E9-4A8D-95F0-1635BAD126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4" y="-2"/>
            <a:ext cx="12191999" cy="4360983"/>
          </a:xfrm>
          <a:prstGeom prst="rect">
            <a:avLst/>
          </a:prstGeom>
          <a:gradFill flip="none" rotWithShape="1">
            <a:gsLst>
              <a:gs pos="3000">
                <a:srgbClr val="000000">
                  <a:alpha val="0"/>
                </a:srgbClr>
              </a:gs>
              <a:gs pos="61000">
                <a:srgbClr val="000000">
                  <a:alpha val="48000"/>
                </a:srgbClr>
              </a:gs>
              <a:gs pos="100000">
                <a:srgbClr val="000000">
                  <a:alpha val="58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D651AD89-34F3-D74B-E347-4AE24B9A1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962" y="2562936"/>
            <a:ext cx="11552830" cy="1535114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altLang="ja-JP" dirty="0">
                <a:solidFill>
                  <a:srgbClr val="FFFFFF"/>
                </a:solidFill>
              </a:rPr>
              <a:t>DSM-5(Diagnostic and</a:t>
            </a:r>
            <a:br>
              <a:rPr lang="en-US" altLang="ja-JP" dirty="0">
                <a:solidFill>
                  <a:srgbClr val="FFFFFF"/>
                </a:solidFill>
              </a:rPr>
            </a:br>
            <a:r>
              <a:rPr lang="en-US" altLang="ja-JP" dirty="0">
                <a:solidFill>
                  <a:srgbClr val="FFFFFF"/>
                </a:solidFill>
              </a:rPr>
              <a:t> Statistical Manual of mental disorders-5) </a:t>
            </a:r>
            <a:r>
              <a:rPr lang="ja-JP" altLang="en-US" dirty="0">
                <a:solidFill>
                  <a:srgbClr val="FFFFFF"/>
                </a:solidFill>
              </a:rPr>
              <a:t>アメリカ精神医学会による精神疾患の分類と統計マニュアル</a:t>
            </a:r>
            <a:br>
              <a:rPr lang="en-US" altLang="ja-JP" dirty="0">
                <a:solidFill>
                  <a:srgbClr val="FFFFFF"/>
                </a:solidFill>
              </a:rPr>
            </a:br>
            <a:r>
              <a:rPr lang="ja-JP" altLang="en-US" dirty="0">
                <a:solidFill>
                  <a:srgbClr val="FFFFFF"/>
                </a:solidFill>
              </a:rPr>
              <a:t>　　　　　　　　　　　　　　　　　　　　　　　　</a:t>
            </a:r>
            <a:r>
              <a:rPr lang="en-US" altLang="ja-JP" dirty="0">
                <a:solidFill>
                  <a:srgbClr val="FFFFFF"/>
                </a:solidFill>
              </a:rPr>
              <a:t>2013</a:t>
            </a:r>
            <a:r>
              <a:rPr lang="ja-JP" altLang="en-US" dirty="0">
                <a:solidFill>
                  <a:srgbClr val="FFFFFF"/>
                </a:solidFill>
              </a:rPr>
              <a:t>年</a:t>
            </a:r>
            <a:br>
              <a:rPr lang="en-US" altLang="ja-JP" dirty="0">
                <a:solidFill>
                  <a:srgbClr val="FFFFFF"/>
                </a:solidFill>
              </a:rPr>
            </a:br>
            <a:br>
              <a:rPr lang="en-US" altLang="ja-JP" dirty="0">
                <a:solidFill>
                  <a:srgbClr val="FFFFFF"/>
                </a:solidFill>
              </a:rPr>
            </a:br>
            <a:endParaRPr lang="en-US" altLang="ja-JP" dirty="0">
              <a:solidFill>
                <a:srgbClr val="FFFFFF"/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632DC5A-0728-490F-8655-6B4377827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3467" y="678719"/>
            <a:ext cx="10905066" cy="0"/>
          </a:xfrm>
          <a:prstGeom prst="line">
            <a:avLst/>
          </a:prstGeom>
          <a:ln w="381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8BB1F6D-CF9C-422D-9324-C46415BB9D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3467" y="6309695"/>
            <a:ext cx="10905066" cy="0"/>
          </a:xfrm>
          <a:prstGeom prst="line">
            <a:avLst/>
          </a:prstGeom>
          <a:ln w="63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4489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D06AAC46-B108-BDE0-0EF8-73B7EAD08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722" y="146085"/>
            <a:ext cx="10995659" cy="1077849"/>
          </a:xfrm>
        </p:spPr>
        <p:txBody>
          <a:bodyPr/>
          <a:lstStyle/>
          <a:p>
            <a:pPr algn="ctr"/>
            <a:r>
              <a:rPr lang="en-US" altLang="ja-JP" dirty="0"/>
              <a:t>DSM-5</a:t>
            </a:r>
            <a:endParaRPr lang="ja-JP" altLang="en-US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DBD2ED4-0C06-865B-B280-36400E136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984" y="876071"/>
            <a:ext cx="12077015" cy="5835843"/>
          </a:xfrm>
        </p:spPr>
        <p:txBody>
          <a:bodyPr/>
          <a:lstStyle/>
          <a:p>
            <a:r>
              <a:rPr lang="en-US" altLang="ja-JP" dirty="0"/>
              <a:t>Ⅰ</a:t>
            </a:r>
            <a:r>
              <a:rPr lang="ja-JP" altLang="en-US" dirty="0"/>
              <a:t>．</a:t>
            </a:r>
            <a:r>
              <a:rPr lang="en-US" altLang="ja-JP" dirty="0"/>
              <a:t>Neurodevelopmental Disorders </a:t>
            </a:r>
            <a:r>
              <a:rPr lang="ja-JP" altLang="en-US" dirty="0"/>
              <a:t>神経発達症群⊘神経発達障害</a:t>
            </a:r>
            <a:endParaRPr lang="en-US" altLang="ja-JP" dirty="0"/>
          </a:p>
          <a:p>
            <a:r>
              <a:rPr lang="en-US" altLang="ja-JP" dirty="0"/>
              <a:t>Ⅱ</a:t>
            </a:r>
            <a:r>
              <a:rPr lang="ja-JP" altLang="en-US" dirty="0"/>
              <a:t>．</a:t>
            </a:r>
            <a:r>
              <a:rPr lang="en-US" altLang="ja-JP" dirty="0"/>
              <a:t>Schizophrenia Spectrum and Other Psychotic Disorders </a:t>
            </a:r>
            <a:r>
              <a:rPr lang="ja-JP" altLang="en-US" dirty="0"/>
              <a:t>統合失調症スペクトラム障害および他の精　神病性障害群</a:t>
            </a:r>
            <a:endParaRPr lang="en-US" altLang="ja-JP" dirty="0"/>
          </a:p>
          <a:p>
            <a:r>
              <a:rPr lang="en-US" altLang="ja-JP" dirty="0"/>
              <a:t>Ⅲ</a:t>
            </a:r>
            <a:r>
              <a:rPr lang="ja-JP" altLang="en-US" dirty="0"/>
              <a:t>．</a:t>
            </a:r>
            <a:r>
              <a:rPr lang="en-US" altLang="ja-JP" dirty="0"/>
              <a:t>Bipolar and Related Disorders </a:t>
            </a:r>
            <a:r>
              <a:rPr lang="ja-JP" altLang="en-US" dirty="0"/>
              <a:t>双極性障害および関連障害群</a:t>
            </a:r>
            <a:endParaRPr lang="en-US" altLang="ja-JP" dirty="0"/>
          </a:p>
          <a:p>
            <a:r>
              <a:rPr lang="en-US" altLang="ja-JP" dirty="0"/>
              <a:t>Ⅳ</a:t>
            </a:r>
            <a:r>
              <a:rPr lang="ja-JP" altLang="en-US" dirty="0"/>
              <a:t>．</a:t>
            </a:r>
            <a:r>
              <a:rPr lang="en-US" altLang="ja-JP" dirty="0"/>
              <a:t>Depressive Disorders </a:t>
            </a:r>
            <a:r>
              <a:rPr lang="ja-JP" altLang="en-US" dirty="0"/>
              <a:t>抑うつ障害群</a:t>
            </a:r>
            <a:endParaRPr lang="en-US" altLang="ja-JP" dirty="0"/>
          </a:p>
          <a:p>
            <a:r>
              <a:rPr lang="en-US" altLang="ja-JP" dirty="0"/>
              <a:t>Ⅴ</a:t>
            </a:r>
            <a:r>
              <a:rPr lang="ja-JP" altLang="en-US" dirty="0"/>
              <a:t>．</a:t>
            </a:r>
            <a:r>
              <a:rPr lang="en-US" altLang="ja-JP" dirty="0"/>
              <a:t>Anxiety Disorders </a:t>
            </a:r>
            <a:r>
              <a:rPr lang="ja-JP" altLang="en-US" dirty="0"/>
              <a:t>不安症群⊘不安障害群</a:t>
            </a:r>
            <a:endParaRPr lang="en-US" altLang="ja-JP" dirty="0"/>
          </a:p>
          <a:p>
            <a:r>
              <a:rPr lang="en-US" altLang="ja-JP" dirty="0"/>
              <a:t>Ⅵ</a:t>
            </a:r>
            <a:r>
              <a:rPr lang="ja-JP" altLang="en-US" dirty="0"/>
              <a:t>．</a:t>
            </a:r>
            <a:r>
              <a:rPr lang="en-US" altLang="ja-JP" dirty="0"/>
              <a:t>Obsessive Compulsive and Related Disorders </a:t>
            </a:r>
            <a:r>
              <a:rPr lang="ja-JP" altLang="en-US" dirty="0"/>
              <a:t>強迫症および関連症群⊘強迫性障害および関連障害群</a:t>
            </a:r>
            <a:endParaRPr lang="en-US" altLang="ja-JP" dirty="0"/>
          </a:p>
          <a:p>
            <a:r>
              <a:rPr lang="en-US" altLang="ja-JP" dirty="0"/>
              <a:t>Ⅶ</a:t>
            </a:r>
            <a:r>
              <a:rPr lang="ja-JP" altLang="en-US" dirty="0"/>
              <a:t>．</a:t>
            </a:r>
            <a:r>
              <a:rPr lang="en-US" altLang="ja-JP" dirty="0"/>
              <a:t>Trauma and Stressor Related Disorders </a:t>
            </a:r>
            <a:r>
              <a:rPr lang="ja-JP" altLang="en-US" dirty="0"/>
              <a:t>心的外傷およびストレス因関連障害群</a:t>
            </a:r>
            <a:endParaRPr lang="en-US" altLang="ja-JP" dirty="0"/>
          </a:p>
          <a:p>
            <a:r>
              <a:rPr lang="en-US" altLang="ja-JP" dirty="0"/>
              <a:t>Ⅷ</a:t>
            </a:r>
            <a:r>
              <a:rPr lang="ja-JP" altLang="en-US" dirty="0"/>
              <a:t>．</a:t>
            </a:r>
            <a:r>
              <a:rPr lang="en-US" altLang="ja-JP" dirty="0"/>
              <a:t>Dissociative Disorders </a:t>
            </a:r>
            <a:r>
              <a:rPr lang="ja-JP" altLang="en-US" dirty="0"/>
              <a:t>解離症群⊘解離性障害群</a:t>
            </a:r>
            <a:endParaRPr lang="en-US" altLang="ja-JP" dirty="0"/>
          </a:p>
          <a:p>
            <a:r>
              <a:rPr lang="en-US" altLang="ja-JP" dirty="0"/>
              <a:t>Ⅸ</a:t>
            </a:r>
            <a:r>
              <a:rPr lang="ja-JP" altLang="en-US" dirty="0"/>
              <a:t>．</a:t>
            </a:r>
            <a:r>
              <a:rPr lang="en-US" altLang="ja-JP" dirty="0"/>
              <a:t>Somatic Symptom and Related Disorders </a:t>
            </a:r>
            <a:r>
              <a:rPr lang="ja-JP" altLang="en-US" dirty="0"/>
              <a:t>身体症状症および関連症群</a:t>
            </a:r>
            <a:endParaRPr lang="en-US" altLang="ja-JP" dirty="0"/>
          </a:p>
          <a:p>
            <a:r>
              <a:rPr lang="en-US" altLang="ja-JP" dirty="0"/>
              <a:t>Ⅹ</a:t>
            </a:r>
            <a:r>
              <a:rPr lang="ja-JP" altLang="en-US" dirty="0"/>
              <a:t>．</a:t>
            </a:r>
            <a:r>
              <a:rPr lang="en-US" altLang="ja-JP" dirty="0"/>
              <a:t>Feeding and Eating Disorders </a:t>
            </a:r>
            <a:r>
              <a:rPr lang="ja-JP" altLang="en-US" dirty="0"/>
              <a:t>食行動障害および摂食障害群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69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D076C9-0ED6-2ED4-C751-C45B60F42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885" y="146085"/>
            <a:ext cx="10995659" cy="1077849"/>
          </a:xfrm>
        </p:spPr>
        <p:txBody>
          <a:bodyPr/>
          <a:lstStyle/>
          <a:p>
            <a:pPr algn="ctr"/>
            <a:r>
              <a:rPr kumimoji="1" lang="en-US" altLang="ja-JP"/>
              <a:t>DSM-5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E8A044-0BCD-1EFF-675F-D45D1C2FF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558" y="892497"/>
            <a:ext cx="11991234" cy="5819417"/>
          </a:xfrm>
        </p:spPr>
        <p:txBody>
          <a:bodyPr/>
          <a:lstStyle/>
          <a:p>
            <a:r>
              <a:rPr lang="en-US" altLang="ja-JP" dirty="0"/>
              <a:t>Ⅺ</a:t>
            </a:r>
            <a:r>
              <a:rPr lang="ja-JP" altLang="en-US" dirty="0"/>
              <a:t>．</a:t>
            </a:r>
            <a:r>
              <a:rPr lang="en-US" altLang="ja-JP" dirty="0"/>
              <a:t>Elimination Disorders </a:t>
            </a:r>
            <a:r>
              <a:rPr lang="ja-JP" altLang="en-US" dirty="0"/>
              <a:t>排泄症群</a:t>
            </a:r>
            <a:endParaRPr lang="en-US" altLang="ja-JP" dirty="0"/>
          </a:p>
          <a:p>
            <a:r>
              <a:rPr lang="en-US" altLang="ja-JP" dirty="0"/>
              <a:t>Ⅻ</a:t>
            </a:r>
            <a:r>
              <a:rPr lang="ja-JP" altLang="en-US" dirty="0"/>
              <a:t>．</a:t>
            </a:r>
            <a:r>
              <a:rPr lang="en-US" altLang="ja-JP" dirty="0"/>
              <a:t>Sleep Wake Disorders </a:t>
            </a:r>
            <a:r>
              <a:rPr lang="ja-JP" altLang="en-US" dirty="0"/>
              <a:t>睡眠覚醒障害群</a:t>
            </a:r>
            <a:endParaRPr lang="en-US" altLang="ja-JP" dirty="0"/>
          </a:p>
          <a:p>
            <a:r>
              <a:rPr lang="en-US" altLang="ja-JP" b="0" i="0" dirty="0">
                <a:solidFill>
                  <a:srgbClr val="3C4143"/>
                </a:solidFill>
                <a:effectLst/>
                <a:latin typeface="小塚ゴシック R"/>
              </a:rPr>
              <a:t>XIII. </a:t>
            </a:r>
            <a:r>
              <a:rPr lang="en-US" altLang="ja-JP" dirty="0"/>
              <a:t>Sexual Dysfunctions </a:t>
            </a:r>
            <a:r>
              <a:rPr lang="ja-JP" altLang="en-US" dirty="0"/>
              <a:t>性機能不全群</a:t>
            </a:r>
            <a:endParaRPr lang="en-US" altLang="ja-JP" dirty="0"/>
          </a:p>
          <a:p>
            <a:r>
              <a:rPr lang="en-US" altLang="ja-JP" b="0" i="0" dirty="0">
                <a:solidFill>
                  <a:srgbClr val="3C4143"/>
                </a:solidFill>
                <a:effectLst/>
                <a:latin typeface="小塚ゴシック R"/>
              </a:rPr>
              <a:t>XIV. </a:t>
            </a:r>
            <a:r>
              <a:rPr lang="en-US" altLang="ja-JP" dirty="0"/>
              <a:t>Gender Dysphoria </a:t>
            </a:r>
            <a:r>
              <a:rPr lang="ja-JP" altLang="en-US" dirty="0"/>
              <a:t>性別違和</a:t>
            </a:r>
            <a:endParaRPr lang="en-US" altLang="ja-JP" dirty="0"/>
          </a:p>
          <a:p>
            <a:r>
              <a:rPr lang="en-US" altLang="ja-JP" b="0" i="0" dirty="0">
                <a:solidFill>
                  <a:srgbClr val="3C4143"/>
                </a:solidFill>
                <a:effectLst/>
                <a:latin typeface="小塚ゴシック R"/>
              </a:rPr>
              <a:t>XV. </a:t>
            </a:r>
            <a:r>
              <a:rPr lang="en-US" altLang="ja-JP" dirty="0"/>
              <a:t>Disruptive, Impulse Control, and Conduct Disorders </a:t>
            </a:r>
            <a:r>
              <a:rPr lang="ja-JP" altLang="en-US" dirty="0"/>
              <a:t>秩序破壊的・衝動制御・素行症群</a:t>
            </a:r>
            <a:endParaRPr lang="en-US" altLang="ja-JP" dirty="0"/>
          </a:p>
          <a:p>
            <a:r>
              <a:rPr lang="en-US" altLang="ja-JP" dirty="0"/>
              <a:t>XVI</a:t>
            </a:r>
            <a:r>
              <a:rPr lang="ja-JP" altLang="en-US" dirty="0"/>
              <a:t>．</a:t>
            </a:r>
            <a:r>
              <a:rPr lang="en-US" altLang="ja-JP" dirty="0"/>
              <a:t>Substance</a:t>
            </a:r>
            <a:r>
              <a:rPr lang="ja-JP" altLang="en-US" dirty="0"/>
              <a:t> </a:t>
            </a:r>
            <a:r>
              <a:rPr lang="en-US" altLang="ja-JP" dirty="0"/>
              <a:t>Related and Addictive Disorders </a:t>
            </a:r>
            <a:r>
              <a:rPr lang="ja-JP" altLang="en-US" dirty="0"/>
              <a:t>物質関連障害および嗜癖性障害群</a:t>
            </a:r>
            <a:endParaRPr lang="en-US" altLang="ja-JP" dirty="0"/>
          </a:p>
          <a:p>
            <a:r>
              <a:rPr lang="en-US" altLang="ja-JP" dirty="0"/>
              <a:t>XVII</a:t>
            </a:r>
            <a:r>
              <a:rPr lang="ja-JP" altLang="en-US" dirty="0"/>
              <a:t>．</a:t>
            </a:r>
            <a:r>
              <a:rPr lang="en-US" altLang="ja-JP" dirty="0"/>
              <a:t>Neurocognitive Disorders </a:t>
            </a:r>
            <a:r>
              <a:rPr lang="ja-JP" altLang="en-US" dirty="0"/>
              <a:t>神経認知障害群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6107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81F09DD-5D22-0855-7D94-B20FFD1A0D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835" y="350196"/>
            <a:ext cx="11342450" cy="6381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9505760"/>
      </p:ext>
    </p:extLst>
  </p:cSld>
  <p:clrMapOvr>
    <a:masterClrMapping/>
  </p:clrMapOvr>
</p:sld>
</file>

<file path=ppt/theme/theme1.xml><?xml version="1.0" encoding="utf-8"?>
<a:theme xmlns:a="http://schemas.openxmlformats.org/drawingml/2006/main" name="TribuneVTI">
  <a:themeElements>
    <a:clrScheme name="AnalogousFromRegularSeed_2SEEDS">
      <a:dk1>
        <a:srgbClr val="000000"/>
      </a:dk1>
      <a:lt1>
        <a:srgbClr val="FFFFFF"/>
      </a:lt1>
      <a:dk2>
        <a:srgbClr val="412438"/>
      </a:dk2>
      <a:lt2>
        <a:srgbClr val="E2E8E4"/>
      </a:lt2>
      <a:accent1>
        <a:srgbClr val="B13B8E"/>
      </a:accent1>
      <a:accent2>
        <a:srgbClr val="B54DC3"/>
      </a:accent2>
      <a:accent3>
        <a:srgbClr val="C34D6F"/>
      </a:accent3>
      <a:accent4>
        <a:srgbClr val="42B13B"/>
      </a:accent4>
      <a:accent5>
        <a:srgbClr val="48B870"/>
      </a:accent5>
      <a:accent6>
        <a:srgbClr val="3BB196"/>
      </a:accent6>
      <a:hlink>
        <a:srgbClr val="31944E"/>
      </a:hlink>
      <a:folHlink>
        <a:srgbClr val="7F7F7F"/>
      </a:folHlink>
    </a:clrScheme>
    <a:fontScheme name="Amasis-Univers">
      <a:majorFont>
        <a:latin typeface="Amasis MT Pro Medium"/>
        <a:ea typeface=""/>
        <a:cs typeface=""/>
      </a:majorFont>
      <a:minorFont>
        <a:latin typeface="Univer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ibuneVTI" id="{4D84C650-59FC-4F6B-ADA6-B11C508FF6CE}" vid="{0E07EAE6-ACBC-4250-8522-FC108A45043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208</Words>
  <Application>Microsoft Office PowerPoint</Application>
  <PresentationFormat>ワイド画面</PresentationFormat>
  <Paragraphs>23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小塚ゴシック R</vt:lpstr>
      <vt:lpstr>Amasis MT Pro Medium</vt:lpstr>
      <vt:lpstr>Arial</vt:lpstr>
      <vt:lpstr>Univers Light</vt:lpstr>
      <vt:lpstr>TribuneVTI</vt:lpstr>
      <vt:lpstr>DSM-5(Diagnostic and  Statistical Manual of mental disorders-5) アメリカ精神医学会による精神疾患の分類と統計マニュアル 　　　　　　　　　　　　　　　　　　　　　　　　2013年  </vt:lpstr>
      <vt:lpstr>DSM-5</vt:lpstr>
      <vt:lpstr>DSM-5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DSM-5(Diagnostic and  Statistical Manual of mental disorders-5) アメリカ精神医学会による精神疾患の分類と統計マニュアル 　　　　　　　　　　　　　　　　　　　　　　　　2013年</dc:title>
  <dc:creator>ﾐﾔｶﾜ ｻﾝﾍﾟｲ 宮川 三平</dc:creator>
  <cp:lastModifiedBy>三平 宮川</cp:lastModifiedBy>
  <cp:revision>4</cp:revision>
  <cp:lastPrinted>2023-04-16T06:43:03Z</cp:lastPrinted>
  <dcterms:created xsi:type="dcterms:W3CDTF">2023-04-16T05:46:50Z</dcterms:created>
  <dcterms:modified xsi:type="dcterms:W3CDTF">2024-04-16T01:33:13Z</dcterms:modified>
</cp:coreProperties>
</file>