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BA2EFC-9420-481F-842A-17C40D182538}" v="727" dt="2022-05-05T00:32:17.5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88" d="100"/>
          <a:sy n="88" d="100"/>
        </p:scale>
        <p:origin x="132" y="5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57C3F-0FB2-4B2E-BA6A-FEEEFF1AF7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7400" y="685801"/>
            <a:ext cx="8115300" cy="3046228"/>
          </a:xfrm>
        </p:spPr>
        <p:txBody>
          <a:bodyPr anchor="b">
            <a:normAutofit/>
          </a:bodyPr>
          <a:lstStyle>
            <a:lvl1pPr algn="ctr">
              <a:defRPr sz="3600" cap="none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583AE9-1CC1-4572-A6E5-E97F80E47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7400" y="4114800"/>
            <a:ext cx="8115300" cy="2057400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4DE7C-68AB-403D-B9D8-7398C292C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EA57E-7C1A-457B-A4CD-5DCEB057B502}" type="datetime1">
              <a:rPr lang="en-US" smtClean="0"/>
              <a:t>5/7/2022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003E50-6613-4D86-AA22-43B14E727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069AB5-A56D-471F-9236-EFA981E2E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823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2744C-12E6-455B-B646-2EA92DE0E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D71C4D-C062-4EEE-9A9A-31ADCC5C87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4DC97-C26E-407A-9E29-68C52D547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9749-A4CD-447F-8298-2B7988C91CEA}" type="datetime1">
              <a:rPr lang="en-US" smtClean="0"/>
              <a:t>5/7/2022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2E9353-B771-47FF-975E-72337414E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5A858-B8B2-4364-A7D0-B2E8FAE0A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211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A6BABE-D80C-4F54-A03C-E1F9EBCA83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85191-EF5B-48BE-AB5D-B7BA4C3D09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A387A-1231-4FE3-8574-D4331A343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444D3-C0BA-4587-A56C-581AB9F841BE}" type="datetime1">
              <a:rPr lang="en-US" smtClean="0"/>
              <a:t>5/7/2022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21559-4901-4AD3-ABE7-DF0235457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6C18E-B751-4E7B-9CD8-1BF44DAB8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85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9B412-EBAB-4569-B3D9-6B346BF83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</p:spPr>
        <p:txBody>
          <a:bodyPr>
            <a:normAutofit/>
          </a:bodyPr>
          <a:lstStyle>
            <a:lvl1pPr algn="l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7C8AE-B0F4-404F-BCAD-A14C18E50D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A9CAD-DAFB-4DE3-9C41-7FD03EA8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AF2CE-4F37-411C-A3EE-BBBE223265BF}" type="datetime1">
              <a:rPr lang="en-US" smtClean="0"/>
              <a:t>5/7/2022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CE3137-8136-46C5-AC2F-49E5F55E4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AB6EF-A0B1-4706-AE44-253A6B182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27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02F68-BF19-468D-B422-54B6D189F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77407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CBF7D7-84D4-4A39-B44E-9B029EEB1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641624"/>
            <a:ext cx="10515600" cy="1448026"/>
          </a:xfrm>
        </p:spPr>
        <p:txBody>
          <a:bodyPr/>
          <a:lstStyle>
            <a:lvl1pPr marL="0" indent="0" algn="ctr">
              <a:buNone/>
              <a:defRPr sz="2400" i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29709-D243-41E8-89FA-62FA7AEB5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3D4-708C-4BB5-B4FD-30CE9FA12FD5}" type="datetime1">
              <a:rPr lang="en-US" smtClean="0"/>
              <a:t>5/7/2022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B99C0-DC2A-4133-A10D-D43A1E05B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22EFD-A17E-47F5-8AC9-EFD6D813D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916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C668D-BFBE-4765-A294-8303931B5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071" y="566278"/>
            <a:ext cx="9512429" cy="965458"/>
          </a:xfrm>
        </p:spPr>
        <p:txBody>
          <a:bodyPr/>
          <a:lstStyle>
            <a:lvl1pPr algn="ctr">
              <a:defRPr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3C212-F55F-4D0D-BFA7-F00A33CAA1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9758" y="2057400"/>
            <a:ext cx="5031521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54BDD7-2575-4E82-887D-DCAF9EB159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5408" y="2057401"/>
            <a:ext cx="5016834" cy="41195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CAECC8-3C3A-4A5D-AB7A-1F99E5023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239B2-65BC-4C2A-A62B-3EABFE9590E4}" type="datetime1">
              <a:rPr lang="en-US" smtClean="0"/>
              <a:t>5/7/2022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47609B-ACA4-4323-9340-C7DB166D7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409EA3-C5C7-4AC6-956A-DB9A3B4F3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719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CDE0-7431-4F05-AA47-F10EB46C9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276552" cy="1149350"/>
          </a:xfrm>
        </p:spPr>
        <p:txBody>
          <a:bodyPr>
            <a:normAutofit/>
          </a:bodyPr>
          <a:lstStyle>
            <a:lvl1pPr algn="ctr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9FFA7-D3EA-4CB8-A471-94235AD62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5360D2-88E8-43C8-92D1-67AB23BBE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C768F6-20A1-47A1-90FE-903135EEFD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555EC1-268F-4324-A003-3608AA0D84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55C8E4-FCB8-4E06-9C43-0ACD949A7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5F5A-E4A3-476F-A89E-C2B73F2431E4}" type="datetime1">
              <a:rPr lang="en-US" smtClean="0"/>
              <a:t>5/7/2022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01C005-C973-4D82-942A-334F1D431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FB6186-6570-4DE8-8603-70B0A51DF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840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5ADD3-88C8-4B01-8CC6-808C0E416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634E6A-1390-4101-B78E-759231340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1515-4A26-4F31-9F61-5A10B1FABBFC}" type="datetime1">
              <a:rPr lang="en-US" smtClean="0"/>
              <a:t>5/7/2022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BC7B90-4C99-4653-872A-3572A02DA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B03516-4D31-49D2-9488-33C734A7A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239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0D8488-CF25-431B-A87A-AAF141BD0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DC65-7D1F-4BAB-9695-F7E734143E14}" type="datetime1">
              <a:rPr lang="en-US" smtClean="0"/>
              <a:t>5/7/2022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2F58E5-C92D-4C64-B867-0576B1EAD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216797-ABEC-4FE0-AFDE-36107B967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747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8F2B0-990D-418E-9D10-2464E9866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81131-AFFD-4339-9F30-D408B5105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7C47F4-7968-4698-8BD3-A583099FA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12BC6F-3996-4B2B-B8F2-DD3A82CC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24077-BD55-4036-8E92-6558FDF3B653}" type="datetime1">
              <a:rPr lang="en-US" smtClean="0"/>
              <a:t>5/7/2022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832E66-581A-4CF2-A40A-4E24FAAC4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3B1C89-C625-4618-81A2-FB34E4DA0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326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1486F-443A-4F2D-AB1F-8B1F4C4DE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A21213-E7FB-406A-B8CD-735AAC7AD0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F41A03-500E-49F7-8D99-A1EAFE4D34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91523D-69E9-4EAE-A610-B3A237B75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225F2-7107-4609-BCC2-77C63064A5E8}" type="datetime1">
              <a:rPr lang="en-US" smtClean="0"/>
              <a:t>5/7/2022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DB852F-4134-4AB5-BA87-483B1E1AD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34C5CB-918E-4A09-8222-D36E37B63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487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AA0686-7BAC-45C0-BA30-0D0CBCE5C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  <a:prstGeom prst="rect">
            <a:avLst/>
          </a:prstGeom>
        </p:spPr>
        <p:txBody>
          <a:bodyPr lIns="109728" tIns="109728" rIns="109728" bIns="91440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202DE-82CD-407D-8C68-174B0CBB5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599" y="2254103"/>
            <a:ext cx="9486901" cy="3918098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4AC9D-6E1B-46D3-959F-A068A1EDBD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9800022" y="3223751"/>
            <a:ext cx="4114801" cy="410501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ctr">
              <a:defRPr sz="900" cap="all" spc="1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fld id="{D3FE42E8-8B57-452D-A122-4DCE9AC771EF}" type="datetime1">
              <a:rPr lang="en-US" smtClean="0"/>
              <a:t>5/7/2022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C0015-9EFB-40F8-BC00-AC2483D609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08136" y="3223750"/>
            <a:ext cx="4114800" cy="410501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ctr">
              <a:defRPr sz="900" cap="none" spc="12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72C732-0E3E-49E0-A72E-D4C08CB445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6340" y="6356350"/>
            <a:ext cx="871868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900" spc="3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786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hf sldNum="0" hdr="0" ftr="0" dt="0"/>
  <p:txStyles>
    <p:titleStyle>
      <a:lvl1pPr algn="l" defTabSz="914400" rtl="0" eaLnBrk="1" latinLnBrk="0" hangingPunct="1">
        <a:lnSpc>
          <a:spcPct val="105000"/>
        </a:lnSpc>
        <a:spcBef>
          <a:spcPct val="0"/>
        </a:spcBef>
        <a:buNone/>
        <a:defRPr sz="3600" b="1" kern="1200" spc="13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7000"/>
        </a:lnSpc>
        <a:spcBef>
          <a:spcPts val="1000"/>
        </a:spcBef>
        <a:buSzPct val="70000"/>
        <a:buFont typeface="Arial" panose="020B0604020202020204" pitchFamily="34" charset="0"/>
        <a:buChar char="•"/>
        <a:defRPr sz="2400" kern="1200" spc="100">
          <a:solidFill>
            <a:schemeClr val="tx2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7000"/>
        </a:lnSpc>
        <a:spcBef>
          <a:spcPts val="500"/>
        </a:spcBef>
        <a:buSzPct val="70000"/>
        <a:buFont typeface="Arial" panose="020B0604020202020204" pitchFamily="34" charset="0"/>
        <a:buChar char="•"/>
        <a:defRPr sz="2000" kern="1200" spc="100">
          <a:solidFill>
            <a:schemeClr val="tx2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7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800" kern="1200" spc="100">
          <a:solidFill>
            <a:schemeClr val="tx2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7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 spc="100">
          <a:solidFill>
            <a:schemeClr val="tx2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7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 spc="1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FB2D26E-FBAE-45B8-B0F6-80E4ABDEC3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442A66-721F-4552-A3AD-3A2215F0C1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10200" cy="6858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7EA5288-5BEB-4C44-949A-ED209FE219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4076700" cy="5486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65200" y="926346"/>
            <a:ext cx="3604986" cy="2508139"/>
          </a:xfrm>
        </p:spPr>
        <p:txBody>
          <a:bodyPr>
            <a:normAutofit/>
          </a:bodyPr>
          <a:lstStyle/>
          <a:p>
            <a:r>
              <a:rPr lang="ja-JP" sz="3200">
                <a:ea typeface="+mj-lt"/>
                <a:cs typeface="+mj-lt"/>
              </a:rPr>
              <a:t>保健</a:t>
            </a:r>
            <a:r>
              <a:rPr lang="ja-JP" altLang="en-US" sz="3200">
                <a:ea typeface="Yu Gothic Medium"/>
              </a:rPr>
              <a:t>医療分野に関係する法律・制度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4114800"/>
            <a:ext cx="2705100" cy="1371601"/>
          </a:xfrm>
        </p:spPr>
        <p:txBody>
          <a:bodyPr lIns="109728" tIns="109728" rIns="109728" bIns="91440" anchor="t">
            <a:normAutofit/>
          </a:bodyPr>
          <a:lstStyle/>
          <a:p>
            <a:r>
              <a:rPr lang="ja-JP" altLang="en-US" sz="3600" dirty="0">
                <a:ea typeface="Yu Gothic Medium"/>
              </a:rPr>
              <a:t>医療</a:t>
            </a:r>
            <a:r>
              <a:rPr lang="ja-JP" altLang="en-US" sz="3600" dirty="0" smtClean="0">
                <a:ea typeface="Yu Gothic Medium"/>
              </a:rPr>
              <a:t>全般（１）</a:t>
            </a:r>
            <a:endParaRPr lang="ja-JP" altLang="en-US" sz="3600" dirty="0">
              <a:ea typeface="Yu Gothic Medium"/>
            </a:endParaRPr>
          </a:p>
        </p:txBody>
      </p:sp>
      <p:pic>
        <p:nvPicPr>
          <p:cNvPr id="4" name="Picture 3" descr="曇った空">
            <a:extLst>
              <a:ext uri="{FF2B5EF4-FFF2-40B4-BE49-F238E27FC236}">
                <a16:creationId xmlns:a16="http://schemas.microsoft.com/office/drawing/2014/main" id="{3315083D-99D3-7A82-D773-DB05DF18552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992" r="4" b="4"/>
          <a:stretch/>
        </p:blipFill>
        <p:spPr>
          <a:xfrm>
            <a:off x="5410200" y="10"/>
            <a:ext cx="6781800" cy="6857990"/>
          </a:xfrm>
          <a:prstGeom prst="rect">
            <a:avLst/>
          </a:prstGeom>
        </p:spPr>
      </p:pic>
      <p:pic>
        <p:nvPicPr>
          <p:cNvPr id="5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41129" y="3276599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38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CFD6EB-AFE0-16E0-0C52-7F7E764B5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6123" y="-233855"/>
            <a:ext cx="12314179" cy="1371600"/>
          </a:xfrm>
        </p:spPr>
        <p:txBody>
          <a:bodyPr>
            <a:normAutofit/>
          </a:bodyPr>
          <a:lstStyle/>
          <a:p>
            <a:r>
              <a:rPr lang="ja-JP" altLang="en-US">
                <a:ea typeface="Yu Gothic Medium"/>
              </a:rPr>
              <a:t>大学生Aさんは頭痛悪寒を覚え、医療機関を受診しようとした。　　　　　　　　　　　　　　　　　（教科書65頁）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923DBF7-2459-107C-3C1A-6DD651AB3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055" y="2254103"/>
            <a:ext cx="11757134" cy="3918098"/>
          </a:xfrm>
        </p:spPr>
        <p:txBody>
          <a:bodyPr lIns="109728" tIns="109728" rIns="109728" bIns="91440" anchor="t"/>
          <a:lstStyle/>
          <a:p>
            <a:pPr marL="0" indent="0">
              <a:buNone/>
            </a:pPr>
            <a:r>
              <a:rPr lang="ja-JP" altLang="en-US">
                <a:ea typeface="Yu Gothic Medium"/>
              </a:rPr>
              <a:t>①　Aさんは、どの医療機関（近場、かかりつけなど）を受診可能か？</a:t>
            </a:r>
            <a:endParaRPr lang="ja-JP"/>
          </a:p>
          <a:p>
            <a:pPr marL="0" indent="0">
              <a:buNone/>
            </a:pPr>
            <a:r>
              <a:rPr lang="ja-JP" altLang="en-US">
                <a:ea typeface="Yu Gothic Medium"/>
              </a:rPr>
              <a:t>　　　</a:t>
            </a:r>
            <a:r>
              <a:rPr lang="ja-JP" altLang="en-US" b="1">
                <a:ea typeface="Yu Gothic Medium"/>
              </a:rPr>
              <a:t>フリーアクセス</a:t>
            </a:r>
            <a:r>
              <a:rPr lang="ja-JP" altLang="en-US">
                <a:ea typeface="Yu Gothic Medium"/>
              </a:rPr>
              <a:t>：どこにでもかかれる（米国：医療保険</a:t>
            </a:r>
          </a:p>
          <a:p>
            <a:pPr marL="0" indent="0">
              <a:buNone/>
            </a:pPr>
            <a:r>
              <a:rPr lang="ja-JP" altLang="en-US">
                <a:ea typeface="Yu Gothic Medium"/>
              </a:rPr>
              <a:t>　　　の指定する医療機関を受診　英国：まず地域の家庭医を受診）</a:t>
            </a:r>
            <a:endParaRPr lang="ja-JP" altLang="en-US" dirty="0">
              <a:ea typeface="Yu Gothic Medium"/>
            </a:endParaRPr>
          </a:p>
          <a:p>
            <a:pPr marL="0" indent="0">
              <a:buNone/>
            </a:pPr>
            <a:r>
              <a:rPr lang="ja-JP" altLang="en-US">
                <a:ea typeface="Yu Gothic Medium"/>
              </a:rPr>
              <a:t>②　受診に当たって、Aさんが用意する必要のあるもの：</a:t>
            </a:r>
            <a:endParaRPr lang="ja-JP" altLang="en-US" dirty="0">
              <a:ea typeface="Yu Gothic Medium"/>
            </a:endParaRPr>
          </a:p>
          <a:p>
            <a:pPr marL="0" indent="0">
              <a:buNone/>
            </a:pPr>
            <a:r>
              <a:rPr lang="ja-JP" altLang="en-US">
                <a:ea typeface="Yu Gothic Medium"/>
              </a:rPr>
              <a:t>　　　　　　　　　　健康保険証（被用者保険、国民健康保険など）</a:t>
            </a:r>
          </a:p>
          <a:p>
            <a:pPr marL="0" indent="0">
              <a:buNone/>
            </a:pPr>
            <a:r>
              <a:rPr lang="ja-JP" altLang="en-US">
                <a:ea typeface="Yu Gothic Medium"/>
              </a:rPr>
              <a:t>③　医療費は？</a:t>
            </a:r>
            <a:endParaRPr lang="ja-JP" altLang="en-US" dirty="0">
              <a:ea typeface="Yu Gothic Medium"/>
            </a:endParaRPr>
          </a:p>
          <a:p>
            <a:pPr marL="0" indent="0">
              <a:buNone/>
            </a:pPr>
            <a:r>
              <a:rPr lang="ja-JP" altLang="en-US">
                <a:ea typeface="Yu Gothic Medium"/>
              </a:rPr>
              <a:t>　　6歳～69歳までは、かかった医療費の</a:t>
            </a:r>
            <a:r>
              <a:rPr lang="ja-JP" altLang="en-US" b="1">
                <a:ea typeface="Yu Gothic Medium"/>
              </a:rPr>
              <a:t>3割</a:t>
            </a:r>
            <a:r>
              <a:rPr lang="ja-JP" altLang="en-US">
                <a:ea typeface="Yu Gothic Medium"/>
              </a:rPr>
              <a:t>を窓口で支払います。</a:t>
            </a:r>
            <a:endParaRPr lang="ja-JP" altLang="en-US" dirty="0">
              <a:ea typeface="Yu Gothic Medium"/>
            </a:endParaRPr>
          </a:p>
          <a:p>
            <a:pPr marL="0" indent="0">
              <a:buNone/>
            </a:pPr>
            <a:r>
              <a:rPr lang="ja-JP" altLang="en-US" dirty="0">
                <a:ea typeface="Yu Gothic Medium"/>
              </a:rPr>
              <a:t>　　</a:t>
            </a:r>
          </a:p>
          <a:p>
            <a:pPr marL="0" indent="0">
              <a:buNone/>
            </a:pPr>
            <a:endParaRPr lang="ja-JP" altLang="en-US" dirty="0">
              <a:ea typeface="Yu Gothic Medium"/>
            </a:endParaRPr>
          </a:p>
        </p:txBody>
      </p:sp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81700" y="104502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8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7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188AE3-9587-230B-B4CE-36BA83E93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7007" y="139262"/>
            <a:ext cx="9486900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ja-JP" altLang="en-US" sz="6000" dirty="0">
                <a:ea typeface="Yu Gothic Medium"/>
              </a:rPr>
              <a:t>日本</a:t>
            </a:r>
            <a:r>
              <a:rPr lang="ja-JP" altLang="en-US" sz="6000" dirty="0" smtClean="0">
                <a:ea typeface="Yu Gothic Medium"/>
              </a:rPr>
              <a:t>における医療</a:t>
            </a:r>
            <a:r>
              <a:rPr lang="ja-JP" altLang="en-US" sz="6000" dirty="0">
                <a:ea typeface="Yu Gothic Medium"/>
              </a:rPr>
              <a:t>保険制度</a:t>
            </a:r>
            <a:br>
              <a:rPr lang="ja-JP" altLang="en-US" sz="6000" dirty="0">
                <a:ea typeface="Yu Gothic Medium"/>
              </a:rPr>
            </a:br>
            <a:r>
              <a:rPr lang="ja-JP" altLang="en-US" sz="2400" dirty="0">
                <a:ea typeface="Yu Gothic Medium"/>
              </a:rPr>
              <a:t>　　　　　　　　　　　　　　　　　　　　　教科書75～77頁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6D5334E-97FA-AA83-D586-BE39B7961B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380" y="1712820"/>
            <a:ext cx="11998871" cy="3918098"/>
          </a:xfrm>
        </p:spPr>
        <p:txBody>
          <a:bodyPr lIns="109728" tIns="109728" rIns="109728" bIns="91440" anchor="t"/>
          <a:lstStyle/>
          <a:p>
            <a:r>
              <a:rPr lang="ja-JP" altLang="en-US" b="1">
                <a:ea typeface="Yu Gothic Medium"/>
              </a:rPr>
              <a:t>国民皆保険</a:t>
            </a:r>
            <a:r>
              <a:rPr lang="ja-JP" altLang="en-US">
                <a:ea typeface="Yu Gothic Medium"/>
              </a:rPr>
              <a:t>：国民は、皆何らの医療保険に加入している。1961年</a:t>
            </a:r>
            <a:endParaRPr lang="ja-JP"/>
          </a:p>
          <a:p>
            <a:r>
              <a:rPr lang="ja-JP" altLang="en-US">
                <a:ea typeface="Yu Gothic Medium"/>
              </a:rPr>
              <a:t>医療保険：</a:t>
            </a:r>
            <a:r>
              <a:rPr lang="ja-JP" altLang="en-US" b="1">
                <a:ea typeface="Yu Gothic Medium"/>
              </a:rPr>
              <a:t>被用者保険</a:t>
            </a:r>
            <a:r>
              <a:rPr lang="ja-JP" altLang="en-US">
                <a:ea typeface="Yu Gothic Medium"/>
              </a:rPr>
              <a:t>※（会社員など雇われている労働者の保険）</a:t>
            </a:r>
            <a:endParaRPr lang="ja-JP" altLang="en-US" dirty="0">
              <a:ea typeface="Yu Gothic Medium"/>
            </a:endParaRPr>
          </a:p>
          <a:p>
            <a:pPr marL="0" indent="0">
              <a:buNone/>
            </a:pPr>
            <a:r>
              <a:rPr lang="ja-JP" altLang="en-US">
                <a:ea typeface="Yu Gothic Medium"/>
              </a:rPr>
              <a:t>　　　　　　</a:t>
            </a:r>
            <a:r>
              <a:rPr lang="ja-JP" altLang="en-US" b="1">
                <a:ea typeface="Yu Gothic Medium"/>
              </a:rPr>
              <a:t>国民健康保険</a:t>
            </a:r>
            <a:r>
              <a:rPr lang="ja-JP" altLang="en-US">
                <a:ea typeface="Yu Gothic Medium"/>
              </a:rPr>
              <a:t>（個人事業主など）</a:t>
            </a:r>
            <a:endParaRPr lang="ja-JP" altLang="en-US" dirty="0">
              <a:ea typeface="Yu Gothic Medium"/>
            </a:endParaRPr>
          </a:p>
          <a:p>
            <a:pPr marL="0" indent="0">
              <a:buNone/>
            </a:pPr>
            <a:r>
              <a:rPr lang="ja-JP" altLang="en-US">
                <a:ea typeface="Yu Gothic Medium"/>
              </a:rPr>
              <a:t>　　　　　　</a:t>
            </a:r>
            <a:r>
              <a:rPr lang="ja-JP" altLang="en-US" b="1">
                <a:ea typeface="Yu Gothic Medium"/>
              </a:rPr>
              <a:t>後期高齢者医療制度</a:t>
            </a:r>
            <a:r>
              <a:rPr lang="ja-JP" altLang="en-US">
                <a:ea typeface="Yu Gothic Medium"/>
              </a:rPr>
              <a:t>（75歳以上の方もしくは、65歳以上で</a:t>
            </a:r>
            <a:endParaRPr lang="ja-JP" altLang="en-US" dirty="0">
              <a:ea typeface="Yu Gothic Medium"/>
            </a:endParaRPr>
          </a:p>
          <a:p>
            <a:pPr marL="0" indent="0">
              <a:buNone/>
            </a:pPr>
            <a:r>
              <a:rPr lang="ja-JP" altLang="en-US">
                <a:ea typeface="Yu Gothic Medium"/>
              </a:rPr>
              <a:t>　　　　　　障がいを持つ方が対象）</a:t>
            </a:r>
            <a:endParaRPr lang="ja-JP" altLang="en-US" dirty="0">
              <a:ea typeface="Yu Gothic Medium"/>
            </a:endParaRPr>
          </a:p>
          <a:p>
            <a:pPr marL="0" indent="0">
              <a:buNone/>
            </a:pPr>
            <a:r>
              <a:rPr lang="ja-JP" altLang="en-US">
                <a:ea typeface="Yu Gothic Medium"/>
              </a:rPr>
              <a:t>※組合管掌健康保険（組合健保）、全国健康保険協会管掌保険（協会けんぽ）、</a:t>
            </a:r>
            <a:endParaRPr lang="ja-JP" altLang="en-US" dirty="0">
              <a:ea typeface="Yu Gothic Medium"/>
            </a:endParaRPr>
          </a:p>
          <a:p>
            <a:pPr marL="0" indent="0">
              <a:buNone/>
            </a:pPr>
            <a:r>
              <a:rPr lang="ja-JP" altLang="en-US">
                <a:ea typeface="Yu Gothic Medium"/>
              </a:rPr>
              <a:t>共済組合、船員組合</a:t>
            </a:r>
          </a:p>
          <a:p>
            <a:pPr marL="0" indent="0">
              <a:buNone/>
            </a:pPr>
            <a:r>
              <a:rPr lang="ja-JP" altLang="en-US">
                <a:ea typeface="Yu Gothic Medium"/>
              </a:rPr>
              <a:t>窓口で払う医療費は、原則3割（０～6歳、70～74歳は2割、75歳以上は原則1割）</a:t>
            </a:r>
            <a:endParaRPr lang="ja-JP" altLang="en-US" dirty="0">
              <a:ea typeface="Yu Gothic Medium"/>
            </a:endParaRPr>
          </a:p>
          <a:p>
            <a:endParaRPr lang="ja-JP" altLang="en-US" dirty="0">
              <a:ea typeface="Yu Gothic Medium"/>
            </a:endParaRPr>
          </a:p>
        </p:txBody>
      </p:sp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41486" y="102401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891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6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566278"/>
            <a:ext cx="12191999" cy="965458"/>
          </a:xfrm>
        </p:spPr>
        <p:txBody>
          <a:bodyPr>
            <a:normAutofit fontScale="90000"/>
          </a:bodyPr>
          <a:lstStyle/>
          <a:p>
            <a:pPr algn="ctr"/>
            <a:r>
              <a:rPr kumimoji="1" lang="ja-JP" altLang="en-US" sz="6600" dirty="0" smtClean="0"/>
              <a:t>日本の医療制度</a:t>
            </a:r>
            <a:r>
              <a:rPr kumimoji="1" lang="ja-JP" altLang="en-US" dirty="0" smtClean="0"/>
              <a:t>（医療提供体制）教科書</a:t>
            </a:r>
            <a:r>
              <a:rPr kumimoji="1" lang="en-US" altLang="ja-JP" dirty="0" smtClean="0"/>
              <a:t>66</a:t>
            </a:r>
            <a:r>
              <a:rPr kumimoji="1" lang="ja-JP" altLang="en-US" dirty="0" smtClean="0"/>
              <a:t>頁</a:t>
            </a:r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kumimoji="1" lang="ja-JP" altLang="en-US" dirty="0" smtClean="0"/>
              <a:t>医療を提供する場所についての</a:t>
            </a:r>
            <a:r>
              <a:rPr kumimoji="1" lang="ja-JP" altLang="en-US" dirty="0" smtClean="0"/>
              <a:t>法律：医療法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医療介護総合確保</a:t>
            </a:r>
            <a:r>
              <a:rPr kumimoji="1" lang="ja-JP" altLang="en-US" dirty="0" smtClean="0"/>
              <a:t>推進法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/>
              <a:t>そのほか</a:t>
            </a:r>
            <a:r>
              <a:rPr kumimoji="1" lang="ja-JP" altLang="en-US" dirty="0" smtClean="0"/>
              <a:t>の介護福祉社会保障等の関連法</a:t>
            </a:r>
            <a:endParaRPr kumimoji="1" lang="ja-JP" altLang="en-US" dirty="0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half" idx="2"/>
          </p:nvPr>
        </p:nvSpPr>
        <p:spPr>
          <a:xfrm>
            <a:off x="6265408" y="2057401"/>
            <a:ext cx="5534706" cy="4119562"/>
          </a:xfrm>
        </p:spPr>
        <p:txBody>
          <a:bodyPr/>
          <a:lstStyle/>
          <a:p>
            <a:r>
              <a:rPr kumimoji="1" lang="ja-JP" altLang="en-US" dirty="0" smtClean="0"/>
              <a:t>医療を提供する人についての法律</a:t>
            </a:r>
            <a:endParaRPr kumimoji="1" lang="en-US" altLang="ja-JP" dirty="0" smtClean="0"/>
          </a:p>
          <a:p>
            <a:r>
              <a:rPr kumimoji="1" lang="ja-JP" altLang="en-US" dirty="0" smtClean="0"/>
              <a:t>医師法　　　　　歯科医師法</a:t>
            </a:r>
            <a:endParaRPr kumimoji="1" lang="en-US" altLang="ja-JP" dirty="0" smtClean="0"/>
          </a:p>
          <a:p>
            <a:r>
              <a:rPr kumimoji="1" lang="ja-JP" altLang="en-US" dirty="0" smtClean="0"/>
              <a:t>保健師助産師看護師法</a:t>
            </a:r>
            <a:endParaRPr kumimoji="1" lang="en-US" altLang="ja-JP" dirty="0" smtClean="0"/>
          </a:p>
          <a:p>
            <a:r>
              <a:rPr kumimoji="1" lang="ja-JP" altLang="en-US" dirty="0"/>
              <a:t>理学</a:t>
            </a:r>
            <a:r>
              <a:rPr kumimoji="1" lang="ja-JP" altLang="en-US" dirty="0" smtClean="0"/>
              <a:t>療法士及び作業療法士法</a:t>
            </a:r>
            <a:endParaRPr kumimoji="1" lang="en-US" altLang="ja-JP" dirty="0" smtClean="0"/>
          </a:p>
          <a:p>
            <a:r>
              <a:rPr kumimoji="1" lang="ja-JP" altLang="en-US" dirty="0" smtClean="0"/>
              <a:t>薬剤師法　　　　栄養士法</a:t>
            </a:r>
            <a:endParaRPr kumimoji="1" lang="en-US" altLang="ja-JP" dirty="0" smtClean="0"/>
          </a:p>
          <a:p>
            <a:r>
              <a:rPr kumimoji="1" lang="ja-JP" altLang="en-US" dirty="0" smtClean="0"/>
              <a:t>言語聴覚士法　その他の各種資格法</a:t>
            </a:r>
            <a:endParaRPr kumimoji="1" lang="en-US" altLang="ja-JP" dirty="0"/>
          </a:p>
        </p:txBody>
      </p:sp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5999" y="122693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622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8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-560615" y="-43544"/>
            <a:ext cx="11762015" cy="1371600"/>
          </a:xfrm>
        </p:spPr>
        <p:txBody>
          <a:bodyPr/>
          <a:lstStyle/>
          <a:p>
            <a:pPr algn="r"/>
            <a:r>
              <a:rPr kumimoji="1" lang="ja-JP" altLang="en-US" dirty="0" smtClean="0"/>
              <a:t>医療補助職に関わる法律と公認心理師法の問題点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kumimoji="1" lang="ja-JP" altLang="en-US" sz="2400" dirty="0" smtClean="0"/>
              <a:t>教科書</a:t>
            </a:r>
            <a:r>
              <a:rPr kumimoji="1" lang="en-US" altLang="ja-JP" sz="2400" dirty="0" smtClean="0"/>
              <a:t>74</a:t>
            </a:r>
            <a:r>
              <a:rPr kumimoji="1" lang="ja-JP" altLang="en-US" sz="2400" dirty="0" smtClean="0"/>
              <a:t>頁</a:t>
            </a:r>
            <a:endParaRPr kumimoji="1" lang="ja-JP" altLang="en-US" sz="2400" dirty="0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idx="1"/>
          </p:nvPr>
        </p:nvSpPr>
        <p:spPr>
          <a:xfrm>
            <a:off x="353786" y="1747157"/>
            <a:ext cx="11582400" cy="4425044"/>
          </a:xfrm>
        </p:spPr>
        <p:txBody>
          <a:bodyPr/>
          <a:lstStyle/>
          <a:p>
            <a:r>
              <a:rPr kumimoji="1" lang="ja-JP" altLang="en-US" dirty="0" smtClean="0"/>
              <a:t>医療補助職法（歯科衛生士法、臨床放射線技師法、理学療法士及び作業療法士法、臨床検査技師法、視能訓練士法、臨床工学士法、義肢装具士法、救命救急士法）は、保健師助産師看護師法を「開く」形で制定されたため、</a:t>
            </a:r>
            <a:r>
              <a:rPr kumimoji="1" lang="ja-JP" altLang="en-US" b="1" dirty="0" smtClean="0"/>
              <a:t>診療補助職として法的に位置づけられる</a:t>
            </a:r>
            <a:r>
              <a:rPr kumimoji="1" lang="ja-JP" altLang="en-US" dirty="0" smtClean="0"/>
              <a:t>ことになった。</a:t>
            </a:r>
            <a:endParaRPr kumimoji="1" lang="en-US" altLang="ja-JP" dirty="0" smtClean="0"/>
          </a:p>
          <a:p>
            <a:r>
              <a:rPr kumimoji="1" lang="ja-JP" altLang="en-US" dirty="0"/>
              <a:t>公認</a:t>
            </a:r>
            <a:r>
              <a:rPr kumimoji="1" lang="ja-JP" altLang="en-US" dirty="0" smtClean="0"/>
              <a:t>心理師法は、診療補助職の資格には、位置づけられていない。</a:t>
            </a:r>
            <a:endParaRPr kumimoji="1" lang="en-US" altLang="ja-JP" dirty="0" smtClean="0"/>
          </a:p>
          <a:p>
            <a:pPr marL="0" indent="0">
              <a:buNone/>
            </a:pPr>
            <a:r>
              <a:rPr kumimoji="1" lang="ja-JP" altLang="en-US" dirty="0" smtClean="0"/>
              <a:t>しかしながら第</a:t>
            </a:r>
            <a:r>
              <a:rPr kumimoji="1" lang="en-US" altLang="ja-JP" dirty="0" smtClean="0"/>
              <a:t>42</a:t>
            </a:r>
            <a:r>
              <a:rPr kumimoji="1" lang="ja-JP" altLang="en-US" dirty="0" smtClean="0"/>
              <a:t>条</a:t>
            </a:r>
            <a:r>
              <a:rPr kumimoji="1" lang="en-US" altLang="ja-JP" dirty="0" smtClean="0"/>
              <a:t>2</a:t>
            </a:r>
            <a:r>
              <a:rPr kumimoji="1" lang="ja-JP" altLang="en-US" dirty="0" smtClean="0"/>
              <a:t>項では、「主治医が存在する場合は、その指示を受けなければならない」と「指示」の概念が使われており、検討と議論が必要である。</a:t>
            </a:r>
            <a:endParaRPr kumimoji="1" lang="en-US" altLang="ja-JP" dirty="0" smtClean="0"/>
          </a:p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36772" y="108040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46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4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ClassicFrameVTI">
  <a:themeElements>
    <a:clrScheme name="AnalogousFromLightSeedLeftStep">
      <a:dk1>
        <a:srgbClr val="000000"/>
      </a:dk1>
      <a:lt1>
        <a:srgbClr val="FFFFFF"/>
      </a:lt1>
      <a:dk2>
        <a:srgbClr val="243341"/>
      </a:dk2>
      <a:lt2>
        <a:srgbClr val="E4E8E2"/>
      </a:lt2>
      <a:accent1>
        <a:srgbClr val="C57FDD"/>
      </a:accent1>
      <a:accent2>
        <a:srgbClr val="8963D6"/>
      </a:accent2>
      <a:accent3>
        <a:srgbClr val="7F87DD"/>
      </a:accent3>
      <a:accent4>
        <a:srgbClr val="639DD6"/>
      </a:accent4>
      <a:accent5>
        <a:srgbClr val="59AFB7"/>
      </a:accent5>
      <a:accent6>
        <a:srgbClr val="53B594"/>
      </a:accent6>
      <a:hlink>
        <a:srgbClr val="658F56"/>
      </a:hlink>
      <a:folHlink>
        <a:srgbClr val="7F7F7F"/>
      </a:folHlink>
    </a:clrScheme>
    <a:fontScheme name="Goudy and Gill Sans">
      <a:majorFont>
        <a:latin typeface="Yu Gothic Medium"/>
        <a:ea typeface=""/>
        <a:cs typeface=""/>
      </a:majorFont>
      <a:minorFont>
        <a:latin typeface="Yu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assicFrameVTI" id="{4FA2A165-EC65-4FB0-B019-8C8876A1D8E3}" vid="{9D78F1F1-8226-42FD-A1A3-975EDF6D60F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546</Words>
  <Application>Microsoft Office PowerPoint</Application>
  <PresentationFormat>ワイド画面</PresentationFormat>
  <Paragraphs>36</Paragraphs>
  <Slides>5</Slides>
  <Notes>0</Notes>
  <HiddenSlides>0</HiddenSlides>
  <MMClips>5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8" baseType="lpstr">
      <vt:lpstr>Yu Gothic Medium</vt:lpstr>
      <vt:lpstr>Arial</vt:lpstr>
      <vt:lpstr>ClassicFrameVTI</vt:lpstr>
      <vt:lpstr>保健医療分野に関係する法律・制度</vt:lpstr>
      <vt:lpstr>大学生Aさんは頭痛悪寒を覚え、医療機関を受診しようとした。　　　　　　　　　　　　　　　　　（教科書65頁）</vt:lpstr>
      <vt:lpstr>日本における医療保険制度 　　　　　　　　　　　　　　　　　　　　　教科書75～77頁</vt:lpstr>
      <vt:lpstr>日本の医療制度（医療提供体制）教科書66頁</vt:lpstr>
      <vt:lpstr>医療補助職に関わる法律と公認心理師法の問題点 教科書74頁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宮川　三平</dc:creator>
  <cp:lastModifiedBy>宮川　三平</cp:lastModifiedBy>
  <cp:revision>245</cp:revision>
  <dcterms:created xsi:type="dcterms:W3CDTF">2022-05-04T22:55:27Z</dcterms:created>
  <dcterms:modified xsi:type="dcterms:W3CDTF">2022-05-07T01:01:08Z</dcterms:modified>
</cp:coreProperties>
</file>