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A2EFC-9420-481F-842A-17C40D182538}" v="727" dt="2022-05-05T00:32:17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" y="5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none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2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1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4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4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8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all" spc="1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cap="none" spc="12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8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600" b="1" kern="1200" spc="13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7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 spc="1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 spc="1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 spc="1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 spc="1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7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 spc="1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B2D26E-FBAE-45B8-B0F6-80E4ABDEC3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42A66-721F-4552-A3AD-3A2215F0C1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7EA5288-5BEB-4C44-949A-ED209FE21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65200" y="926346"/>
            <a:ext cx="3604986" cy="2508139"/>
          </a:xfrm>
        </p:spPr>
        <p:txBody>
          <a:bodyPr>
            <a:normAutofit/>
          </a:bodyPr>
          <a:lstStyle/>
          <a:p>
            <a:r>
              <a:rPr lang="ja-JP" sz="3200">
                <a:ea typeface="+mj-lt"/>
                <a:cs typeface="+mj-lt"/>
              </a:rPr>
              <a:t>保健</a:t>
            </a:r>
            <a:r>
              <a:rPr lang="ja-JP" altLang="en-US" sz="3200">
                <a:ea typeface="Yu Gothic Medium"/>
              </a:rPr>
              <a:t>医療分野に関係する法律・制度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2705100" cy="1371601"/>
          </a:xfrm>
        </p:spPr>
        <p:txBody>
          <a:bodyPr lIns="109728" tIns="109728" rIns="109728" bIns="91440" anchor="t">
            <a:normAutofit/>
          </a:bodyPr>
          <a:lstStyle/>
          <a:p>
            <a:r>
              <a:rPr lang="ja-JP" altLang="en-US" sz="3600" dirty="0">
                <a:ea typeface="Yu Gothic Medium"/>
              </a:rPr>
              <a:t>医療</a:t>
            </a:r>
            <a:r>
              <a:rPr lang="ja-JP" altLang="en-US" sz="3600" dirty="0" smtClean="0">
                <a:ea typeface="Yu Gothic Medium"/>
              </a:rPr>
              <a:t>全般（１）</a:t>
            </a:r>
            <a:endParaRPr lang="ja-JP" altLang="en-US" sz="3600" dirty="0">
              <a:ea typeface="Yu Gothic Medium"/>
            </a:endParaRPr>
          </a:p>
        </p:txBody>
      </p:sp>
      <p:pic>
        <p:nvPicPr>
          <p:cNvPr id="4" name="Picture 3" descr="曇った空">
            <a:extLst>
              <a:ext uri="{FF2B5EF4-FFF2-40B4-BE49-F238E27FC236}">
                <a16:creationId xmlns:a16="http://schemas.microsoft.com/office/drawing/2014/main" id="{3315083D-99D3-7A82-D773-DB05DF185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92" r="4" b="4"/>
          <a:stretch/>
        </p:blipFill>
        <p:spPr>
          <a:xfrm>
            <a:off x="5410200" y="10"/>
            <a:ext cx="6781800" cy="6857990"/>
          </a:xfrm>
          <a:prstGeom prst="rect">
            <a:avLst/>
          </a:prstGeom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1129" y="32765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CFD6EB-AFE0-16E0-0C52-7F7E764B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123" y="-233855"/>
            <a:ext cx="12314179" cy="1371600"/>
          </a:xfrm>
        </p:spPr>
        <p:txBody>
          <a:bodyPr>
            <a:normAutofit/>
          </a:bodyPr>
          <a:lstStyle/>
          <a:p>
            <a:r>
              <a:rPr lang="ja-JP" altLang="en-US">
                <a:ea typeface="Yu Gothic Medium"/>
              </a:rPr>
              <a:t>大学生Aさんは頭痛悪寒を覚え、医療機関を受診しようとした。　　　　　　　　　　　　　　　　　（教科書65頁）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3DBF7-2459-107C-3C1A-6DD651AB3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55" y="2254103"/>
            <a:ext cx="11757134" cy="3918098"/>
          </a:xfrm>
        </p:spPr>
        <p:txBody>
          <a:bodyPr lIns="109728" tIns="109728" rIns="109728" bIns="91440" anchor="t"/>
          <a:lstStyle/>
          <a:p>
            <a:pPr marL="0" indent="0">
              <a:buNone/>
            </a:pPr>
            <a:r>
              <a:rPr lang="ja-JP" altLang="en-US">
                <a:ea typeface="Yu Gothic Medium"/>
              </a:rPr>
              <a:t>①　Aさんは、どの医療機関（近場、かかりつけなど）を受診可能か？</a:t>
            </a:r>
            <a:endParaRPr lang="ja-JP"/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　</a:t>
            </a:r>
            <a:r>
              <a:rPr lang="ja-JP" altLang="en-US" b="1">
                <a:ea typeface="Yu Gothic Medium"/>
              </a:rPr>
              <a:t>フリーアクセス</a:t>
            </a:r>
            <a:r>
              <a:rPr lang="ja-JP" altLang="en-US">
                <a:ea typeface="Yu Gothic Medium"/>
              </a:rPr>
              <a:t>：どこにでもかかれる（米国：医療保険</a:t>
            </a: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　の指定する医療機関を受診　英国：まず地域の家庭医を受診）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②　受診に当たって、Aさんが用意する必要のあるもの：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　　　　　　　　健康保険証（被用者保険、国民健康保険など）</a:t>
            </a: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③　医療費は？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6歳～69歳までは、かかった医療費の</a:t>
            </a:r>
            <a:r>
              <a:rPr lang="ja-JP" altLang="en-US" b="1">
                <a:ea typeface="Yu Gothic Medium"/>
              </a:rPr>
              <a:t>3割</a:t>
            </a:r>
            <a:r>
              <a:rPr lang="ja-JP" altLang="en-US">
                <a:ea typeface="Yu Gothic Medium"/>
              </a:rPr>
              <a:t>を窓口で支払います。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 dirty="0">
                <a:ea typeface="Yu Gothic Medium"/>
              </a:rPr>
              <a:t>　　</a:t>
            </a:r>
          </a:p>
          <a:p>
            <a:pPr marL="0" indent="0">
              <a:buNone/>
            </a:pPr>
            <a:endParaRPr lang="ja-JP" altLang="en-US" dirty="0">
              <a:ea typeface="Yu Gothic Medium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1700" y="10450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188AE3-9587-230B-B4CE-36BA83E9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139262"/>
            <a:ext cx="94869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sz="6000" dirty="0">
                <a:ea typeface="Yu Gothic Medium"/>
              </a:rPr>
              <a:t>日本</a:t>
            </a:r>
            <a:r>
              <a:rPr lang="ja-JP" altLang="en-US" sz="6000" dirty="0" smtClean="0">
                <a:ea typeface="Yu Gothic Medium"/>
              </a:rPr>
              <a:t>における医療</a:t>
            </a:r>
            <a:r>
              <a:rPr lang="ja-JP" altLang="en-US" sz="6000" dirty="0">
                <a:ea typeface="Yu Gothic Medium"/>
              </a:rPr>
              <a:t>保険制度</a:t>
            </a:r>
            <a:br>
              <a:rPr lang="ja-JP" altLang="en-US" sz="6000" dirty="0">
                <a:ea typeface="Yu Gothic Medium"/>
              </a:rPr>
            </a:br>
            <a:r>
              <a:rPr lang="ja-JP" altLang="en-US" sz="2400" dirty="0">
                <a:ea typeface="Yu Gothic Medium"/>
              </a:rPr>
              <a:t>　　　　　　　　　　　　　　　　　　　　　教科書75～77頁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D5334E-97FA-AA83-D586-BE39B7961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80" y="1712820"/>
            <a:ext cx="11998871" cy="3918098"/>
          </a:xfrm>
        </p:spPr>
        <p:txBody>
          <a:bodyPr lIns="109728" tIns="109728" rIns="109728" bIns="91440" anchor="t"/>
          <a:lstStyle/>
          <a:p>
            <a:r>
              <a:rPr lang="ja-JP" altLang="en-US" b="1">
                <a:ea typeface="Yu Gothic Medium"/>
              </a:rPr>
              <a:t>国民皆保険</a:t>
            </a:r>
            <a:r>
              <a:rPr lang="ja-JP" altLang="en-US">
                <a:ea typeface="Yu Gothic Medium"/>
              </a:rPr>
              <a:t>：国民は、皆何らの医療保険に加入している。1961年</a:t>
            </a:r>
            <a:endParaRPr lang="ja-JP"/>
          </a:p>
          <a:p>
            <a:r>
              <a:rPr lang="ja-JP" altLang="en-US">
                <a:ea typeface="Yu Gothic Medium"/>
              </a:rPr>
              <a:t>医療保険：</a:t>
            </a:r>
            <a:r>
              <a:rPr lang="ja-JP" altLang="en-US" b="1">
                <a:ea typeface="Yu Gothic Medium"/>
              </a:rPr>
              <a:t>被用者保険</a:t>
            </a:r>
            <a:r>
              <a:rPr lang="ja-JP" altLang="en-US">
                <a:ea typeface="Yu Gothic Medium"/>
              </a:rPr>
              <a:t>※（会社員など雇われている労働者の保険）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　　　　</a:t>
            </a:r>
            <a:r>
              <a:rPr lang="ja-JP" altLang="en-US" b="1">
                <a:ea typeface="Yu Gothic Medium"/>
              </a:rPr>
              <a:t>国民健康保険</a:t>
            </a:r>
            <a:r>
              <a:rPr lang="ja-JP" altLang="en-US">
                <a:ea typeface="Yu Gothic Medium"/>
              </a:rPr>
              <a:t>（個人事業主など）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　　　　</a:t>
            </a:r>
            <a:r>
              <a:rPr lang="ja-JP" altLang="en-US" b="1">
                <a:ea typeface="Yu Gothic Medium"/>
              </a:rPr>
              <a:t>後期高齢者医療制度</a:t>
            </a:r>
            <a:r>
              <a:rPr lang="ja-JP" altLang="en-US">
                <a:ea typeface="Yu Gothic Medium"/>
              </a:rPr>
              <a:t>（75歳以上の方もしくは、65歳以上で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　　　　　　障がいを持つ方が対象）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※組合管掌健康保険（組合健保）、全国健康保険協会管掌保険（協会けんぽ）、</a:t>
            </a:r>
            <a:endParaRPr lang="ja-JP" altLang="en-US" dirty="0">
              <a:ea typeface="Yu Gothic Medium"/>
            </a:endParaRP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共済組合、船員組合</a:t>
            </a:r>
          </a:p>
          <a:p>
            <a:pPr marL="0" indent="0">
              <a:buNone/>
            </a:pPr>
            <a:r>
              <a:rPr lang="ja-JP" altLang="en-US">
                <a:ea typeface="Yu Gothic Medium"/>
              </a:rPr>
              <a:t>窓口で払う医療費は、原則3割（０～6歳、70～74歳は2割、75歳以上は原則1割）</a:t>
            </a:r>
            <a:endParaRPr lang="ja-JP" altLang="en-US" dirty="0">
              <a:ea typeface="Yu Gothic Medium"/>
            </a:endParaRPr>
          </a:p>
          <a:p>
            <a:endParaRPr lang="ja-JP" altLang="en-US" dirty="0">
              <a:ea typeface="Yu Gothic Medium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486" y="10240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66278"/>
            <a:ext cx="12191999" cy="96545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600" dirty="0" smtClean="0"/>
              <a:t>日本の医療制度</a:t>
            </a:r>
            <a:r>
              <a:rPr kumimoji="1" lang="ja-JP" altLang="en-US" dirty="0" smtClean="0"/>
              <a:t>（医療提供体制）教科書</a:t>
            </a:r>
            <a:r>
              <a:rPr kumimoji="1" lang="en-US" altLang="ja-JP" dirty="0" smtClean="0"/>
              <a:t>66</a:t>
            </a:r>
            <a:r>
              <a:rPr kumimoji="1" lang="ja-JP" altLang="en-US" dirty="0" smtClean="0"/>
              <a:t>頁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医療を提供する場所についての</a:t>
            </a:r>
            <a:r>
              <a:rPr kumimoji="1" lang="ja-JP" altLang="en-US" dirty="0" smtClean="0"/>
              <a:t>法律：医療法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医療介護総合確保</a:t>
            </a:r>
            <a:r>
              <a:rPr kumimoji="1" lang="ja-JP" altLang="en-US" dirty="0" smtClean="0"/>
              <a:t>推進法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/>
              <a:t>そのほか</a:t>
            </a:r>
            <a:r>
              <a:rPr kumimoji="1" lang="ja-JP" altLang="en-US" dirty="0" smtClean="0"/>
              <a:t>の介護福祉社会保障等の関連法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534706" cy="4119562"/>
          </a:xfrm>
        </p:spPr>
        <p:txBody>
          <a:bodyPr/>
          <a:lstStyle/>
          <a:p>
            <a:r>
              <a:rPr kumimoji="1" lang="ja-JP" altLang="en-US" dirty="0" smtClean="0"/>
              <a:t>医療を提供する人についての法律</a:t>
            </a:r>
            <a:endParaRPr kumimoji="1" lang="en-US" altLang="ja-JP" dirty="0" smtClean="0"/>
          </a:p>
          <a:p>
            <a:r>
              <a:rPr kumimoji="1" lang="ja-JP" altLang="en-US" dirty="0" smtClean="0"/>
              <a:t>医師法　　　　　歯科医師法</a:t>
            </a:r>
            <a:endParaRPr kumimoji="1" lang="en-US" altLang="ja-JP" dirty="0" smtClean="0"/>
          </a:p>
          <a:p>
            <a:r>
              <a:rPr kumimoji="1" lang="ja-JP" altLang="en-US" dirty="0" smtClean="0"/>
              <a:t>保健師助産師看護師法</a:t>
            </a:r>
            <a:endParaRPr kumimoji="1" lang="en-US" altLang="ja-JP" dirty="0" smtClean="0"/>
          </a:p>
          <a:p>
            <a:r>
              <a:rPr kumimoji="1" lang="ja-JP" altLang="en-US" dirty="0"/>
              <a:t>理学</a:t>
            </a:r>
            <a:r>
              <a:rPr kumimoji="1" lang="ja-JP" altLang="en-US" dirty="0" smtClean="0"/>
              <a:t>療法士及び作業療法士法</a:t>
            </a:r>
            <a:endParaRPr kumimoji="1" lang="en-US" altLang="ja-JP" dirty="0" smtClean="0"/>
          </a:p>
          <a:p>
            <a:r>
              <a:rPr kumimoji="1" lang="ja-JP" altLang="en-US" dirty="0" smtClean="0"/>
              <a:t>薬剤師法　　　　栄養士法</a:t>
            </a:r>
            <a:endParaRPr kumimoji="1" lang="en-US" altLang="ja-JP" dirty="0" smtClean="0"/>
          </a:p>
          <a:p>
            <a:r>
              <a:rPr kumimoji="1" lang="ja-JP" altLang="en-US" dirty="0" smtClean="0"/>
              <a:t>言語聴覚士法　その他の各種資格法</a:t>
            </a:r>
            <a:endParaRPr kumimoji="1" lang="en-US" altLang="ja-JP" dirty="0"/>
          </a:p>
        </p:txBody>
      </p:sp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1226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-560615" y="-43544"/>
            <a:ext cx="11762015" cy="1371600"/>
          </a:xfrm>
        </p:spPr>
        <p:txBody>
          <a:bodyPr/>
          <a:lstStyle/>
          <a:p>
            <a:pPr algn="r"/>
            <a:r>
              <a:rPr kumimoji="1" lang="ja-JP" altLang="en-US" dirty="0" smtClean="0"/>
              <a:t>医療補助職に関わる法律と公認心理師法の問題点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2400" dirty="0" smtClean="0"/>
              <a:t>教科書</a:t>
            </a:r>
            <a:r>
              <a:rPr kumimoji="1" lang="en-US" altLang="ja-JP" sz="2400" dirty="0" smtClean="0"/>
              <a:t>74</a:t>
            </a:r>
            <a:r>
              <a:rPr kumimoji="1" lang="ja-JP" altLang="en-US" sz="2400" dirty="0" smtClean="0"/>
              <a:t>頁</a:t>
            </a:r>
            <a:endParaRPr kumimoji="1" lang="ja-JP" altLang="en-US" sz="24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353786" y="1747157"/>
            <a:ext cx="11582400" cy="4425044"/>
          </a:xfrm>
        </p:spPr>
        <p:txBody>
          <a:bodyPr/>
          <a:lstStyle/>
          <a:p>
            <a:r>
              <a:rPr kumimoji="1" lang="ja-JP" altLang="en-US" dirty="0" smtClean="0"/>
              <a:t>医療補助職法（歯科衛生士法、臨床放射線技師法、理学療法士及び作業療法士法、臨床検査技師法、視能訓練士法、臨床工学士法、義肢装具士法、救命救急士法）は、保健師助産師看護師法を「開く」形で制定されたため、</a:t>
            </a:r>
            <a:r>
              <a:rPr kumimoji="1" lang="ja-JP" altLang="en-US" b="1" dirty="0" smtClean="0"/>
              <a:t>診療補助職として法的に位置づけられる</a:t>
            </a:r>
            <a:r>
              <a:rPr kumimoji="1" lang="ja-JP" altLang="en-US" dirty="0" smtClean="0"/>
              <a:t>ことになった。</a:t>
            </a:r>
            <a:endParaRPr kumimoji="1" lang="en-US" altLang="ja-JP" dirty="0" smtClean="0"/>
          </a:p>
          <a:p>
            <a:r>
              <a:rPr kumimoji="1" lang="ja-JP" altLang="en-US" dirty="0"/>
              <a:t>公認</a:t>
            </a:r>
            <a:r>
              <a:rPr kumimoji="1" lang="ja-JP" altLang="en-US" dirty="0" smtClean="0"/>
              <a:t>心理師法は、診療補助職の資格には、位置づけられていない。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しかしながら第</a:t>
            </a:r>
            <a:r>
              <a:rPr kumimoji="1" lang="en-US" altLang="ja-JP" dirty="0" smtClean="0"/>
              <a:t>42</a:t>
            </a:r>
            <a:r>
              <a:rPr kumimoji="1" lang="ja-JP" altLang="en-US" dirty="0" smtClean="0"/>
              <a:t>条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項では、「主治医が存在する場合は、その指示を受けなければならない」と「指示」の概念が使われており、検討と議論が必要である。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6772" y="10804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243341"/>
      </a:dk2>
      <a:lt2>
        <a:srgbClr val="E4E8E2"/>
      </a:lt2>
      <a:accent1>
        <a:srgbClr val="C57FDD"/>
      </a:accent1>
      <a:accent2>
        <a:srgbClr val="8963D6"/>
      </a:accent2>
      <a:accent3>
        <a:srgbClr val="7F87DD"/>
      </a:accent3>
      <a:accent4>
        <a:srgbClr val="639DD6"/>
      </a:accent4>
      <a:accent5>
        <a:srgbClr val="59AFB7"/>
      </a:accent5>
      <a:accent6>
        <a:srgbClr val="53B594"/>
      </a:accent6>
      <a:hlink>
        <a:srgbClr val="658F56"/>
      </a:hlink>
      <a:folHlink>
        <a:srgbClr val="7F7F7F"/>
      </a:folHlink>
    </a:clrScheme>
    <a:fontScheme name="Goudy and Gill Sans">
      <a:majorFont>
        <a:latin typeface="Yu Gothic Medium"/>
        <a:ea typeface=""/>
        <a:cs typeface=""/>
      </a:majorFont>
      <a:minorFont>
        <a:latin typeface="Yu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546</Words>
  <Application>Microsoft Office PowerPoint</Application>
  <PresentationFormat>ワイド画面</PresentationFormat>
  <Paragraphs>36</Paragraphs>
  <Slides>5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8" baseType="lpstr">
      <vt:lpstr>Yu Gothic Medium</vt:lpstr>
      <vt:lpstr>Arial</vt:lpstr>
      <vt:lpstr>ClassicFrameVTI</vt:lpstr>
      <vt:lpstr>保健医療分野に関係する法律・制度</vt:lpstr>
      <vt:lpstr>大学生Aさんは頭痛悪寒を覚え、医療機関を受診しようとした。　　　　　　　　　　　　　　　　　（教科書65頁）</vt:lpstr>
      <vt:lpstr>日本における医療保険制度 　　　　　　　　　　　　　　　　　　　　　教科書75～77頁</vt:lpstr>
      <vt:lpstr>日本の医療制度（医療提供体制）教科書66頁</vt:lpstr>
      <vt:lpstr>医療補助職に関わる法律と公認心理師法の問題点 教科書74頁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　三平</dc:creator>
  <cp:lastModifiedBy>宮川　三平</cp:lastModifiedBy>
  <cp:revision>245</cp:revision>
  <dcterms:created xsi:type="dcterms:W3CDTF">2022-05-04T22:55:27Z</dcterms:created>
  <dcterms:modified xsi:type="dcterms:W3CDTF">2022-05-07T01:01:08Z</dcterms:modified>
</cp:coreProperties>
</file>