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2C011-A1AE-40F2-81AF-0F041F0A06C1}" v="1089" dt="2022-05-05T04:58:25.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8" d="100"/>
          <a:sy n="88" d="100"/>
        </p:scale>
        <p:origin x="33" y="5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May 7,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102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May 7,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409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May 7,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4678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May 7,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963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May 7,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9306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May 7,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4519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May 7,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441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May 7,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48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May 7,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495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May 7,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8784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May 7,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0638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lIns="109728" tIns="109728" rIns="109728" bIns="91440" anchor="ctr"/>
          <a:lstStyle>
            <a:lvl1pPr algn="l">
              <a:defRPr sz="950" cap="none" spc="250" baseline="0">
                <a:solidFill>
                  <a:schemeClr val="tx1">
                    <a:lumMod val="85000"/>
                    <a:lumOff val="15000"/>
                  </a:schemeClr>
                </a:solidFill>
                <a:latin typeface="+mn-lt"/>
              </a:defRPr>
            </a:lvl1pPr>
          </a:lstStyle>
          <a:p>
            <a:fld id="{A33960BD-7AC1-4217-9611-AAA56D3EE38F}" type="datetime4">
              <a:rPr lang="en-US" smtClean="0"/>
              <a:pPr/>
              <a:t>May 7,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lIns="109728" tIns="109728" rIns="109728" bIns="91440" anchor="ctr"/>
          <a:lstStyle>
            <a:lvl1pPr algn="r">
              <a:defRPr sz="950" cap="none" spc="25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lIns="109728" tIns="109728" rIns="109728" bIns="9144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1008309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none" spc="25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spc="10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0000"/>
        </a:lnSpc>
        <a:spcBef>
          <a:spcPts val="500"/>
        </a:spcBef>
        <a:buFontTx/>
        <a:buNone/>
        <a:defRPr sz="1800" kern="1200" spc="10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0000"/>
        </a:lnSpc>
        <a:spcBef>
          <a:spcPts val="500"/>
        </a:spcBef>
        <a:buSzPct val="80000"/>
        <a:buFont typeface="Arial" panose="020B0604020202020204" pitchFamily="34" charset="0"/>
        <a:buChar char="•"/>
        <a:defRPr sz="1600" kern="1200" spc="10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0000"/>
        </a:lnSpc>
        <a:spcBef>
          <a:spcPts val="500"/>
        </a:spcBef>
        <a:buFontTx/>
        <a:buNone/>
        <a:defRPr sz="1400" kern="1200" spc="10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0000"/>
        </a:lnSpc>
        <a:spcBef>
          <a:spcPts val="500"/>
        </a:spcBef>
        <a:buSzPct val="80000"/>
        <a:buFont typeface="Arial" panose="020B0604020202020204" pitchFamily="34" charset="0"/>
        <a:buChar char="•"/>
        <a:defRPr sz="1400" kern="1200" spc="10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複数色の提灯と白いライト">
            <a:extLst>
              <a:ext uri="{FF2B5EF4-FFF2-40B4-BE49-F238E27FC236}">
                <a16:creationId xmlns:a16="http://schemas.microsoft.com/office/drawing/2014/main" id="{D774915B-6944-06FE-AF58-F0378783DDB4}"/>
              </a:ext>
            </a:extLst>
          </p:cNvPr>
          <p:cNvPicPr>
            <a:picLocks noChangeAspect="1"/>
          </p:cNvPicPr>
          <p:nvPr/>
        </p:nvPicPr>
        <p:blipFill rotWithShape="1">
          <a:blip r:embed="rId4"/>
          <a:srcRect r="-2" b="15292"/>
          <a:stretch/>
        </p:blipFill>
        <p:spPr>
          <a:xfrm>
            <a:off x="20" y="10"/>
            <a:ext cx="12191979" cy="6857989"/>
          </a:xfrm>
          <a:prstGeom prst="rect">
            <a:avLst/>
          </a:prstGeom>
        </p:spPr>
      </p:pic>
      <p:sp useBgFill="1">
        <p:nvSpPr>
          <p:cNvPr id="11" name="Freeform: Shape 10">
            <a:extLst>
              <a:ext uri="{FF2B5EF4-FFF2-40B4-BE49-F238E27FC236}">
                <a16:creationId xmlns:a16="http://schemas.microsoft.com/office/drawing/2014/main" id="{9752D771-2D72-4B2C-B816-121D10C38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8D2EC0A-5E54-424F-BE02-26DFFEBD6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タイトル 1"/>
          <p:cNvSpPr>
            <a:spLocks noGrp="1"/>
          </p:cNvSpPr>
          <p:nvPr>
            <p:ph type="ctrTitle"/>
          </p:nvPr>
        </p:nvSpPr>
        <p:spPr>
          <a:xfrm>
            <a:off x="530494" y="1253925"/>
            <a:ext cx="3810665" cy="2068992"/>
          </a:xfrm>
        </p:spPr>
        <p:txBody>
          <a:bodyPr anchor="b">
            <a:noAutofit/>
          </a:bodyPr>
          <a:lstStyle/>
          <a:p>
            <a:r>
              <a:rPr lang="ja-JP" altLang="en-US" sz="5400">
                <a:ea typeface="Batang"/>
              </a:rPr>
              <a:t>関係行政論</a:t>
            </a:r>
            <a:endParaRPr lang="ja-JP" altLang="en-US" sz="5400"/>
          </a:p>
        </p:txBody>
      </p:sp>
      <p:sp>
        <p:nvSpPr>
          <p:cNvPr id="3" name="サブタイトル 2"/>
          <p:cNvSpPr>
            <a:spLocks noGrp="1"/>
          </p:cNvSpPr>
          <p:nvPr>
            <p:ph type="subTitle" idx="1"/>
          </p:nvPr>
        </p:nvSpPr>
        <p:spPr>
          <a:xfrm>
            <a:off x="817923" y="3477169"/>
            <a:ext cx="3300719" cy="825890"/>
          </a:xfrm>
        </p:spPr>
        <p:txBody>
          <a:bodyPr lIns="109728" tIns="109728" rIns="109728" bIns="91440" anchor="t">
            <a:noAutofit/>
          </a:bodyPr>
          <a:lstStyle/>
          <a:p>
            <a:r>
              <a:rPr lang="ja-JP" altLang="en-US" sz="3600">
                <a:ea typeface="Batang"/>
              </a:rPr>
              <a:t>医療全般②</a:t>
            </a:r>
            <a:endParaRPr lang="ja-JP" altLang="en-US" sz="3600"/>
          </a:p>
        </p:txBody>
      </p:sp>
      <p:sp>
        <p:nvSpPr>
          <p:cNvPr id="15"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542">
            <a:off x="1791736" y="491177"/>
            <a:ext cx="114989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1958" y="2449286"/>
            <a:ext cx="304800" cy="304800"/>
          </a:xfrm>
          <a:prstGeom prst="rect">
            <a:avLst/>
          </a:prstGeom>
        </p:spPr>
      </p:pic>
    </p:spTree>
    <p:extLst>
      <p:ext uri="{BB962C8B-B14F-4D97-AF65-F5344CB8AC3E}">
        <p14:creationId xmlns:p14="http://schemas.microsoft.com/office/powerpoint/2010/main" val="2128380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7778F-C895-DF1F-77F1-835E2F690F5A}"/>
              </a:ext>
            </a:extLst>
          </p:cNvPr>
          <p:cNvSpPr>
            <a:spLocks noGrp="1"/>
          </p:cNvSpPr>
          <p:nvPr>
            <p:ph type="title"/>
          </p:nvPr>
        </p:nvSpPr>
        <p:spPr>
          <a:xfrm>
            <a:off x="1050879" y="87087"/>
            <a:ext cx="9810604" cy="1216024"/>
          </a:xfrm>
        </p:spPr>
        <p:txBody>
          <a:bodyPr/>
          <a:lstStyle/>
          <a:p>
            <a:pPr algn="ctr"/>
            <a:r>
              <a:rPr lang="ja-JP" altLang="en-US" sz="6000" dirty="0">
                <a:ea typeface="Batang"/>
              </a:rPr>
              <a:t>　　医療法　</a:t>
            </a:r>
            <a:r>
              <a:rPr lang="ja-JP" altLang="en-US" sz="3600" dirty="0">
                <a:ea typeface="Batang"/>
              </a:rPr>
              <a:t>1948年　</a:t>
            </a:r>
            <a:r>
              <a:rPr lang="ja-JP" altLang="en-US" sz="3600" dirty="0" smtClean="0">
                <a:ea typeface="Batang"/>
              </a:rPr>
              <a:t>教科書67頁</a:t>
            </a:r>
            <a:endParaRPr lang="ja-JP" altLang="en-US" sz="3600" dirty="0"/>
          </a:p>
        </p:txBody>
      </p:sp>
      <p:sp>
        <p:nvSpPr>
          <p:cNvPr id="3" name="コンテンツ プレースホルダー 2">
            <a:extLst>
              <a:ext uri="{FF2B5EF4-FFF2-40B4-BE49-F238E27FC236}">
                <a16:creationId xmlns:a16="http://schemas.microsoft.com/office/drawing/2014/main" id="{5BDC69AF-EA27-7B6F-3EB8-7B91949B03B6}"/>
              </a:ext>
            </a:extLst>
          </p:cNvPr>
          <p:cNvSpPr>
            <a:spLocks noGrp="1"/>
          </p:cNvSpPr>
          <p:nvPr>
            <p:ph idx="1"/>
          </p:nvPr>
        </p:nvSpPr>
        <p:spPr>
          <a:xfrm>
            <a:off x="150993" y="1676853"/>
            <a:ext cx="11730763" cy="4944010"/>
          </a:xfrm>
        </p:spPr>
        <p:txBody>
          <a:bodyPr lIns="109728" tIns="109728" rIns="109728" bIns="91440" anchor="t"/>
          <a:lstStyle/>
          <a:p>
            <a:r>
              <a:rPr lang="ja-JP" altLang="en-US" sz="3200" dirty="0">
                <a:ea typeface="Batang"/>
              </a:rPr>
              <a:t>医療法は、医療を行う「場所」を規制している。</a:t>
            </a:r>
          </a:p>
          <a:p>
            <a:r>
              <a:rPr lang="ja-JP" altLang="en-US" sz="3200" dirty="0">
                <a:ea typeface="Batang"/>
              </a:rPr>
              <a:t>第1章：総則など</a:t>
            </a:r>
          </a:p>
          <a:p>
            <a:r>
              <a:rPr lang="ja-JP" altLang="en-US" sz="3200" dirty="0">
                <a:ea typeface="Batang"/>
              </a:rPr>
              <a:t>第2章：国民は、自由に医療機関を選択することができる。（フリーアクセス）</a:t>
            </a:r>
            <a:endParaRPr lang="ja-JP" altLang="en-US" sz="3200" dirty="0"/>
          </a:p>
          <a:p>
            <a:r>
              <a:rPr lang="ja-JP" altLang="en-US" sz="3200" dirty="0">
                <a:ea typeface="Batang"/>
              </a:rPr>
              <a:t>第3章：医療の安全についての規定が設けられている。</a:t>
            </a:r>
          </a:p>
          <a:p>
            <a:r>
              <a:rPr lang="ja-JP" altLang="en-US" sz="3200" dirty="0">
                <a:ea typeface="Batang"/>
              </a:rPr>
              <a:t>第4章：病院、診療所、助産所などの医療機関の開設</a:t>
            </a:r>
            <a:r>
              <a:rPr lang="ja-JP" altLang="en-US" sz="3200" dirty="0" smtClean="0">
                <a:ea typeface="Batang"/>
              </a:rPr>
              <a:t>の</a:t>
            </a:r>
            <a:endParaRPr lang="en-US" altLang="ja-JP" sz="3200" dirty="0" smtClean="0">
              <a:ea typeface="Batang"/>
            </a:endParaRPr>
          </a:p>
          <a:p>
            <a:pPr marL="0" indent="0">
              <a:buNone/>
            </a:pPr>
            <a:r>
              <a:rPr lang="ja-JP" altLang="en-US" sz="3200" dirty="0" smtClean="0">
                <a:ea typeface="Batang"/>
              </a:rPr>
              <a:t>　　　　認可</a:t>
            </a:r>
            <a:r>
              <a:rPr lang="ja-JP" altLang="en-US" sz="3200" dirty="0">
                <a:ea typeface="Batang"/>
              </a:rPr>
              <a:t>・届け出の規制や施設</a:t>
            </a:r>
            <a:r>
              <a:rPr lang="ja-JP" altLang="en-US" sz="3200" dirty="0" smtClean="0">
                <a:ea typeface="Batang"/>
              </a:rPr>
              <a:t>の基準</a:t>
            </a:r>
            <a:r>
              <a:rPr lang="ja-JP" altLang="en-US" sz="3200" dirty="0">
                <a:ea typeface="Batang"/>
              </a:rPr>
              <a:t>が規定されて</a:t>
            </a:r>
            <a:r>
              <a:rPr lang="ja-JP" altLang="en-US" sz="3200" dirty="0" err="1" smtClean="0">
                <a:ea typeface="Batang"/>
              </a:rPr>
              <a:t>い</a:t>
            </a:r>
            <a:endParaRPr lang="en-US" altLang="ja-JP" sz="3200" dirty="0" smtClean="0">
              <a:ea typeface="Batang"/>
            </a:endParaRPr>
          </a:p>
          <a:p>
            <a:pPr marL="0" indent="0">
              <a:buNone/>
            </a:pPr>
            <a:r>
              <a:rPr lang="ja-JP" altLang="en-US" sz="3200" dirty="0">
                <a:ea typeface="Batang"/>
              </a:rPr>
              <a:t>　</a:t>
            </a:r>
            <a:r>
              <a:rPr lang="ja-JP" altLang="en-US" sz="3200" dirty="0" smtClean="0">
                <a:ea typeface="Batang"/>
              </a:rPr>
              <a:t>　　</a:t>
            </a:r>
            <a:r>
              <a:rPr lang="ja-JP" altLang="en-US" sz="3200" dirty="0">
                <a:ea typeface="Batang"/>
              </a:rPr>
              <a:t>　</a:t>
            </a:r>
            <a:r>
              <a:rPr lang="ja-JP" altLang="en-US" sz="3200" dirty="0" smtClean="0">
                <a:ea typeface="Batang"/>
              </a:rPr>
              <a:t>る</a:t>
            </a:r>
            <a:r>
              <a:rPr lang="ja-JP" altLang="en-US" sz="3200" dirty="0">
                <a:ea typeface="Batang"/>
              </a:rPr>
              <a:t>。</a:t>
            </a: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59186" y="794657"/>
            <a:ext cx="304800" cy="304800"/>
          </a:xfrm>
          <a:prstGeom prst="rect">
            <a:avLst/>
          </a:prstGeom>
        </p:spPr>
      </p:pic>
    </p:spTree>
    <p:extLst>
      <p:ext uri="{BB962C8B-B14F-4D97-AF65-F5344CB8AC3E}">
        <p14:creationId xmlns:p14="http://schemas.microsoft.com/office/powerpoint/2010/main" val="158136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062C2E-F412-A948-9994-C9570159B924}"/>
              </a:ext>
            </a:extLst>
          </p:cNvPr>
          <p:cNvSpPr>
            <a:spLocks noGrp="1"/>
          </p:cNvSpPr>
          <p:nvPr>
            <p:ph type="title"/>
          </p:nvPr>
        </p:nvSpPr>
        <p:spPr>
          <a:xfrm>
            <a:off x="1050879" y="217715"/>
            <a:ext cx="9810604" cy="1216024"/>
          </a:xfrm>
        </p:spPr>
        <p:txBody>
          <a:bodyPr/>
          <a:lstStyle/>
          <a:p>
            <a:pPr algn="ctr"/>
            <a:r>
              <a:rPr lang="ja-JP" altLang="en-US" sz="6000" dirty="0" smtClean="0">
                <a:ea typeface="Batang"/>
              </a:rPr>
              <a:t>　　　医療</a:t>
            </a:r>
            <a:r>
              <a:rPr lang="ja-JP" altLang="en-US" sz="6000" dirty="0">
                <a:ea typeface="Batang"/>
              </a:rPr>
              <a:t>計画　</a:t>
            </a:r>
            <a:r>
              <a:rPr lang="ja-JP" altLang="en-US" sz="2400" dirty="0" smtClean="0">
                <a:ea typeface="Batang"/>
              </a:rPr>
              <a:t>教科書69</a:t>
            </a:r>
            <a:r>
              <a:rPr lang="ja-JP" altLang="en-US" sz="2400" dirty="0">
                <a:ea typeface="Batang"/>
              </a:rPr>
              <a:t>～71頁</a:t>
            </a:r>
            <a:endParaRPr lang="ja-JP" altLang="en-US" sz="2400" dirty="0"/>
          </a:p>
        </p:txBody>
      </p:sp>
      <p:sp>
        <p:nvSpPr>
          <p:cNvPr id="3" name="コンテンツ プレースホルダー 2">
            <a:extLst>
              <a:ext uri="{FF2B5EF4-FFF2-40B4-BE49-F238E27FC236}">
                <a16:creationId xmlns:a16="http://schemas.microsoft.com/office/drawing/2014/main" id="{BA8F6717-B304-74DD-799A-865E0A0F0115}"/>
              </a:ext>
            </a:extLst>
          </p:cNvPr>
          <p:cNvSpPr>
            <a:spLocks noGrp="1"/>
          </p:cNvSpPr>
          <p:nvPr>
            <p:ph idx="1"/>
          </p:nvPr>
        </p:nvSpPr>
        <p:spPr>
          <a:xfrm>
            <a:off x="107451" y="1433738"/>
            <a:ext cx="10942717" cy="4428753"/>
          </a:xfrm>
        </p:spPr>
        <p:txBody>
          <a:bodyPr lIns="109728" tIns="109728" rIns="109728" bIns="91440" anchor="t"/>
          <a:lstStyle/>
          <a:p>
            <a:r>
              <a:rPr lang="ja-JP" altLang="en-US" sz="2400">
                <a:ea typeface="Batang"/>
              </a:rPr>
              <a:t>医療計画とは、医療法に基づき、都道府県が地域の実情に応じて医療提供体制を図るために策定する行政計画である。（2018年からは、6年ごと）</a:t>
            </a:r>
          </a:p>
          <a:p>
            <a:r>
              <a:rPr lang="ja-JP" altLang="en-US" sz="2400">
                <a:ea typeface="Batang"/>
              </a:rPr>
              <a:t>医療圏　</a:t>
            </a:r>
            <a:endParaRPr lang="ja-JP" altLang="en-US" sz="2400"/>
          </a:p>
          <a:p>
            <a:pPr marL="0" indent="0">
              <a:buNone/>
            </a:pPr>
            <a:r>
              <a:rPr lang="ja-JP" altLang="en-US" sz="2400">
                <a:ea typeface="Batang"/>
              </a:rPr>
              <a:t>　</a:t>
            </a:r>
            <a:r>
              <a:rPr lang="ja-JP" sz="2400">
                <a:ea typeface="Yu Mincho"/>
              </a:rPr>
              <a:t>１次医療圏：市町村　２次医療圏:複数の市町村　3次医療圏：都道府県</a:t>
            </a:r>
            <a:endParaRPr lang="ja-JP" sz="2400">
              <a:ea typeface="+mn-lt"/>
              <a:cs typeface="+mn-lt"/>
            </a:endParaRPr>
          </a:p>
          <a:p>
            <a:r>
              <a:rPr lang="ja-JP" altLang="en-US" sz="2400">
                <a:ea typeface="Batang"/>
              </a:rPr>
              <a:t>　医療計画に盛り込むことが求められている疾患と事業（5疾患5事業）</a:t>
            </a:r>
            <a:endParaRPr lang="ja-JP" altLang="en-US" sz="2400"/>
          </a:p>
          <a:p>
            <a:pPr marL="0" indent="0">
              <a:buNone/>
            </a:pPr>
            <a:r>
              <a:rPr lang="ja-JP" altLang="en-US" sz="2400">
                <a:ea typeface="Batang"/>
              </a:rPr>
              <a:t>　</a:t>
            </a:r>
            <a:r>
              <a:rPr lang="ja-JP" altLang="en-US" sz="2400" b="1">
                <a:ea typeface="Batang"/>
              </a:rPr>
              <a:t>5疾患：　がん、脳卒中、心血管疾患、糖尿病、精神疾患</a:t>
            </a:r>
          </a:p>
          <a:p>
            <a:pPr marL="0" indent="0">
              <a:buNone/>
            </a:pPr>
            <a:r>
              <a:rPr lang="ja-JP" altLang="en-US" sz="2400" b="1">
                <a:ea typeface="Batang"/>
              </a:rPr>
              <a:t>　5事業：救急、災害、へき地、周産期、小児</a:t>
            </a:r>
          </a:p>
          <a:p>
            <a:r>
              <a:rPr lang="ja-JP" altLang="en-US" sz="2400">
                <a:ea typeface="Batang"/>
              </a:rPr>
              <a:t>また5疾患、5事業以外に「</a:t>
            </a:r>
            <a:r>
              <a:rPr lang="ja-JP" altLang="en-US" sz="2400" b="1">
                <a:ea typeface="Batang"/>
              </a:rPr>
              <a:t>在宅医療</a:t>
            </a:r>
            <a:r>
              <a:rPr lang="ja-JP" altLang="en-US" sz="2400">
                <a:ea typeface="Batang"/>
              </a:rPr>
              <a:t>」の推進も大きな柱となりつつある。</a:t>
            </a:r>
          </a:p>
          <a:p>
            <a:r>
              <a:rPr lang="ja-JP" altLang="en-US" dirty="0">
                <a:ea typeface="Batang"/>
              </a:rPr>
              <a:t>　</a:t>
            </a:r>
            <a:endParaRPr lang="ja-JP" altLang="en-US" dirty="0"/>
          </a:p>
          <a:p>
            <a:pPr marL="0" indent="0">
              <a:buNone/>
            </a:pPr>
            <a:r>
              <a:rPr lang="ja-JP" altLang="en-US" dirty="0">
                <a:ea typeface="Batang"/>
              </a:rPr>
              <a:t>　</a:t>
            </a:r>
          </a:p>
          <a:p>
            <a:endParaRPr lang="ja-JP" altLang="en-US" dirty="0"/>
          </a:p>
          <a:p>
            <a:endParaRPr lang="ja-JP" altLang="en-US"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84615" y="397329"/>
            <a:ext cx="304800" cy="304800"/>
          </a:xfrm>
          <a:prstGeom prst="rect">
            <a:avLst/>
          </a:prstGeom>
        </p:spPr>
      </p:pic>
    </p:spTree>
    <p:extLst>
      <p:ext uri="{BB962C8B-B14F-4D97-AF65-F5344CB8AC3E}">
        <p14:creationId xmlns:p14="http://schemas.microsoft.com/office/powerpoint/2010/main" val="3741291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DBD57-E071-005F-3017-2E9E7B33CB05}"/>
              </a:ext>
            </a:extLst>
          </p:cNvPr>
          <p:cNvSpPr>
            <a:spLocks noGrp="1"/>
          </p:cNvSpPr>
          <p:nvPr>
            <p:ph type="title"/>
          </p:nvPr>
        </p:nvSpPr>
        <p:spPr>
          <a:xfrm>
            <a:off x="992822" y="116115"/>
            <a:ext cx="9810604" cy="1216024"/>
          </a:xfrm>
        </p:spPr>
        <p:txBody>
          <a:bodyPr/>
          <a:lstStyle/>
          <a:p>
            <a:pPr algn="r"/>
            <a:r>
              <a:rPr lang="ja-JP" altLang="en-US" sz="5400" dirty="0">
                <a:ea typeface="Batang"/>
              </a:rPr>
              <a:t>医療に携わる人に関する</a:t>
            </a:r>
            <a:r>
              <a:rPr lang="ja-JP" altLang="en-US" sz="5400" dirty="0" smtClean="0">
                <a:ea typeface="Batang"/>
              </a:rPr>
              <a:t>法律　　　　</a:t>
            </a:r>
            <a:r>
              <a:rPr lang="ja-JP" altLang="en-US" sz="2400" dirty="0" smtClean="0">
                <a:ea typeface="Batang"/>
              </a:rPr>
              <a:t>教科書</a:t>
            </a:r>
            <a:r>
              <a:rPr lang="en-US" altLang="ja-JP" sz="2400" dirty="0" smtClean="0">
                <a:ea typeface="Batang"/>
              </a:rPr>
              <a:t>74</a:t>
            </a:r>
            <a:r>
              <a:rPr lang="ja-JP" altLang="en-US" sz="2400" dirty="0" smtClean="0">
                <a:ea typeface="Batang"/>
              </a:rPr>
              <a:t>頁</a:t>
            </a:r>
            <a:endParaRPr lang="ja-JP" altLang="en-US" sz="2400" dirty="0"/>
          </a:p>
        </p:txBody>
      </p:sp>
      <p:sp>
        <p:nvSpPr>
          <p:cNvPr id="3" name="コンテンツ プレースホルダー 2">
            <a:extLst>
              <a:ext uri="{FF2B5EF4-FFF2-40B4-BE49-F238E27FC236}">
                <a16:creationId xmlns:a16="http://schemas.microsoft.com/office/drawing/2014/main" id="{EE6C5EB5-14B5-7EEF-5255-B9DEBBCC90AA}"/>
              </a:ext>
            </a:extLst>
          </p:cNvPr>
          <p:cNvSpPr>
            <a:spLocks noGrp="1"/>
          </p:cNvSpPr>
          <p:nvPr>
            <p:ph idx="1"/>
          </p:nvPr>
        </p:nvSpPr>
        <p:spPr>
          <a:xfrm>
            <a:off x="-95749" y="1477282"/>
            <a:ext cx="11247518" cy="4428753"/>
          </a:xfrm>
        </p:spPr>
        <p:txBody>
          <a:bodyPr lIns="109728" tIns="109728" rIns="109728" bIns="91440" anchor="t"/>
          <a:lstStyle/>
          <a:p>
            <a:r>
              <a:rPr lang="ja-JP" altLang="en-US" sz="2400">
                <a:ea typeface="Batang"/>
              </a:rPr>
              <a:t>医師法：医師法17条「医師でなければ、医業を成してはならない」</a:t>
            </a:r>
          </a:p>
          <a:p>
            <a:r>
              <a:rPr lang="ja-JP" altLang="en-US" sz="2400">
                <a:ea typeface="Batang"/>
              </a:rPr>
              <a:t>保健師・助産師・看護師法：医師の手助けをする行為を、診療補助行為と</a:t>
            </a:r>
            <a:endParaRPr lang="ja-JP" altLang="en-US" sz="2400"/>
          </a:p>
          <a:p>
            <a:pPr marL="0" indent="0">
              <a:buNone/>
            </a:pPr>
            <a:r>
              <a:rPr lang="ja-JP" altLang="en-US" sz="2400">
                <a:ea typeface="Batang"/>
              </a:rPr>
              <a:t>　　　　　　　　　　　　　　呼ぶ。この診療補助行為は、保健師・</a:t>
            </a:r>
            <a:endParaRPr lang="ja-JP" altLang="en-US" sz="2400"/>
          </a:p>
          <a:p>
            <a:pPr marL="0" indent="0">
              <a:buNone/>
            </a:pPr>
            <a:r>
              <a:rPr lang="ja-JP" altLang="en-US" sz="2400">
                <a:ea typeface="Batang"/>
              </a:rPr>
              <a:t>　　　　　　　　　　　　　　助産師・看護師の独占業務</a:t>
            </a:r>
            <a:endParaRPr lang="ja-JP" altLang="en-US" sz="2400"/>
          </a:p>
          <a:p>
            <a:r>
              <a:rPr lang="ja-JP" altLang="en-US" sz="2400">
                <a:ea typeface="Batang"/>
              </a:rPr>
              <a:t>　それ以外の医療補助職：歯科衛生士法、診療放射線技師法、理学療法士</a:t>
            </a:r>
          </a:p>
          <a:p>
            <a:pPr marL="0" indent="0">
              <a:buNone/>
            </a:pPr>
            <a:r>
              <a:rPr lang="ja-JP" altLang="en-US" sz="2400">
                <a:ea typeface="Batang"/>
              </a:rPr>
              <a:t>　　　　　　　　　　　　　及び作業療法士法、臨床検査技師等に関する</a:t>
            </a:r>
            <a:endParaRPr lang="ja-JP" sz="2400" dirty="0"/>
          </a:p>
          <a:p>
            <a:pPr marL="0" indent="0">
              <a:buNone/>
            </a:pPr>
            <a:r>
              <a:rPr lang="ja-JP" altLang="en-US" sz="2400">
                <a:ea typeface="Batang"/>
              </a:rPr>
              <a:t>　　　　　　　　　　　　　法律、視能訓練士</a:t>
            </a:r>
            <a:endParaRPr lang="ja-JP" sz="2400"/>
          </a:p>
          <a:p>
            <a:r>
              <a:rPr lang="ja-JP" altLang="en-US" sz="2400">
                <a:ea typeface="Batang"/>
              </a:rPr>
              <a:t>　　　　　　　　　　　　臨床工学士法、義肢装具士法、救命救急士法　　　　　　</a:t>
            </a:r>
            <a:endParaRPr lang="ja-JP" sz="240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34643" y="854529"/>
            <a:ext cx="304800" cy="304800"/>
          </a:xfrm>
          <a:prstGeom prst="rect">
            <a:avLst/>
          </a:prstGeom>
        </p:spPr>
      </p:pic>
    </p:spTree>
    <p:extLst>
      <p:ext uri="{BB962C8B-B14F-4D97-AF65-F5344CB8AC3E}">
        <p14:creationId xmlns:p14="http://schemas.microsoft.com/office/powerpoint/2010/main" val="219451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B0CED-F94B-C40B-E58C-D1E2AE9F2F29}"/>
              </a:ext>
            </a:extLst>
          </p:cNvPr>
          <p:cNvSpPr>
            <a:spLocks noGrp="1"/>
          </p:cNvSpPr>
          <p:nvPr>
            <p:ph type="title"/>
          </p:nvPr>
        </p:nvSpPr>
        <p:spPr>
          <a:xfrm>
            <a:off x="1050879" y="145144"/>
            <a:ext cx="9810604" cy="1216024"/>
          </a:xfrm>
        </p:spPr>
        <p:txBody>
          <a:bodyPr/>
          <a:lstStyle/>
          <a:p>
            <a:pPr algn="ctr"/>
            <a:r>
              <a:rPr lang="ja-JP" altLang="en-US" sz="6000" dirty="0" smtClean="0">
                <a:ea typeface="Batang"/>
              </a:rPr>
              <a:t>　チーム医療　</a:t>
            </a:r>
            <a:r>
              <a:rPr lang="ja-JP" altLang="en-US" sz="2400" dirty="0" smtClean="0">
                <a:ea typeface="Batang"/>
              </a:rPr>
              <a:t>教科書</a:t>
            </a:r>
            <a:r>
              <a:rPr lang="en-US" altLang="ja-JP" sz="2400" dirty="0" smtClean="0">
                <a:ea typeface="Batang"/>
              </a:rPr>
              <a:t>75</a:t>
            </a:r>
            <a:r>
              <a:rPr lang="ja-JP" altLang="en-US" sz="2400" dirty="0" smtClean="0">
                <a:ea typeface="Batang"/>
              </a:rPr>
              <a:t>頁</a:t>
            </a:r>
            <a:endParaRPr lang="ja-JP" altLang="en-US" sz="2400" dirty="0"/>
          </a:p>
        </p:txBody>
      </p:sp>
      <p:sp>
        <p:nvSpPr>
          <p:cNvPr id="3" name="コンテンツ プレースホルダー 2">
            <a:extLst>
              <a:ext uri="{FF2B5EF4-FFF2-40B4-BE49-F238E27FC236}">
                <a16:creationId xmlns:a16="http://schemas.microsoft.com/office/drawing/2014/main" id="{7AF44E3D-C6AF-5E32-F7E6-97BB3FA7D03A}"/>
              </a:ext>
            </a:extLst>
          </p:cNvPr>
          <p:cNvSpPr>
            <a:spLocks noGrp="1"/>
          </p:cNvSpPr>
          <p:nvPr>
            <p:ph idx="1"/>
          </p:nvPr>
        </p:nvSpPr>
        <p:spPr>
          <a:xfrm>
            <a:off x="590050" y="1361168"/>
            <a:ext cx="9810604" cy="4428753"/>
          </a:xfrm>
        </p:spPr>
        <p:txBody>
          <a:bodyPr lIns="109728" tIns="109728" rIns="109728" bIns="91440" anchor="t"/>
          <a:lstStyle/>
          <a:p>
            <a:r>
              <a:rPr lang="ja-JP" altLang="en-US" sz="3600" dirty="0">
                <a:ea typeface="Batang"/>
              </a:rPr>
              <a:t>実際の医療現場では、それぞれの専門職が高い専門性を前提に、目的と情報を共有して業務を分担するとともに、お互いに連携を取って適格・適切な医療サービスが提供を実践する「チーム医療」が当たり前のものとなっている</a:t>
            </a:r>
            <a:r>
              <a:rPr lang="ja-JP" altLang="en-US" sz="3600" dirty="0" smtClean="0">
                <a:ea typeface="Batang"/>
              </a:rPr>
              <a:t>。</a:t>
            </a:r>
            <a:r>
              <a:rPr lang="ja-JP" altLang="en-US" sz="3600" b="1" dirty="0" smtClean="0">
                <a:ea typeface="Batang"/>
              </a:rPr>
              <a:t>公認心理師は、横断的資格を特徴としており、チーム医療発展に貢献できる立ち位置にある。</a:t>
            </a:r>
            <a:endParaRPr lang="ja-JP" altLang="en-US" sz="3600" b="1"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1426029" y="604157"/>
            <a:ext cx="288472" cy="288472"/>
          </a:xfrm>
          <a:prstGeom prst="rect">
            <a:avLst/>
          </a:prstGeom>
        </p:spPr>
      </p:pic>
    </p:spTree>
    <p:extLst>
      <p:ext uri="{BB962C8B-B14F-4D97-AF65-F5344CB8AC3E}">
        <p14:creationId xmlns:p14="http://schemas.microsoft.com/office/powerpoint/2010/main" val="3707281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ArchiveVTI">
  <a:themeElements>
    <a:clrScheme name="AnalogousFromRegularSeed_2SEEDS">
      <a:dk1>
        <a:srgbClr val="000000"/>
      </a:dk1>
      <a:lt1>
        <a:srgbClr val="FFFFFF"/>
      </a:lt1>
      <a:dk2>
        <a:srgbClr val="23393E"/>
      </a:dk2>
      <a:lt2>
        <a:srgbClr val="E8E4E2"/>
      </a:lt2>
      <a:accent1>
        <a:srgbClr val="3B8BB1"/>
      </a:accent1>
      <a:accent2>
        <a:srgbClr val="46B3A9"/>
      </a:accent2>
      <a:accent3>
        <a:srgbClr val="4D6CC3"/>
      </a:accent3>
      <a:accent4>
        <a:srgbClr val="B13B42"/>
      </a:accent4>
      <a:accent5>
        <a:srgbClr val="C3774D"/>
      </a:accent5>
      <a:accent6>
        <a:srgbClr val="B1973B"/>
      </a:accent6>
      <a:hlink>
        <a:srgbClr val="BF683F"/>
      </a:hlink>
      <a:folHlink>
        <a:srgbClr val="7F7F7F"/>
      </a:folHlink>
    </a:clrScheme>
    <a:fontScheme name="Custom 170">
      <a:majorFont>
        <a:latin typeface="Yu Mincho"/>
        <a:ea typeface=""/>
        <a:cs typeface=""/>
      </a:majorFont>
      <a:minorFont>
        <a:latin typeface="Yu Minch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28</TotalTime>
  <Words>508</Words>
  <Application>Microsoft Office PowerPoint</Application>
  <PresentationFormat>ワイド画面</PresentationFormat>
  <Paragraphs>31</Paragraphs>
  <Slides>5</Slides>
  <Notes>0</Notes>
  <HiddenSlides>0</HiddenSlides>
  <MMClips>5</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Batang</vt:lpstr>
      <vt:lpstr>Yu Mincho</vt:lpstr>
      <vt:lpstr>Arial</vt:lpstr>
      <vt:lpstr>ArchiveVTI</vt:lpstr>
      <vt:lpstr>関係行政論</vt:lpstr>
      <vt:lpstr>　　医療法　1948年　教科書67頁</vt:lpstr>
      <vt:lpstr>　　　医療計画　教科書69～71頁</vt:lpstr>
      <vt:lpstr>医療に携わる人に関する法律　　　　教科書74頁</vt:lpstr>
      <vt:lpstr>　チーム医療　教科書75頁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宮川　三平</dc:creator>
  <cp:lastModifiedBy>宮川　三平</cp:lastModifiedBy>
  <cp:revision>317</cp:revision>
  <dcterms:created xsi:type="dcterms:W3CDTF">2022-05-05T04:10:28Z</dcterms:created>
  <dcterms:modified xsi:type="dcterms:W3CDTF">2022-05-07T04:31:39Z</dcterms:modified>
</cp:coreProperties>
</file>