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E5806-3B4A-4EBA-A4E3-182446F240BA}" v="197" dt="2020-05-12T07:08:5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ABEBB-B799-43BC-B022-34981763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498725"/>
            <a:ext cx="10515600" cy="1325563"/>
          </a:xfrm>
        </p:spPr>
        <p:txBody>
          <a:bodyPr/>
          <a:lstStyle/>
          <a:p>
            <a:pPr algn="ctr"/>
            <a:r>
              <a:rPr lang="ja-JP" sz="7200" b="1">
                <a:latin typeface="MS Gothic"/>
                <a:ea typeface="MS Gothic"/>
                <a:cs typeface="+mj-lt"/>
              </a:rPr>
              <a:t>免疫学へのいざない</a:t>
            </a:r>
            <a:r>
              <a:rPr lang="ja-JP" altLang="en-US" sz="7200">
                <a:latin typeface="MS Gothic"/>
                <a:ea typeface="MS Gothic"/>
                <a:cs typeface="Calibri Light"/>
              </a:rPr>
              <a:t> </a:t>
            </a:r>
            <a:endParaRPr lang="ja-JP" sz="7200">
              <a:latin typeface="MS Gothic"/>
              <a:ea typeface="MS Gothic"/>
              <a:cs typeface="Calibri Light" panose="020F0302020204030204"/>
            </a:endParaRP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7529" y="43161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3E2189-C5FF-4A3C-B01A-0067BDEF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sz="6000" b="1">
                <a:ea typeface="+mj-lt"/>
                <a:cs typeface="+mj-lt"/>
              </a:rPr>
              <a:t>そもそも免疫とは？</a:t>
            </a:r>
            <a:endParaRPr lang="ja-JP" sz="6000">
              <a:ea typeface="ＭＳ Ｐゴシック"/>
              <a:cs typeface="Calibri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5640E4-6450-45A0-A017-1F5D2283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25625"/>
            <a:ext cx="114300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sz="4000" b="1">
                <a:latin typeface="MS Gothic"/>
                <a:ea typeface="MS Gothic"/>
                <a:cs typeface="+mn-lt"/>
              </a:rPr>
              <a:t>本来は，文字通り、疫病（現代的には主に新型コロナウィルスなどの感染症）を免れるとの意味でした。</a:t>
            </a:r>
            <a:endParaRPr lang="ja-JP" altLang="en-US" sz="4000" b="1">
              <a:latin typeface="MS Gothic"/>
              <a:ea typeface="MS Gothic"/>
              <a:cs typeface="Calibri" panose="020F0502020204030204"/>
            </a:endParaRPr>
          </a:p>
          <a:p>
            <a:r>
              <a:rPr lang="ja-JP" sz="4000" b="1">
                <a:latin typeface="MS Gothic"/>
                <a:ea typeface="MS Gothic"/>
                <a:cs typeface="+mn-lt"/>
              </a:rPr>
              <a:t>しかしながら、がん細胞など本来私たちの細胞であったものが、変異した細胞に対しても私たちの体は，これから免れようとする働きがあります</a:t>
            </a:r>
            <a:r>
              <a:rPr lang="ja-JP" altLang="en-US" sz="4000" b="1">
                <a:latin typeface="MS Gothic"/>
                <a:ea typeface="MS Gothic"/>
                <a:cs typeface="+mn-lt"/>
              </a:rPr>
              <a:t>。</a:t>
            </a:r>
            <a:endParaRPr lang="en-US" altLang="ja-JP" sz="4000" b="1">
              <a:latin typeface="MS Gothic"/>
              <a:ea typeface="MS Gothic"/>
              <a:cs typeface="Calibri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1700" y="54972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607EC0-7B6B-4093-BC6F-10C61D6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34750" cy="1344613"/>
          </a:xfrm>
        </p:spPr>
        <p:txBody>
          <a:bodyPr>
            <a:normAutofit fontScale="90000"/>
          </a:bodyPr>
          <a:lstStyle/>
          <a:p>
            <a:r>
              <a:rPr lang="ja-JP" altLang="en-US">
                <a:latin typeface="MS Gothic"/>
                <a:ea typeface="MS Gothic"/>
                <a:cs typeface="+mj-lt"/>
              </a:rPr>
              <a:t>　</a:t>
            </a:r>
            <a:r>
              <a:rPr lang="ja-JP" sz="6000">
                <a:latin typeface="MS Gothic"/>
                <a:ea typeface="MS Gothic"/>
                <a:cs typeface="+mj-lt"/>
              </a:rPr>
              <a:t>昔、悪魔の病気と言われた天然痘</a:t>
            </a:r>
            <a:endParaRPr lang="ja-JP" sz="6000">
              <a:latin typeface="MS Gothic"/>
              <a:ea typeface="MS Gothic"/>
            </a:endParaRPr>
          </a:p>
        </p:txBody>
      </p:sp>
      <p:pic>
        <p:nvPicPr>
          <p:cNvPr id="4" name="図 4" descr="ベンチに座っている人たちの白黒写真&#10;&#10;高い精度で生成された説明">
            <a:extLst>
              <a:ext uri="{FF2B5EF4-FFF2-40B4-BE49-F238E27FC236}">
                <a16:creationId xmlns:a16="http://schemas.microsoft.com/office/drawing/2014/main" id="{A0EB37A5-60F2-4C5F-9347-B6B0F4155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2748" y="1533760"/>
            <a:ext cx="10401704" cy="5129359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6629" y="59871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3D1053-0893-4091-B4CB-BFF9765C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60" y="365125"/>
            <a:ext cx="10862840" cy="1335208"/>
          </a:xfrm>
        </p:spPr>
        <p:txBody>
          <a:bodyPr/>
          <a:lstStyle/>
          <a:p>
            <a:r>
              <a:rPr lang="ja-JP" u="sng">
                <a:latin typeface="MS Gothic"/>
                <a:ea typeface="MS Gothic"/>
                <a:cs typeface="+mj-lt"/>
              </a:rPr>
              <a:t>牛痘をジェームス・フィリップに接種したエドワード・ジェンナー</a:t>
            </a:r>
            <a:endParaRPr lang="ja-JP" u="sng">
              <a:latin typeface="MS Gothic"/>
              <a:ea typeface="MS Gothic"/>
            </a:endParaRPr>
          </a:p>
        </p:txBody>
      </p:sp>
      <p:pic>
        <p:nvPicPr>
          <p:cNvPr id="4" name="図 4" descr="人, 写真, 男, 古い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4F9C108-D8D1-41A0-9694-6D9226171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6634" y="1825977"/>
            <a:ext cx="10381847" cy="4765394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3342" y="46590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C358E5-6F1C-48C3-993A-46E5892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>
                <a:latin typeface="MS Gothic"/>
                <a:ea typeface="MS Gothic"/>
                <a:cs typeface="+mj-lt"/>
              </a:rPr>
              <a:t>　</a:t>
            </a:r>
            <a:r>
              <a:rPr lang="ja-JP" sz="6000" b="1">
                <a:latin typeface="MS Gothic"/>
                <a:ea typeface="MS Gothic"/>
                <a:cs typeface="+mj-lt"/>
              </a:rPr>
              <a:t>良い免疫と困った免疫</a:t>
            </a:r>
            <a:endParaRPr lang="ja-JP" sz="6000">
              <a:latin typeface="MS Gothic"/>
              <a:ea typeface="MS Gothic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814655-B89B-43B8-8574-0BFCB3FF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sz="4000">
                <a:latin typeface="MS Gothic"/>
                <a:ea typeface="MS Gothic"/>
                <a:cs typeface="+mn-lt"/>
              </a:rPr>
              <a:t>良い免疫とは、例えばインフルエンザウイルスやノロウイルス、新型コロナウィルス（Covid-19)などの感染症やがんの増殖を抑える免疫です。</a:t>
            </a:r>
            <a:endParaRPr lang="ja-JP" altLang="en-US" sz="4000">
              <a:latin typeface="MS Gothic"/>
              <a:ea typeface="MS Gothic"/>
              <a:cs typeface="Calibri" panose="020F0502020204030204"/>
            </a:endParaRPr>
          </a:p>
          <a:p>
            <a:r>
              <a:rPr lang="ja-JP" sz="4000">
                <a:latin typeface="MS Gothic"/>
                <a:ea typeface="MS Gothic"/>
                <a:cs typeface="+mn-lt"/>
              </a:rPr>
              <a:t>困った免疫とは，アレルギー、膠原病（自己免疫疾患：自分自身を攻撃）や臓器移植後の拒絶反応です。</a:t>
            </a:r>
            <a:endParaRPr lang="ja-JP" sz="4000">
              <a:latin typeface="MS Gothic"/>
              <a:ea typeface="MS Gothic"/>
            </a:endParaRPr>
          </a:p>
          <a:p>
            <a:endParaRPr lang="ja-JP" altLang="en-US" sz="4000" dirty="0">
              <a:latin typeface="MS Gothic"/>
              <a:ea typeface="MS Gothic"/>
              <a:cs typeface="Calibri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02928" y="57694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CA9B4-3927-4FB1-A951-C0B367E3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>
                <a:latin typeface="MS Gothic"/>
                <a:ea typeface="MS Gothic"/>
                <a:cs typeface="+mj-lt"/>
              </a:rPr>
              <a:t>　　　</a:t>
            </a:r>
            <a:r>
              <a:rPr lang="ja-JP" altLang="en-US">
                <a:latin typeface="MS Gothic"/>
                <a:ea typeface="MS Gothic"/>
                <a:cs typeface="+mj-lt"/>
              </a:rPr>
              <a:t>　</a:t>
            </a:r>
            <a:r>
              <a:rPr lang="ja-JP" sz="4800">
                <a:latin typeface="MS Gothic"/>
                <a:ea typeface="MS Gothic"/>
                <a:cs typeface="+mj-lt"/>
              </a:rPr>
              <a:t>人畜共通感染症</a:t>
            </a:r>
            <a:r>
              <a:rPr lang="ja-JP" sz="4800" dirty="0">
                <a:latin typeface="MS Gothic"/>
                <a:ea typeface="MS Gothic"/>
                <a:cs typeface="+mj-lt"/>
              </a:rPr>
              <a:t/>
            </a:r>
            <a:br>
              <a:rPr lang="ja-JP" sz="4800" dirty="0">
                <a:latin typeface="MS Gothic"/>
                <a:ea typeface="MS Gothic"/>
                <a:cs typeface="+mj-lt"/>
              </a:rPr>
            </a:br>
            <a:r>
              <a:rPr lang="ja-JP" altLang="en-US" sz="4800">
                <a:latin typeface="MS Gothic"/>
                <a:ea typeface="MS Gothic"/>
                <a:cs typeface="+mj-lt"/>
              </a:rPr>
              <a:t>　</a:t>
            </a:r>
            <a:r>
              <a:rPr lang="ja-JP" sz="4800">
                <a:latin typeface="MS Gothic"/>
                <a:ea typeface="MS Gothic"/>
                <a:cs typeface="+mj-lt"/>
              </a:rPr>
              <a:t>新型コロナウィルス感染症Covid-19</a:t>
            </a:r>
            <a:r>
              <a:rPr lang="ja-JP" sz="4800" dirty="0">
                <a:latin typeface="MS Gothic"/>
                <a:ea typeface="MS Gothic"/>
                <a:cs typeface="+mj-lt"/>
              </a:rPr>
              <a:t/>
            </a:r>
            <a:br>
              <a:rPr lang="ja-JP" sz="4800" dirty="0">
                <a:latin typeface="MS Gothic"/>
                <a:ea typeface="MS Gothic"/>
                <a:cs typeface="+mj-lt"/>
              </a:rPr>
            </a:br>
            <a:r>
              <a:rPr lang="ja-JP" sz="4800">
                <a:latin typeface="MS Gothic"/>
                <a:ea typeface="MS Gothic"/>
                <a:cs typeface="+mj-lt"/>
              </a:rPr>
              <a:t> コウモリ→センザンコウ？→ヒト</a:t>
            </a:r>
            <a:endParaRPr lang="ja-JP" sz="4800">
              <a:latin typeface="MS Gothic"/>
              <a:ea typeface="MS Gothic"/>
            </a:endParaRPr>
          </a:p>
        </p:txBody>
      </p:sp>
      <p:pic>
        <p:nvPicPr>
          <p:cNvPr id="4" name="図 4" descr="傘, アクセサリー, 斧, コウモリ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D6E4BE6-DED6-4A12-807A-851030BC8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6705" y="2120099"/>
            <a:ext cx="2444110" cy="4514743"/>
          </a:xfr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92DDC452-23FA-4151-906B-B6732583E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666" y="2773544"/>
            <a:ext cx="2743199" cy="3703012"/>
          </a:xfrm>
          <a:prstGeom prst="rect">
            <a:avLst/>
          </a:prstGeom>
        </p:spPr>
      </p:pic>
      <p:pic>
        <p:nvPicPr>
          <p:cNvPr id="8" name="図 8">
            <a:extLst>
              <a:ext uri="{FF2B5EF4-FFF2-40B4-BE49-F238E27FC236}">
                <a16:creationId xmlns:a16="http://schemas.microsoft.com/office/drawing/2014/main" id="{05471B51-2D6D-49C5-87C7-E9F3292F7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197" y="3128058"/>
            <a:ext cx="2743200" cy="274320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F2560-400D-46F6-BF85-BE031A2D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sz="6000" b="1">
                <a:latin typeface="MS Gothic"/>
                <a:ea typeface="MS Gothic"/>
                <a:cs typeface="+mj-lt"/>
              </a:rPr>
              <a:t>どんな免疫があるの</a:t>
            </a:r>
            <a:r>
              <a:rPr lang="ja-JP" b="1">
                <a:ea typeface="+mj-lt"/>
                <a:cs typeface="+mj-lt"/>
              </a:rPr>
              <a:t>？</a:t>
            </a:r>
            <a:r>
              <a:rPr lang="ja-JP" b="1" dirty="0">
                <a:ea typeface="+mj-lt"/>
                <a:cs typeface="+mj-lt"/>
              </a:rPr>
              <a:t/>
            </a:r>
            <a:br>
              <a:rPr lang="ja-JP" b="1" dirty="0">
                <a:ea typeface="+mj-lt"/>
                <a:cs typeface="+mj-lt"/>
              </a:rPr>
            </a:br>
            <a:r>
              <a:rPr lang="ja-JP" altLang="en-US" b="1" dirty="0">
                <a:ea typeface="+mj-lt"/>
                <a:cs typeface="+mj-lt"/>
              </a:rPr>
              <a:t> </a:t>
            </a:r>
            <a:endParaRPr lang="ja-JP">
              <a:cs typeface="Calibri Light" panose="020F0302020204030204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565EF1-37AB-456A-9C57-5BAC3C28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sz="3600">
                <a:latin typeface="MS Gothic"/>
                <a:ea typeface="MS Gothic"/>
                <a:cs typeface="+mn-lt"/>
              </a:rPr>
              <a:t>生得（自然）免疫：ヒトを含めた生命が、この世に生まれた時にすでに備わっている免疫：好中球などで、いかなる敵でも勇猛果敢に戦います。 　</a:t>
            </a:r>
            <a:endParaRPr lang="ja-JP" sz="3600">
              <a:latin typeface="MS Gothic"/>
              <a:ea typeface="MS Gothic"/>
              <a:cs typeface="Calibri" panose="020F0502020204030204"/>
            </a:endParaRPr>
          </a:p>
          <a:p>
            <a:r>
              <a:rPr lang="ja-JP" sz="3600">
                <a:latin typeface="MS Gothic"/>
                <a:ea typeface="MS Gothic"/>
                <a:cs typeface="+mn-lt"/>
              </a:rPr>
              <a:t>獲得（後天性）免疫：例えば、麻疹（はしか）にかかると、リンパ球が麻疹（はしか）に対する抗体（ミサイルのような物質）を作り二度と麻疹（はしか）にかからないようにします。</a:t>
            </a:r>
            <a:endParaRPr lang="ja-JP" sz="3600">
              <a:latin typeface="MS Gothic"/>
              <a:ea typeface="MS Gothic"/>
            </a:endParaRPr>
          </a:p>
          <a:p>
            <a:endParaRPr lang="ja-JP" altLang="en-US" dirty="0">
              <a:ea typeface="ＭＳ Ｐゴシック"/>
              <a:cs typeface="Calibri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7095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265</Words>
  <Application>Microsoft Office PowerPoint</Application>
  <PresentationFormat>ワイド画面</PresentationFormat>
  <Paragraphs>13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ＭＳ Ｐゴシック</vt:lpstr>
      <vt:lpstr>MS Gothic</vt:lpstr>
      <vt:lpstr>Arial</vt:lpstr>
      <vt:lpstr>Calibri</vt:lpstr>
      <vt:lpstr>Calibri Light</vt:lpstr>
      <vt:lpstr>Office テーマ</vt:lpstr>
      <vt:lpstr>免疫学へのいざない </vt:lpstr>
      <vt:lpstr>そもそも免疫とは？</vt:lpstr>
      <vt:lpstr>　昔、悪魔の病気と言われた天然痘</vt:lpstr>
      <vt:lpstr>牛痘をジェームス・フィリップに接種したエドワード・ジェンナー</vt:lpstr>
      <vt:lpstr>　良い免疫と困った免疫</vt:lpstr>
      <vt:lpstr>　　　　人畜共通感染症 　新型コロナウィルス感染症Covid-19  コウモリ→センザンコウ？→ヒト</vt:lpstr>
      <vt:lpstr>どんな免疫があるの？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宮川 三平</cp:lastModifiedBy>
  <cp:revision>110</cp:revision>
  <dcterms:created xsi:type="dcterms:W3CDTF">2020-05-12T06:37:58Z</dcterms:created>
  <dcterms:modified xsi:type="dcterms:W3CDTF">2020-05-12T07:22:08Z</dcterms:modified>
</cp:coreProperties>
</file>