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61" r:id="rId4"/>
    <p:sldId id="260" r:id="rId5"/>
    <p:sldId id="258" r:id="rId6"/>
    <p:sldId id="259"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5" autoAdjust="0"/>
    <p:restoredTop sz="94660"/>
  </p:normalViewPr>
  <p:slideViewPr>
    <p:cSldViewPr snapToGrid="0">
      <p:cViewPr varScale="1">
        <p:scale>
          <a:sx n="65" d="100"/>
          <a:sy n="65" d="100"/>
        </p:scale>
        <p:origin x="57"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5/22/2023</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79062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34620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84441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488372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7692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5/22/2023</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1930256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88492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65858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07841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20273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5/22/2023</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40247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lIns="109728" tIns="109728" rIns="109728" bIns="91440" anchor="t"/>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lIns="109728" tIns="109728" rIns="109728" bIns="91440" anchor="ctr"/>
          <a:lstStyle>
            <a:lvl1pPr algn="r">
              <a:defRPr sz="1000" spc="70">
                <a:solidFill>
                  <a:schemeClr val="tx1"/>
                </a:solidFill>
              </a:defRPr>
            </a:lvl1pPr>
          </a:lstStyle>
          <a:p>
            <a:pPr algn="r"/>
            <a:fld id="{3F9AFA87-1417-4992-ABD9-27C3BC8CC883}" type="datetimeFigureOut">
              <a:rPr lang="en-US" smtClean="0"/>
              <a:pPr algn="r"/>
              <a:t>5/22/2023</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lIns="109728" tIns="109728" rIns="109728" bIns="91440" anchor="ctr"/>
          <a:lstStyle>
            <a:lvl1pPr algn="l">
              <a:defRPr sz="1000" spc="7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lIns="109728" tIns="109728" rIns="109728" bIns="91440" anchor="ctr"/>
          <a:lstStyle>
            <a:lvl1pPr algn="r">
              <a:defRPr sz="1000" b="1" spc="70">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3054390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100000"/>
        </a:lnSpc>
        <a:spcBef>
          <a:spcPct val="0"/>
        </a:spcBef>
        <a:buNone/>
        <a:defRPr sz="4200" b="1" kern="1200" spc="12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spc="5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spc="5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spc="5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spc="5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spc="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healthnet.mhlw.go.jp/information/dictionary/heart/yk-040.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86D9FE6-3C68-72B4-006D-CDC3E5E225F6}"/>
              </a:ext>
            </a:extLst>
          </p:cNvPr>
          <p:cNvSpPr>
            <a:spLocks noGrp="1"/>
          </p:cNvSpPr>
          <p:nvPr>
            <p:ph type="ctrTitle"/>
          </p:nvPr>
        </p:nvSpPr>
        <p:spPr>
          <a:xfrm>
            <a:off x="184356" y="324466"/>
            <a:ext cx="4922570" cy="5984652"/>
          </a:xfrm>
        </p:spPr>
        <p:txBody>
          <a:bodyPr anchor="ctr">
            <a:normAutofit/>
          </a:bodyPr>
          <a:lstStyle/>
          <a:p>
            <a:pPr marL="228600" marR="0" lvl="0" indent="-228600" defTabSz="914400" rtl="0" eaLnBrk="1" fontAlgn="auto" latinLnBrk="0" hangingPunct="1">
              <a:lnSpc>
                <a:spcPct val="120000"/>
              </a:lnSpc>
              <a:spcBef>
                <a:spcPts val="1000"/>
              </a:spcBef>
              <a:spcAft>
                <a:spcPts val="0"/>
              </a:spcAft>
              <a:tabLst/>
              <a:defRPr/>
            </a:pPr>
            <a:r>
              <a:rPr kumimoji="0" lang="en-US" altLang="ja-JP" sz="3200" b="0" i="0" u="none" strike="noStrike" kern="1200" cap="none" spc="0" normalizeH="0" baseline="0" noProof="0" dirty="0">
                <a:ln>
                  <a:noFill/>
                </a:ln>
                <a:solidFill>
                  <a:srgbClr val="000000"/>
                </a:solidFill>
                <a:effectLst/>
                <a:uLnTx/>
                <a:uFillTx/>
                <a:latin typeface="Univers Light"/>
                <a:ea typeface="+mn-ea"/>
                <a:cs typeface="+mn-cs"/>
              </a:rPr>
              <a:t>DSM-5</a:t>
            </a:r>
            <a:br>
              <a:rPr kumimoji="0" lang="en-US" altLang="ja-JP" sz="2000" b="0" i="0" u="none" strike="noStrike" kern="1200" cap="none" spc="0" normalizeH="0" baseline="0" noProof="0" dirty="0">
                <a:ln>
                  <a:noFill/>
                </a:ln>
                <a:solidFill>
                  <a:srgbClr val="000000"/>
                </a:solidFill>
                <a:effectLst/>
                <a:uLnTx/>
                <a:uFillTx/>
                <a:latin typeface="Univers Light"/>
                <a:ea typeface="+mn-ea"/>
                <a:cs typeface="+mn-cs"/>
              </a:rPr>
            </a:br>
            <a:r>
              <a:rPr kumimoji="0" lang="en-US" altLang="ja-JP" sz="3200" b="0" i="0" u="none" strike="noStrike" kern="1200" cap="none" spc="0" normalizeH="0" baseline="0" noProof="0" dirty="0">
                <a:ln>
                  <a:noFill/>
                </a:ln>
                <a:solidFill>
                  <a:srgbClr val="000000"/>
                </a:solidFill>
                <a:effectLst/>
                <a:uLnTx/>
                <a:uFillTx/>
                <a:latin typeface="Univers Light"/>
                <a:ea typeface="+mn-ea"/>
                <a:cs typeface="+mn-cs"/>
              </a:rPr>
              <a:t>Ⅰ</a:t>
            </a:r>
            <a:r>
              <a:rPr kumimoji="0" lang="ja-JP" altLang="en-US" sz="3200" b="0" i="0" u="none" strike="noStrike" kern="1200" cap="none" spc="0" normalizeH="0" baseline="0" noProof="0" dirty="0">
                <a:ln>
                  <a:noFill/>
                </a:ln>
                <a:solidFill>
                  <a:srgbClr val="000000"/>
                </a:solidFill>
                <a:effectLst/>
                <a:uLnTx/>
                <a:uFillTx/>
                <a:latin typeface="Univers Light"/>
                <a:ea typeface="+mn-ea"/>
                <a:cs typeface="+mn-cs"/>
              </a:rPr>
              <a:t>．</a:t>
            </a:r>
            <a:r>
              <a:rPr kumimoji="0" lang="en-US" altLang="ja-JP" sz="3200" b="0" i="0" u="none" strike="noStrike" kern="1200" cap="none" spc="0" normalizeH="0" baseline="0" noProof="0" dirty="0">
                <a:ln>
                  <a:noFill/>
                </a:ln>
                <a:solidFill>
                  <a:srgbClr val="000000"/>
                </a:solidFill>
                <a:effectLst/>
                <a:uLnTx/>
                <a:uFillTx/>
                <a:latin typeface="Univers Light"/>
                <a:ea typeface="+mn-ea"/>
                <a:cs typeface="+mn-cs"/>
              </a:rPr>
              <a:t>Neurodevelopmental Disorders </a:t>
            </a:r>
            <a:r>
              <a:rPr kumimoji="0" lang="ja-JP" altLang="en-US" sz="3200" b="0" i="0" u="none" strike="noStrike" kern="1200" cap="none" spc="0" normalizeH="0" baseline="0" noProof="0" dirty="0">
                <a:ln>
                  <a:noFill/>
                </a:ln>
                <a:solidFill>
                  <a:srgbClr val="000000"/>
                </a:solidFill>
                <a:effectLst/>
                <a:uLnTx/>
                <a:uFillTx/>
                <a:latin typeface="Univers Light"/>
                <a:ea typeface="+mn-ea"/>
                <a:cs typeface="+mn-cs"/>
              </a:rPr>
              <a:t>神経発達症群　神経発達障害</a:t>
            </a:r>
            <a:br>
              <a:rPr kumimoji="0" lang="en-US" altLang="ja-JP" sz="3200" b="0" i="0" u="none" strike="noStrike" kern="1200" cap="none" spc="0" normalizeH="0" baseline="0" noProof="0" dirty="0">
                <a:ln>
                  <a:noFill/>
                </a:ln>
                <a:solidFill>
                  <a:srgbClr val="000000"/>
                </a:solidFill>
                <a:effectLst/>
                <a:uLnTx/>
                <a:uFillTx/>
                <a:latin typeface="Univers Light"/>
                <a:ea typeface="+mn-ea"/>
                <a:cs typeface="+mn-cs"/>
              </a:rPr>
            </a:br>
            <a:endParaRPr kumimoji="1" lang="ja-JP" altLang="en-US" sz="3200" dirty="0"/>
          </a:p>
        </p:txBody>
      </p:sp>
      <p:sp>
        <p:nvSpPr>
          <p:cNvPr id="3" name="字幕 2">
            <a:extLst>
              <a:ext uri="{FF2B5EF4-FFF2-40B4-BE49-F238E27FC236}">
                <a16:creationId xmlns:a16="http://schemas.microsoft.com/office/drawing/2014/main" id="{F01663B2-391D-074C-53AC-8756CFD30862}"/>
              </a:ext>
            </a:extLst>
          </p:cNvPr>
          <p:cNvSpPr>
            <a:spLocks noGrp="1"/>
          </p:cNvSpPr>
          <p:nvPr>
            <p:ph type="subTitle" idx="1"/>
          </p:nvPr>
        </p:nvSpPr>
        <p:spPr>
          <a:xfrm>
            <a:off x="762000" y="4691564"/>
            <a:ext cx="4102609" cy="1422631"/>
          </a:xfrm>
        </p:spPr>
        <p:txBody>
          <a:bodyPr>
            <a:normAutofit/>
          </a:bodyPr>
          <a:lstStyle/>
          <a:p>
            <a:pPr algn="l"/>
            <a:endParaRPr kumimoji="1" lang="ja-JP" altLang="en-US"/>
          </a:p>
        </p:txBody>
      </p:sp>
      <p:pic>
        <p:nvPicPr>
          <p:cNvPr id="14" name="Picture 3" descr="木製のテーブルの上にある鉛筆ホルダー内の色鉛筆">
            <a:extLst>
              <a:ext uri="{FF2B5EF4-FFF2-40B4-BE49-F238E27FC236}">
                <a16:creationId xmlns:a16="http://schemas.microsoft.com/office/drawing/2014/main" id="{558C7004-E3C1-1643-A348-792343955CEF}"/>
              </a:ext>
            </a:extLst>
          </p:cNvPr>
          <p:cNvPicPr>
            <a:picLocks noChangeAspect="1"/>
          </p:cNvPicPr>
          <p:nvPr/>
        </p:nvPicPr>
        <p:blipFill rotWithShape="1">
          <a:blip r:embed="rId2"/>
          <a:srcRect l="33399" r="-1" b="-1"/>
          <a:stretch/>
        </p:blipFill>
        <p:spPr>
          <a:xfrm>
            <a:off x="5349241" y="10"/>
            <a:ext cx="6842759" cy="6857990"/>
          </a:xfrm>
          <a:prstGeom prst="rect">
            <a:avLst/>
          </a:prstGeom>
        </p:spPr>
      </p:pic>
    </p:spTree>
    <p:extLst>
      <p:ext uri="{BB962C8B-B14F-4D97-AF65-F5344CB8AC3E}">
        <p14:creationId xmlns:p14="http://schemas.microsoft.com/office/powerpoint/2010/main" val="3102610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E60654-FAF1-FEBB-D4B4-005EF97BA539}"/>
              </a:ext>
            </a:extLst>
          </p:cNvPr>
          <p:cNvSpPr>
            <a:spLocks noGrp="1"/>
          </p:cNvSpPr>
          <p:nvPr>
            <p:ph type="title"/>
          </p:nvPr>
        </p:nvSpPr>
        <p:spPr>
          <a:xfrm>
            <a:off x="1283109" y="1038582"/>
            <a:ext cx="9467285" cy="1344168"/>
          </a:xfrm>
        </p:spPr>
        <p:txBody>
          <a:bodyPr/>
          <a:lstStyle/>
          <a:p>
            <a:pPr algn="l" fontAlgn="base"/>
            <a:r>
              <a:rPr lang="ja-JP" altLang="en-US" sz="5400" b="1" i="0" dirty="0">
                <a:solidFill>
                  <a:srgbClr val="583304"/>
                </a:solidFill>
                <a:effectLst/>
                <a:latin typeface="ヒラギノ角ゴ Pro"/>
              </a:rPr>
              <a:t>神経発達症群に含まれる障害</a:t>
            </a:r>
          </a:p>
        </p:txBody>
      </p:sp>
      <p:sp>
        <p:nvSpPr>
          <p:cNvPr id="3" name="コンテンツ プレースホルダー 2">
            <a:extLst>
              <a:ext uri="{FF2B5EF4-FFF2-40B4-BE49-F238E27FC236}">
                <a16:creationId xmlns:a16="http://schemas.microsoft.com/office/drawing/2014/main" id="{8F8A89BF-2919-26E2-A635-4C63847092B9}"/>
              </a:ext>
            </a:extLst>
          </p:cNvPr>
          <p:cNvSpPr>
            <a:spLocks noGrp="1"/>
          </p:cNvSpPr>
          <p:nvPr>
            <p:ph idx="1"/>
          </p:nvPr>
        </p:nvSpPr>
        <p:spPr>
          <a:xfrm>
            <a:off x="1283109" y="2257093"/>
            <a:ext cx="9947788" cy="3562325"/>
          </a:xfrm>
        </p:spPr>
        <p:txBody>
          <a:bodyPr/>
          <a:lstStyle/>
          <a:p>
            <a:r>
              <a:rPr lang="ja-JP" altLang="en-US" sz="4800" b="0" i="0" dirty="0">
                <a:solidFill>
                  <a:srgbClr val="000000"/>
                </a:solidFill>
                <a:effectLst/>
                <a:latin typeface="Noto Sans JP"/>
              </a:rPr>
              <a:t>知的能力障害、自閉スペクトラム症、注意欠如・多動症、コミュニケーション症群、限局性学習症、チック症群、発達性協調運動症、常同運動症</a:t>
            </a:r>
            <a:endParaRPr kumimoji="1" lang="ja-JP" altLang="en-US" sz="4800" dirty="0"/>
          </a:p>
        </p:txBody>
      </p:sp>
    </p:spTree>
    <p:extLst>
      <p:ext uri="{BB962C8B-B14F-4D97-AF65-F5344CB8AC3E}">
        <p14:creationId xmlns:p14="http://schemas.microsoft.com/office/powerpoint/2010/main" val="343490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9FD95-A32A-B84F-1712-FDFF70087C2E}"/>
              </a:ext>
            </a:extLst>
          </p:cNvPr>
          <p:cNvSpPr>
            <a:spLocks noGrp="1"/>
          </p:cNvSpPr>
          <p:nvPr>
            <p:ph type="title"/>
          </p:nvPr>
        </p:nvSpPr>
        <p:spPr>
          <a:xfrm>
            <a:off x="1517904" y="979588"/>
            <a:ext cx="9144000" cy="1344168"/>
          </a:xfrm>
        </p:spPr>
        <p:txBody>
          <a:bodyPr/>
          <a:lstStyle/>
          <a:p>
            <a:pPr algn="ctr"/>
            <a:r>
              <a:rPr kumimoji="1" lang="ja-JP" altLang="en-US" dirty="0"/>
              <a:t>常同性運動症</a:t>
            </a:r>
          </a:p>
        </p:txBody>
      </p:sp>
      <p:sp>
        <p:nvSpPr>
          <p:cNvPr id="3" name="コンテンツ プレースホルダー 2">
            <a:extLst>
              <a:ext uri="{FF2B5EF4-FFF2-40B4-BE49-F238E27FC236}">
                <a16:creationId xmlns:a16="http://schemas.microsoft.com/office/drawing/2014/main" id="{71D03905-EDF7-4FDF-A930-EAF476EAF931}"/>
              </a:ext>
            </a:extLst>
          </p:cNvPr>
          <p:cNvSpPr>
            <a:spLocks noGrp="1"/>
          </p:cNvSpPr>
          <p:nvPr>
            <p:ph idx="1"/>
          </p:nvPr>
        </p:nvSpPr>
        <p:spPr>
          <a:xfrm>
            <a:off x="966019" y="1954161"/>
            <a:ext cx="10353368" cy="4490883"/>
          </a:xfrm>
        </p:spPr>
        <p:txBody>
          <a:bodyPr/>
          <a:lstStyle/>
          <a:p>
            <a:r>
              <a:rPr lang="ja-JP" altLang="en-US" sz="4000" b="0" i="0" dirty="0">
                <a:effectLst/>
                <a:latin typeface="Kosugi Maru"/>
              </a:rPr>
              <a:t>何かに駆り立てられているように目的のない行動を繰り返す障害です。行動のレパートリーは様々で、身体や頭を揺すったり、両手をバタバタさせたり、手を叩いたり指をはじいたりすることなどが挙げられます。</a:t>
            </a:r>
            <a:endParaRPr kumimoji="1" lang="ja-JP" altLang="en-US" sz="4000" dirty="0"/>
          </a:p>
        </p:txBody>
      </p:sp>
    </p:spTree>
    <p:extLst>
      <p:ext uri="{BB962C8B-B14F-4D97-AF65-F5344CB8AC3E}">
        <p14:creationId xmlns:p14="http://schemas.microsoft.com/office/powerpoint/2010/main" val="353311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42AE6B-E8B9-1708-A425-3BA0AE942712}"/>
              </a:ext>
            </a:extLst>
          </p:cNvPr>
          <p:cNvSpPr>
            <a:spLocks noGrp="1"/>
          </p:cNvSpPr>
          <p:nvPr>
            <p:ph type="title"/>
          </p:nvPr>
        </p:nvSpPr>
        <p:spPr>
          <a:xfrm>
            <a:off x="1517904" y="868975"/>
            <a:ext cx="9144000" cy="1344168"/>
          </a:xfrm>
        </p:spPr>
        <p:txBody>
          <a:bodyPr/>
          <a:lstStyle/>
          <a:p>
            <a:pPr algn="ctr"/>
            <a:r>
              <a:rPr kumimoji="1" lang="ja-JP" altLang="en-US" dirty="0"/>
              <a:t>発達性協調運動障害</a:t>
            </a:r>
          </a:p>
        </p:txBody>
      </p:sp>
      <p:sp>
        <p:nvSpPr>
          <p:cNvPr id="3" name="コンテンツ プレースホルダー 2">
            <a:extLst>
              <a:ext uri="{FF2B5EF4-FFF2-40B4-BE49-F238E27FC236}">
                <a16:creationId xmlns:a16="http://schemas.microsoft.com/office/drawing/2014/main" id="{216CB523-778E-6D27-FC3E-8A9CE3EBC435}"/>
              </a:ext>
            </a:extLst>
          </p:cNvPr>
          <p:cNvSpPr>
            <a:spLocks noGrp="1"/>
          </p:cNvSpPr>
          <p:nvPr>
            <p:ph idx="1"/>
          </p:nvPr>
        </p:nvSpPr>
        <p:spPr>
          <a:xfrm>
            <a:off x="973395" y="1909915"/>
            <a:ext cx="10257502" cy="4682613"/>
          </a:xfrm>
        </p:spPr>
        <p:txBody>
          <a:bodyPr/>
          <a:lstStyle/>
          <a:p>
            <a:r>
              <a:rPr lang="ja-JP" altLang="en-US" sz="4000" b="0" i="0" dirty="0">
                <a:solidFill>
                  <a:srgbClr val="595959"/>
                </a:solidFill>
                <a:effectLst/>
                <a:latin typeface="メイリオ" panose="020B0604030504040204" pitchFamily="50" charset="-128"/>
                <a:ea typeface="メイリオ" panose="020B0604030504040204" pitchFamily="50" charset="-128"/>
              </a:rPr>
              <a:t>知的発達には遅れはなく、筋肉や神経、視覚・聴覚などに明らかな異常も認められません。しかし、日常生活における協調運動が、年齢などに応じて期待される水準と比較して、不正確、時間がかかる、ぎこちないなど、いわゆる不器用といわれる状態です。</a:t>
            </a:r>
            <a:endParaRPr kumimoji="1" lang="ja-JP" altLang="en-US" sz="4000" dirty="0"/>
          </a:p>
        </p:txBody>
      </p:sp>
    </p:spTree>
    <p:extLst>
      <p:ext uri="{BB962C8B-B14F-4D97-AF65-F5344CB8AC3E}">
        <p14:creationId xmlns:p14="http://schemas.microsoft.com/office/powerpoint/2010/main" val="2666893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9BC20E-21DB-67D4-4347-B9C6BEEEC95C}"/>
              </a:ext>
            </a:extLst>
          </p:cNvPr>
          <p:cNvSpPr>
            <a:spLocks noGrp="1"/>
          </p:cNvSpPr>
          <p:nvPr>
            <p:ph type="title"/>
          </p:nvPr>
        </p:nvSpPr>
        <p:spPr>
          <a:xfrm>
            <a:off x="1517904" y="1009085"/>
            <a:ext cx="9144000" cy="1344168"/>
          </a:xfrm>
        </p:spPr>
        <p:txBody>
          <a:bodyPr/>
          <a:lstStyle/>
          <a:p>
            <a:pPr algn="ctr"/>
            <a:r>
              <a:rPr lang="ja-JP" altLang="en-US" b="0" i="0" dirty="0">
                <a:solidFill>
                  <a:srgbClr val="555552"/>
                </a:solidFill>
                <a:effectLst/>
                <a:latin typeface="Hiragino Kaku Gothic ProN"/>
              </a:rPr>
              <a:t>知的能力障害</a:t>
            </a:r>
            <a:endParaRPr kumimoji="1" lang="ja-JP" altLang="en-US" dirty="0"/>
          </a:p>
        </p:txBody>
      </p:sp>
      <p:sp>
        <p:nvSpPr>
          <p:cNvPr id="3" name="コンテンツ プレースホルダー 2">
            <a:extLst>
              <a:ext uri="{FF2B5EF4-FFF2-40B4-BE49-F238E27FC236}">
                <a16:creationId xmlns:a16="http://schemas.microsoft.com/office/drawing/2014/main" id="{6FF5E949-021E-1511-A133-DD605540D1B7}"/>
              </a:ext>
            </a:extLst>
          </p:cNvPr>
          <p:cNvSpPr>
            <a:spLocks noGrp="1"/>
          </p:cNvSpPr>
          <p:nvPr>
            <p:ph idx="1"/>
          </p:nvPr>
        </p:nvSpPr>
        <p:spPr>
          <a:xfrm>
            <a:off x="921774" y="1873045"/>
            <a:ext cx="10441858" cy="4226003"/>
          </a:xfrm>
        </p:spPr>
        <p:txBody>
          <a:bodyPr/>
          <a:lstStyle/>
          <a:p>
            <a:r>
              <a:rPr lang="ja-JP" altLang="en-US" b="0" i="0" dirty="0">
                <a:solidFill>
                  <a:srgbClr val="555552"/>
                </a:solidFill>
                <a:effectLst/>
                <a:latin typeface="Hiragino Kaku Gothic ProN"/>
              </a:rPr>
              <a:t>知的機能は知能検査によって測られ、平均が</a:t>
            </a:r>
            <a:r>
              <a:rPr lang="en-US" altLang="ja-JP" b="0" i="0" dirty="0">
                <a:solidFill>
                  <a:srgbClr val="555552"/>
                </a:solidFill>
                <a:effectLst/>
                <a:latin typeface="Hiragino Kaku Gothic ProN"/>
              </a:rPr>
              <a:t>100</a:t>
            </a:r>
            <a:r>
              <a:rPr lang="ja-JP" altLang="en-US" b="0" i="0" dirty="0">
                <a:solidFill>
                  <a:srgbClr val="555552"/>
                </a:solidFill>
                <a:effectLst/>
                <a:latin typeface="Hiragino Kaku Gothic ProN"/>
              </a:rPr>
              <a:t>、標準偏差</a:t>
            </a:r>
            <a:r>
              <a:rPr lang="en-US" altLang="ja-JP" b="0" i="0" dirty="0">
                <a:solidFill>
                  <a:srgbClr val="555552"/>
                </a:solidFill>
                <a:effectLst/>
                <a:latin typeface="Hiragino Kaku Gothic ProN"/>
              </a:rPr>
              <a:t>15</a:t>
            </a:r>
            <a:r>
              <a:rPr lang="ja-JP" altLang="en-US" b="0" i="0" dirty="0">
                <a:solidFill>
                  <a:srgbClr val="555552"/>
                </a:solidFill>
                <a:effectLst/>
                <a:latin typeface="Hiragino Kaku Gothic ProN"/>
              </a:rPr>
              <a:t>の検査では</a:t>
            </a:r>
            <a:r>
              <a:rPr lang="ja-JP" altLang="en-US" b="0" i="0" u="none" strike="noStrike" dirty="0">
                <a:solidFill>
                  <a:srgbClr val="3A80ED"/>
                </a:solidFill>
                <a:effectLst/>
                <a:latin typeface="Hiragino Kaku Gothic ProN"/>
                <a:hlinkClick r:id="rId2"/>
              </a:rPr>
              <a:t>知能指数（</a:t>
            </a:r>
            <a:r>
              <a:rPr lang="en-US" altLang="ja-JP" b="0" i="0" u="none" strike="noStrike" dirty="0">
                <a:solidFill>
                  <a:srgbClr val="3A80ED"/>
                </a:solidFill>
                <a:effectLst/>
                <a:latin typeface="Hiragino Kaku Gothic ProN"/>
                <a:hlinkClick r:id="rId2"/>
              </a:rPr>
              <a:t>Intelligence Quotient, IQ</a:t>
            </a:r>
            <a:r>
              <a:rPr lang="ja-JP" altLang="en-US" b="0" i="0" u="none" strike="noStrike" dirty="0">
                <a:solidFill>
                  <a:srgbClr val="3A80ED"/>
                </a:solidFill>
                <a:effectLst/>
                <a:latin typeface="Hiragino Kaku Gothic ProN"/>
                <a:hlinkClick r:id="rId2"/>
              </a:rPr>
              <a:t>）</a:t>
            </a:r>
            <a:r>
              <a:rPr lang="en-US" altLang="ja-JP" b="0" i="0" dirty="0">
                <a:solidFill>
                  <a:srgbClr val="555552"/>
                </a:solidFill>
                <a:effectLst/>
                <a:latin typeface="Hiragino Kaku Gothic ProN"/>
              </a:rPr>
              <a:t>70</a:t>
            </a:r>
            <a:r>
              <a:rPr lang="ja-JP" altLang="en-US" b="0" i="0" dirty="0">
                <a:solidFill>
                  <a:srgbClr val="555552"/>
                </a:solidFill>
                <a:effectLst/>
                <a:latin typeface="Hiragino Kaku Gothic ProN"/>
              </a:rPr>
              <a:t>未満を低下と判断します。しかしながら、知能指数の値だけで知的障害の有無を判断することは避けて、適応機能を総合的に評価し、判断するべきです。わが国における適応行動評価の客観的尺度として最近、日本版</a:t>
            </a:r>
            <a:r>
              <a:rPr lang="en-US" altLang="ja-JP" b="0" i="0" dirty="0">
                <a:solidFill>
                  <a:srgbClr val="555552"/>
                </a:solidFill>
                <a:effectLst/>
                <a:latin typeface="Hiragino Kaku Gothic ProN"/>
              </a:rPr>
              <a:t>Vineland-II</a:t>
            </a:r>
            <a:r>
              <a:rPr lang="ja-JP" altLang="en-US" b="0" i="0" dirty="0">
                <a:solidFill>
                  <a:srgbClr val="555552"/>
                </a:solidFill>
                <a:effectLst/>
                <a:latin typeface="Hiragino Kaku Gothic ProN"/>
              </a:rPr>
              <a:t>適応行動尺度が発行されました。対象年齢は</a:t>
            </a:r>
            <a:r>
              <a:rPr lang="en-US" altLang="ja-JP" b="0" i="0" dirty="0">
                <a:solidFill>
                  <a:srgbClr val="555552"/>
                </a:solidFill>
                <a:effectLst/>
                <a:latin typeface="Hiragino Kaku Gothic ProN"/>
              </a:rPr>
              <a:t>0</a:t>
            </a:r>
            <a:r>
              <a:rPr lang="ja-JP" altLang="en-US" b="0" i="0" dirty="0">
                <a:solidFill>
                  <a:srgbClr val="555552"/>
                </a:solidFill>
                <a:effectLst/>
                <a:latin typeface="Hiragino Kaku Gothic ProN"/>
              </a:rPr>
              <a:t>歳から</a:t>
            </a:r>
            <a:r>
              <a:rPr lang="en-US" altLang="ja-JP" b="0" i="0" dirty="0">
                <a:solidFill>
                  <a:srgbClr val="555552"/>
                </a:solidFill>
                <a:effectLst/>
                <a:latin typeface="Hiragino Kaku Gothic ProN"/>
              </a:rPr>
              <a:t>92</a:t>
            </a:r>
            <a:r>
              <a:rPr lang="ja-JP" altLang="en-US" b="0" i="0" dirty="0">
                <a:solidFill>
                  <a:srgbClr val="555552"/>
                </a:solidFill>
                <a:effectLst/>
                <a:latin typeface="Hiragino Kaku Gothic ProN"/>
              </a:rPr>
              <a:t>歳までで、幅広い年齢層における適応行動を明確に得点化でき、コミュニケーション、日常生活スキル、社会性、運動スキルの</a:t>
            </a:r>
            <a:r>
              <a:rPr lang="en-US" altLang="ja-JP" b="0" i="0" dirty="0">
                <a:solidFill>
                  <a:srgbClr val="555552"/>
                </a:solidFill>
                <a:effectLst/>
                <a:latin typeface="Hiragino Kaku Gothic ProN"/>
              </a:rPr>
              <a:t>4</a:t>
            </a:r>
            <a:r>
              <a:rPr lang="ja-JP" altLang="en-US" b="0" i="0" dirty="0">
                <a:solidFill>
                  <a:srgbClr val="555552"/>
                </a:solidFill>
                <a:effectLst/>
                <a:latin typeface="Hiragino Kaku Gothic ProN"/>
              </a:rPr>
              <a:t>つの適応行動領域に分けて評価します。</a:t>
            </a:r>
            <a:endParaRPr kumimoji="1" lang="ja-JP" altLang="en-US" dirty="0"/>
          </a:p>
        </p:txBody>
      </p:sp>
    </p:spTree>
    <p:extLst>
      <p:ext uri="{BB962C8B-B14F-4D97-AF65-F5344CB8AC3E}">
        <p14:creationId xmlns:p14="http://schemas.microsoft.com/office/powerpoint/2010/main" val="1354076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515F69-9AC3-44E9-66BD-D7CDA9394E3E}"/>
              </a:ext>
            </a:extLst>
          </p:cNvPr>
          <p:cNvSpPr>
            <a:spLocks noGrp="1"/>
          </p:cNvSpPr>
          <p:nvPr>
            <p:ph type="title"/>
          </p:nvPr>
        </p:nvSpPr>
        <p:spPr>
          <a:xfrm>
            <a:off x="1581764" y="1016459"/>
            <a:ext cx="9144000" cy="1344168"/>
          </a:xfrm>
        </p:spPr>
        <p:txBody>
          <a:bodyPr/>
          <a:lstStyle/>
          <a:p>
            <a:pPr algn="ctr"/>
            <a:r>
              <a:rPr kumimoji="1" lang="ja-JP" altLang="en-US" dirty="0"/>
              <a:t>コミュニケーション症群</a:t>
            </a:r>
          </a:p>
        </p:txBody>
      </p:sp>
      <p:sp>
        <p:nvSpPr>
          <p:cNvPr id="3" name="コンテンツ プレースホルダー 2">
            <a:extLst>
              <a:ext uri="{FF2B5EF4-FFF2-40B4-BE49-F238E27FC236}">
                <a16:creationId xmlns:a16="http://schemas.microsoft.com/office/drawing/2014/main" id="{1897E3FE-C27C-8C96-D5F3-6A67E90A428F}"/>
              </a:ext>
            </a:extLst>
          </p:cNvPr>
          <p:cNvSpPr>
            <a:spLocks noGrp="1"/>
          </p:cNvSpPr>
          <p:nvPr>
            <p:ph idx="1"/>
          </p:nvPr>
        </p:nvSpPr>
        <p:spPr>
          <a:xfrm>
            <a:off x="907027" y="2197511"/>
            <a:ext cx="10419734" cy="4454012"/>
          </a:xfrm>
        </p:spPr>
        <p:txBody>
          <a:bodyPr/>
          <a:lstStyle/>
          <a:p>
            <a:r>
              <a:rPr lang="zh-TW" altLang="en-US" sz="3200" b="1" i="0" dirty="0">
                <a:solidFill>
                  <a:srgbClr val="4D4D4D"/>
                </a:solidFill>
                <a:effectLst/>
                <a:latin typeface="ヒラギノ角ゴ Pro W3"/>
              </a:rPr>
              <a:t>言語症</a:t>
            </a:r>
            <a:r>
              <a:rPr lang="en-US" altLang="zh-TW" sz="3200" b="1" i="0" dirty="0">
                <a:solidFill>
                  <a:srgbClr val="4D4D4D"/>
                </a:solidFill>
                <a:effectLst/>
                <a:latin typeface="ヒラギノ角ゴ Pro W3"/>
              </a:rPr>
              <a:t>/</a:t>
            </a:r>
            <a:r>
              <a:rPr lang="zh-TW" altLang="en-US" sz="3200" b="1" i="0" dirty="0">
                <a:solidFill>
                  <a:srgbClr val="4D4D4D"/>
                </a:solidFill>
                <a:effectLst/>
                <a:latin typeface="ヒラギノ角ゴ Pro W3"/>
              </a:rPr>
              <a:t>言語障害</a:t>
            </a:r>
            <a:r>
              <a:rPr lang="ja-JP" altLang="en-US" sz="3200" b="1" i="0" dirty="0">
                <a:solidFill>
                  <a:srgbClr val="4D4D4D"/>
                </a:solidFill>
                <a:effectLst/>
                <a:latin typeface="ヒラギノ角ゴ Pro W3"/>
              </a:rPr>
              <a:t>：</a:t>
            </a:r>
            <a:r>
              <a:rPr lang="ja-JP" altLang="en-US" sz="3200" b="0" i="0" dirty="0">
                <a:solidFill>
                  <a:srgbClr val="4D4D4D"/>
                </a:solidFill>
                <a:effectLst/>
                <a:latin typeface="ヒラギノ角ゴ Pro W3"/>
              </a:rPr>
              <a:t>話す、書くといった言語の習得や使用に困難さを有する障害です。</a:t>
            </a:r>
            <a:endParaRPr lang="en-US" altLang="ja-JP" sz="3200" b="0" i="0" dirty="0">
              <a:solidFill>
                <a:srgbClr val="4D4D4D"/>
              </a:solidFill>
              <a:effectLst/>
              <a:latin typeface="ヒラギノ角ゴ Pro W3"/>
            </a:endParaRPr>
          </a:p>
          <a:p>
            <a:r>
              <a:rPr lang="zh-TW" altLang="en-US" sz="3200" b="1" i="0" dirty="0">
                <a:solidFill>
                  <a:srgbClr val="4D4D4D"/>
                </a:solidFill>
                <a:effectLst/>
                <a:latin typeface="ヒラギノ角ゴ Pro W3"/>
              </a:rPr>
              <a:t>語音症</a:t>
            </a:r>
            <a:r>
              <a:rPr lang="en-US" altLang="zh-TW" sz="3200" b="1" i="0" dirty="0">
                <a:solidFill>
                  <a:srgbClr val="4D4D4D"/>
                </a:solidFill>
                <a:effectLst/>
                <a:latin typeface="ヒラギノ角ゴ Pro W3"/>
              </a:rPr>
              <a:t>/</a:t>
            </a:r>
            <a:r>
              <a:rPr lang="zh-TW" altLang="en-US" sz="3200" b="1" i="0" dirty="0">
                <a:solidFill>
                  <a:srgbClr val="4D4D4D"/>
                </a:solidFill>
                <a:effectLst/>
                <a:latin typeface="ヒラギノ角ゴ Pro W3"/>
              </a:rPr>
              <a:t>語音障害</a:t>
            </a:r>
            <a:r>
              <a:rPr lang="ja-JP" altLang="en-US" sz="3200" b="1" i="0" dirty="0">
                <a:solidFill>
                  <a:srgbClr val="4D4D4D"/>
                </a:solidFill>
                <a:effectLst/>
                <a:latin typeface="ヒラギノ角ゴ Pro W3"/>
              </a:rPr>
              <a:t>：</a:t>
            </a:r>
            <a:r>
              <a:rPr lang="ja-JP" altLang="en-US" sz="3200" b="0" i="0" dirty="0">
                <a:solidFill>
                  <a:srgbClr val="4D4D4D"/>
                </a:solidFill>
                <a:effectLst/>
                <a:latin typeface="ヒラギノ角ゴ Pro W3"/>
              </a:rPr>
              <a:t>思っていることを上手く言葉にして話すことに困難さを有する障害です。</a:t>
            </a:r>
            <a:endParaRPr lang="en-US" altLang="ja-JP" sz="3200" b="0" i="0" dirty="0">
              <a:solidFill>
                <a:srgbClr val="4D4D4D"/>
              </a:solidFill>
              <a:effectLst/>
              <a:latin typeface="ヒラギノ角ゴ Pro W3"/>
            </a:endParaRPr>
          </a:p>
          <a:p>
            <a:r>
              <a:rPr lang="zh-TW" altLang="en-US" sz="3200" b="1" i="0" dirty="0">
                <a:solidFill>
                  <a:srgbClr val="4D4D4D"/>
                </a:solidFill>
                <a:effectLst/>
                <a:latin typeface="ヒラギノ角ゴ Pro W3"/>
              </a:rPr>
              <a:t>小児期発症流暢症（吃音）</a:t>
            </a:r>
            <a:r>
              <a:rPr lang="en-US" altLang="zh-TW" sz="3200" b="1" i="0" dirty="0">
                <a:solidFill>
                  <a:srgbClr val="4D4D4D"/>
                </a:solidFill>
                <a:effectLst/>
                <a:latin typeface="ヒラギノ角ゴ Pro W3"/>
              </a:rPr>
              <a:t>/</a:t>
            </a:r>
            <a:r>
              <a:rPr lang="zh-TW" altLang="en-US" sz="3200" b="1" i="0" dirty="0">
                <a:solidFill>
                  <a:srgbClr val="4D4D4D"/>
                </a:solidFill>
                <a:effectLst/>
                <a:latin typeface="ヒラギノ角ゴ Pro W3"/>
              </a:rPr>
              <a:t>小児期発症流暢障害（吃音）</a:t>
            </a:r>
          </a:p>
          <a:p>
            <a:r>
              <a:rPr lang="ja-JP" altLang="en-US" sz="3200" b="1" i="0" dirty="0">
                <a:solidFill>
                  <a:srgbClr val="4D4D4D"/>
                </a:solidFill>
                <a:effectLst/>
                <a:latin typeface="ヒラギノ角ゴ Pro W3"/>
              </a:rPr>
              <a:t>：</a:t>
            </a:r>
            <a:r>
              <a:rPr lang="ja-JP" altLang="en-US" sz="3200" b="0" i="0" dirty="0">
                <a:solidFill>
                  <a:srgbClr val="4D4D4D"/>
                </a:solidFill>
                <a:effectLst/>
                <a:latin typeface="ヒラギノ角ゴ Pro W3"/>
              </a:rPr>
              <a:t>言葉を流暢に発することに困難さを有する障害です。</a:t>
            </a:r>
            <a:endParaRPr lang="zh-TW" altLang="en-US" sz="3200" b="1" i="0" dirty="0">
              <a:solidFill>
                <a:srgbClr val="4D4D4D"/>
              </a:solidFill>
              <a:effectLst/>
              <a:latin typeface="ヒラギノ角ゴ Pro W3"/>
            </a:endParaRPr>
          </a:p>
          <a:p>
            <a:endParaRPr lang="zh-TW" altLang="en-US" b="1" i="0" dirty="0">
              <a:solidFill>
                <a:srgbClr val="4D4D4D"/>
              </a:solidFill>
              <a:effectLst/>
              <a:latin typeface="ヒラギノ角ゴ Pro W3"/>
            </a:endParaRPr>
          </a:p>
          <a:p>
            <a:endParaRPr kumimoji="1" lang="ja-JP" altLang="en-US" dirty="0"/>
          </a:p>
        </p:txBody>
      </p:sp>
    </p:spTree>
    <p:extLst>
      <p:ext uri="{BB962C8B-B14F-4D97-AF65-F5344CB8AC3E}">
        <p14:creationId xmlns:p14="http://schemas.microsoft.com/office/powerpoint/2010/main" val="1043859482"/>
      </p:ext>
    </p:extLst>
  </p:cSld>
  <p:clrMapOvr>
    <a:masterClrMapping/>
  </p:clrMapOvr>
</p:sld>
</file>

<file path=ppt/theme/theme1.xml><?xml version="1.0" encoding="utf-8"?>
<a:theme xmlns:a="http://schemas.openxmlformats.org/drawingml/2006/main" name="Prismatic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Custom 166">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49</TotalTime>
  <Words>363</Words>
  <Application>Microsoft Office PowerPoint</Application>
  <PresentationFormat>ワイド画面</PresentationFormat>
  <Paragraphs>14</Paragraphs>
  <Slides>6</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6</vt:i4>
      </vt:variant>
    </vt:vector>
  </HeadingPairs>
  <TitlesOfParts>
    <vt:vector size="17" baseType="lpstr">
      <vt:lpstr>Hiragino Kaku Gothic ProN</vt:lpstr>
      <vt:lpstr>Kosugi Maru</vt:lpstr>
      <vt:lpstr>Noto Sans JP</vt:lpstr>
      <vt:lpstr>ヒラギノ角ゴ Pro</vt:lpstr>
      <vt:lpstr>ヒラギノ角ゴ Pro W3</vt:lpstr>
      <vt:lpstr>メイリオ</vt:lpstr>
      <vt:lpstr>メイリオ</vt:lpstr>
      <vt:lpstr>Arial</vt:lpstr>
      <vt:lpstr>Avenir Next LT Pro</vt:lpstr>
      <vt:lpstr>Univers Light</vt:lpstr>
      <vt:lpstr>PrismaticVTI</vt:lpstr>
      <vt:lpstr>DSM-5 Ⅰ．Neurodevelopmental Disorders 神経発達症群　神経発達障害 </vt:lpstr>
      <vt:lpstr>神経発達症群に含まれる障害</vt:lpstr>
      <vt:lpstr>常同性運動症</vt:lpstr>
      <vt:lpstr>発達性協調運動障害</vt:lpstr>
      <vt:lpstr>知的能力障害</vt:lpstr>
      <vt:lpstr>コミュニケーション症群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DSM-5 Ⅰ．Neurodevelopmental Disorders 神経発達症群　神経発達障害 </dc:title>
  <dc:creator>ﾐﾔｶﾜ ｻﾝﾍﾟｲ 宮川 三平</dc:creator>
  <cp:lastModifiedBy>ﾐﾔｶﾜ ｻﾝﾍﾟｲ 宮川 三平</cp:lastModifiedBy>
  <cp:revision>2</cp:revision>
  <dcterms:created xsi:type="dcterms:W3CDTF">2023-05-22T03:31:08Z</dcterms:created>
  <dcterms:modified xsi:type="dcterms:W3CDTF">2023-05-22T12:43:07Z</dcterms:modified>
</cp:coreProperties>
</file>