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A3EA9-A7C6-4A20-971F-715403F0C0BF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EECEB-4D49-4B33-9D0E-D70C1832F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60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53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5770DC-1EF0-4419-975E-5379088D8C3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96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-232913" y="2300377"/>
            <a:ext cx="10765766" cy="1320800"/>
          </a:xfrm>
        </p:spPr>
        <p:txBody>
          <a:bodyPr>
            <a:noAutofit/>
          </a:bodyPr>
          <a:lstStyle/>
          <a:p>
            <a:pPr algn="ctr"/>
            <a:r>
              <a:rPr lang="ja-JP" altLang="en-US" sz="8800" dirty="0">
                <a:solidFill>
                  <a:schemeClr val="tx1"/>
                </a:solidFill>
              </a:rPr>
              <a:t>子どもの成長と発達</a:t>
            </a:r>
            <a:endParaRPr kumimoji="1" lang="ja-JP" altLang="en-US" sz="8800" dirty="0">
              <a:solidFill>
                <a:schemeClr val="tx1"/>
              </a:solidFill>
            </a:endParaRPr>
          </a:p>
        </p:txBody>
      </p:sp>
      <p:pic>
        <p:nvPicPr>
          <p:cNvPr id="2" name="子どもの成長と発達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8045" y="44940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幼児学童スポーツ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97" y="10787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発育曲線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60369" y="6163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0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-14713" y="618226"/>
            <a:ext cx="9980762" cy="1320800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 smtClean="0">
                <a:solidFill>
                  <a:schemeClr val="tx1"/>
                </a:solidFill>
              </a:rPr>
              <a:t>子どもの成長を牽引するのは？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52400" y="1875917"/>
            <a:ext cx="9328030" cy="3880773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新生児期（出生～</a:t>
            </a:r>
            <a:r>
              <a:rPr kumimoji="1" lang="en-US" altLang="ja-JP" sz="3600" dirty="0" smtClean="0"/>
              <a:t>28</a:t>
            </a:r>
            <a:r>
              <a:rPr kumimoji="1" lang="ja-JP" altLang="en-US" sz="3600" dirty="0" smtClean="0"/>
              <a:t>日）と乳児期（</a:t>
            </a:r>
            <a:r>
              <a:rPr kumimoji="1" lang="en-US" altLang="ja-JP" sz="3600" dirty="0" smtClean="0"/>
              <a:t>29</a:t>
            </a:r>
            <a:r>
              <a:rPr kumimoji="1" lang="ja-JP" altLang="en-US" sz="3600" dirty="0" smtClean="0"/>
              <a:t>日から</a:t>
            </a:r>
            <a:r>
              <a:rPr kumimoji="1" lang="en-US" altLang="ja-JP" sz="3600" dirty="0" smtClean="0"/>
              <a:t>1</a:t>
            </a:r>
            <a:r>
              <a:rPr kumimoji="1" lang="ja-JP" altLang="en-US" sz="3600" dirty="0" smtClean="0"/>
              <a:t>歳未満）：栄養と甲状腺ホルモン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幼児期から学童期（</a:t>
            </a:r>
            <a:r>
              <a:rPr lang="en-US" altLang="ja-JP" sz="3600" dirty="0" smtClean="0"/>
              <a:t>1</a:t>
            </a:r>
            <a:r>
              <a:rPr lang="ja-JP" altLang="en-US" sz="3600" dirty="0" smtClean="0"/>
              <a:t>歳から思春期前）：成長ホルモン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思春期：女性（平均</a:t>
            </a:r>
            <a:r>
              <a:rPr kumimoji="1" lang="en-US" altLang="ja-JP" sz="3600" dirty="0" smtClean="0"/>
              <a:t>9</a:t>
            </a:r>
            <a:r>
              <a:rPr kumimoji="1" lang="ja-JP" altLang="en-US" sz="3600" dirty="0" smtClean="0"/>
              <a:t>歳）</a:t>
            </a:r>
            <a:r>
              <a:rPr lang="ja-JP" altLang="en-US" sz="3600" dirty="0" smtClean="0"/>
              <a:t>；女性ホルモン　男性（平均</a:t>
            </a:r>
            <a:r>
              <a:rPr lang="en-US" altLang="ja-JP" sz="3600" dirty="0" smtClean="0"/>
              <a:t>11</a:t>
            </a:r>
            <a:r>
              <a:rPr lang="ja-JP" altLang="en-US" sz="3600" dirty="0" smtClean="0"/>
              <a:t>歳）；男性ホルモン</a:t>
            </a:r>
            <a:endParaRPr kumimoji="1" lang="ja-JP" altLang="en-US" sz="3600" dirty="0"/>
          </a:p>
        </p:txBody>
      </p:sp>
      <p:pic>
        <p:nvPicPr>
          <p:cNvPr id="2" name="成長をけん引するのは？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9546" y="579376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幼児学童スポーツ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7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camm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4553" y="619959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919288" y="2708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4800" b="1" dirty="0">
                <a:solidFill>
                  <a:schemeClr val="tx1"/>
                </a:solidFill>
              </a:rPr>
              <a:t>赤ちゃんは，一人で立つのに</a:t>
            </a:r>
            <a:r>
              <a:rPr lang="en-US" altLang="ja-JP" sz="4800" b="1" dirty="0">
                <a:solidFill>
                  <a:schemeClr val="tx1"/>
                </a:solidFill>
              </a:rPr>
              <a:t/>
            </a:r>
            <a:br>
              <a:rPr lang="en-US" altLang="ja-JP" sz="4800" b="1" dirty="0">
                <a:solidFill>
                  <a:schemeClr val="tx1"/>
                </a:solidFill>
              </a:rPr>
            </a:br>
            <a:r>
              <a:rPr lang="ja-JP" altLang="en-US" sz="4800" b="1" dirty="0">
                <a:solidFill>
                  <a:schemeClr val="tx1"/>
                </a:solidFill>
              </a:rPr>
              <a:t>なぜ</a:t>
            </a:r>
            <a:r>
              <a:rPr lang="en-US" altLang="ja-JP" sz="4800" b="1" dirty="0">
                <a:solidFill>
                  <a:schemeClr val="tx1"/>
                </a:solidFill>
              </a:rPr>
              <a:t>1</a:t>
            </a:r>
            <a:r>
              <a:rPr lang="ja-JP" altLang="en-US" sz="4800" b="1" dirty="0">
                <a:solidFill>
                  <a:schemeClr val="tx1"/>
                </a:solidFill>
              </a:rPr>
              <a:t>年もかかるのでしょうか？</a:t>
            </a:r>
          </a:p>
        </p:txBody>
      </p:sp>
      <p:pic>
        <p:nvPicPr>
          <p:cNvPr id="2" name="髄鞘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24063" y="482799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502" y="298647"/>
            <a:ext cx="9441567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ja-JP" altLang="en-US" b="1" dirty="0" smtClean="0">
                <a:solidFill>
                  <a:schemeClr val="tx1"/>
                </a:solidFill>
              </a:rPr>
              <a:t>脳の運動神経路（錐体路）の髄鞘化に約</a:t>
            </a:r>
            <a:r>
              <a:rPr lang="en-US" altLang="ja-JP" b="1" dirty="0" smtClean="0">
                <a:solidFill>
                  <a:schemeClr val="tx1"/>
                </a:solidFill>
              </a:rPr>
              <a:t>1</a:t>
            </a:r>
            <a:r>
              <a:rPr lang="ja-JP" altLang="en-US" b="1" dirty="0" smtClean="0">
                <a:solidFill>
                  <a:schemeClr val="tx1"/>
                </a:solidFill>
              </a:rPr>
              <a:t>年かかるからです。</a:t>
            </a:r>
          </a:p>
        </p:txBody>
      </p:sp>
      <p:pic>
        <p:nvPicPr>
          <p:cNvPr id="9219" name="Picture 6" descr="神経細胞図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6896" y="1097090"/>
            <a:ext cx="5286375" cy="5286375"/>
          </a:xfrm>
          <a:noFill/>
        </p:spPr>
      </p:pic>
      <p:pic>
        <p:nvPicPr>
          <p:cNvPr id="3" name="神経の髄鞘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8333" y="573726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108</Words>
  <Application>Microsoft Office PowerPoint</Application>
  <PresentationFormat>ワイド画面</PresentationFormat>
  <Paragraphs>8</Paragraphs>
  <Slides>6</Slides>
  <Notes>1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ＭＳ Ｐゴシック</vt:lpstr>
      <vt:lpstr>メイリオ</vt:lpstr>
      <vt:lpstr>Arial</vt:lpstr>
      <vt:lpstr>Calibri</vt:lpstr>
      <vt:lpstr>Trebuchet MS</vt:lpstr>
      <vt:lpstr>Wingdings 3</vt:lpstr>
      <vt:lpstr>ファセット</vt:lpstr>
      <vt:lpstr>子どもの成長と発達</vt:lpstr>
      <vt:lpstr>PowerPoint プレゼンテーション</vt:lpstr>
      <vt:lpstr>子どもの成長を牽引するのは？</vt:lpstr>
      <vt:lpstr>PowerPoint プレゼンテーション</vt:lpstr>
      <vt:lpstr>赤ちゃんは，一人で立つのに なぜ1年もかかるのでしょうか？</vt:lpstr>
      <vt:lpstr>脳の運動神経路（錐体路）の髄鞘化に約1年かかるからです。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子どもの成長と発達</dc:title>
  <dc:creator>miyakawa</dc:creator>
  <cp:lastModifiedBy>宮川 三平</cp:lastModifiedBy>
  <cp:revision>5</cp:revision>
  <dcterms:created xsi:type="dcterms:W3CDTF">2017-04-09T11:16:28Z</dcterms:created>
  <dcterms:modified xsi:type="dcterms:W3CDTF">2020-05-09T03:56:10Z</dcterms:modified>
</cp:coreProperties>
</file>