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7" r:id="rId2"/>
    <p:sldId id="262" r:id="rId3"/>
    <p:sldId id="258" r:id="rId4"/>
    <p:sldId id="263" r:id="rId5"/>
    <p:sldId id="259" r:id="rId6"/>
    <p:sldId id="260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87" d="100"/>
          <a:sy n="87" d="100"/>
        </p:scale>
        <p:origin x="60" y="57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microsoft.com/office/2015/10/relationships/revisionInfo" Target="revisionInfo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とキャプショ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用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用付きの名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真または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6/21/2020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6/21/2020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6/21/2020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6/21/2020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6/21/2020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6/21/2020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kumimoji="1"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 kumimoji="1">
          <a:solidFill>
            <a:schemeClr val="tx2"/>
          </a:solidFill>
        </a:defRPr>
      </a:lvl2pPr>
      <a:lvl3pPr eaLnBrk="1" hangingPunct="1">
        <a:defRPr kumimoji="1">
          <a:solidFill>
            <a:schemeClr val="tx2"/>
          </a:solidFill>
        </a:defRPr>
      </a:lvl3pPr>
      <a:lvl4pPr eaLnBrk="1" hangingPunct="1">
        <a:defRPr kumimoji="1">
          <a:solidFill>
            <a:schemeClr val="tx2"/>
          </a:solidFill>
        </a:defRPr>
      </a:lvl4pPr>
      <a:lvl5pPr eaLnBrk="1" hangingPunct="1">
        <a:defRPr kumimoji="1">
          <a:solidFill>
            <a:schemeClr val="tx2"/>
          </a:solidFill>
        </a:defRPr>
      </a:lvl5pPr>
      <a:lvl6pPr eaLnBrk="1" hangingPunct="1">
        <a:defRPr kumimoji="1">
          <a:solidFill>
            <a:schemeClr val="tx2"/>
          </a:solidFill>
        </a:defRPr>
      </a:lvl6pPr>
      <a:lvl7pPr eaLnBrk="1" hangingPunct="1">
        <a:defRPr kumimoji="1">
          <a:solidFill>
            <a:schemeClr val="tx2"/>
          </a:solidFill>
        </a:defRPr>
      </a:lvl7pPr>
      <a:lvl8pPr eaLnBrk="1" hangingPunct="1">
        <a:defRPr kumimoji="1">
          <a:solidFill>
            <a:schemeClr val="tx2"/>
          </a:solidFill>
        </a:defRPr>
      </a:lvl8pPr>
      <a:lvl9pPr eaLnBrk="1" hangingPunct="1">
        <a:defRPr kumimoji="1"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4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5.gif"/><Relationship Id="rId4" Type="http://schemas.openxmlformats.org/officeDocument/2006/relationships/hyperlink" Target="http://www.google.co.jp/url?sa=i&amp;rct=j&amp;q=&amp;esrc=s&amp;source=images&amp;cd=&amp;cad=rja&amp;uact=8&amp;ved=0ahUKEwiWoeW5jpjNAhXFN6YKHTC-DQYQjRwIBw&amp;url=http://plaza.umin.ac.jp/~utok-card/consultation/diseases/aortic_valve&amp;bvm=bv.124088155,d.dGY&amp;psig=AFQjCNE_jk-8uFHNs-RK0ZvGm0LDp3k_cg&amp;ust=1465464387958264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6.jpeg"/><Relationship Id="rId4" Type="http://schemas.openxmlformats.org/officeDocument/2006/relationships/hyperlink" Target="http://www.google.co.jp/url?sa=i&amp;rct=j&amp;q=&amp;esrc=s&amp;source=images&amp;cd=&amp;cad=rja&amp;uact=8&amp;ved=0ahUKEwjxlcjQjZjNAhUhLKYKHYKgCbsQjRwIBw&amp;url=http://www.lab.toho-u.ac.jp/med/ohashi/cvs/treatment/mitral_valve/&amp;bvm=bv.124088155,d.dGY&amp;psig=AFQjCNF2VpiZWaF_Bzss8d3vvvQz-x5zQw&amp;ust=1465464172468701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</p:spPr>
        <p:txBody>
          <a:bodyPr>
            <a:normAutofit/>
          </a:bodyPr>
          <a:lstStyle/>
          <a:p>
            <a:r>
              <a:rPr kumimoji="1" lang="ja-JP" altLang="en-US" dirty="0"/>
              <a:t>心臓収縮弛緩</a:t>
            </a:r>
            <a:r>
              <a:rPr kumimoji="1" lang="en-US" altLang="ja-JP" dirty="0"/>
              <a:t/>
            </a:r>
            <a:br>
              <a:rPr kumimoji="1" lang="en-US" altLang="ja-JP" dirty="0"/>
            </a:br>
            <a:r>
              <a:rPr kumimoji="1" lang="ja-JP" altLang="en-US" dirty="0"/>
              <a:t>と</a:t>
            </a:r>
            <a:r>
              <a:rPr lang="ja-JP" altLang="en-US" dirty="0"/>
              <a:t>心電図波形</a:t>
            </a:r>
            <a:endParaRPr kumimoji="1" lang="ja-JP" altLang="en-US" dirty="0"/>
          </a:p>
        </p:txBody>
      </p:sp>
      <p:pic>
        <p:nvPicPr>
          <p:cNvPr id="8194" name="Picture 2" descr="「心電図波形　心臓収縮弛緩　イラスト」の画像検索結果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819" y="0"/>
            <a:ext cx="7800304" cy="6764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「心電図波形　心臓収縮弛緩　イラスト」の画像検索結果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40" y="1661375"/>
            <a:ext cx="3966693" cy="4958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録音されたサウンド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43016" y="-884741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557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7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67425" y="365125"/>
            <a:ext cx="11186375" cy="1325563"/>
          </a:xfrm>
        </p:spPr>
        <p:txBody>
          <a:bodyPr>
            <a:normAutofit/>
          </a:bodyPr>
          <a:lstStyle/>
          <a:p>
            <a:r>
              <a:rPr lang="ja-JP" altLang="en-US" sz="4800" dirty="0"/>
              <a:t>アイントーベン三角形</a:t>
            </a:r>
            <a:endParaRPr kumimoji="1" lang="ja-JP" altLang="en-US" sz="4800" dirty="0"/>
          </a:p>
        </p:txBody>
      </p:sp>
      <p:pic>
        <p:nvPicPr>
          <p:cNvPr id="1026" name="Picture 2" descr="アイントーベンの三角形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8524" y="180304"/>
            <a:ext cx="5769735" cy="6581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コンテンツ プレースホルダー 5"/>
          <p:cNvGraphicFramePr>
            <a:graphicFrameLocks noGrp="1"/>
          </p:cNvGraphicFramePr>
          <p:nvPr>
            <p:ph idx="1"/>
            <p:extLst/>
          </p:nvPr>
        </p:nvGraphicFramePr>
        <p:xfrm>
          <a:off x="875763" y="1635619"/>
          <a:ext cx="4365940" cy="48939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829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829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696502">
                <a:tc>
                  <a:txBody>
                    <a:bodyPr/>
                    <a:lstStyle/>
                    <a:p>
                      <a:r>
                        <a:rPr lang="en-US" altLang="ja-JP" b="1" baseline="0" dirty="0">
                          <a:solidFill>
                            <a:schemeClr val="tx1"/>
                          </a:solidFill>
                        </a:rPr>
                        <a:t>Ⅰ</a:t>
                      </a:r>
                      <a:r>
                        <a:rPr lang="ja-JP" altLang="en-US" b="1" baseline="0" dirty="0">
                          <a:solidFill>
                            <a:schemeClr val="tx1"/>
                          </a:solidFill>
                        </a:rPr>
                        <a:t>誘導：</a:t>
                      </a:r>
                      <a:endParaRPr kumimoji="1" lang="ja-JP" altLang="en-US" b="1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ja-JP" altLang="en-US" b="1" baseline="0" dirty="0">
                          <a:solidFill>
                            <a:schemeClr val="tx1"/>
                          </a:solidFill>
                        </a:rPr>
                        <a:t>右手</a:t>
                      </a:r>
                      <a:r>
                        <a:rPr lang="en-US" altLang="ja-JP" b="1" baseline="0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ja-JP" altLang="en-US" b="1" baseline="0" dirty="0">
                          <a:solidFill>
                            <a:schemeClr val="tx1"/>
                          </a:solidFill>
                        </a:rPr>
                        <a:t>－</a:t>
                      </a:r>
                      <a:r>
                        <a:rPr lang="en-US" altLang="ja-JP" b="1" baseline="0" dirty="0">
                          <a:solidFill>
                            <a:schemeClr val="tx1"/>
                          </a:solidFill>
                        </a:rPr>
                        <a:t>)</a:t>
                      </a:r>
                      <a:r>
                        <a:rPr lang="ja-JP" altLang="en-US" b="1" baseline="0" dirty="0">
                          <a:solidFill>
                            <a:schemeClr val="tx1"/>
                          </a:solidFill>
                        </a:rPr>
                        <a:t>と左手</a:t>
                      </a:r>
                      <a:r>
                        <a:rPr lang="en-US" altLang="ja-JP" b="1" baseline="0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ja-JP" altLang="en-US" b="1" baseline="0" dirty="0">
                          <a:solidFill>
                            <a:schemeClr val="tx1"/>
                          </a:solidFill>
                        </a:rPr>
                        <a:t>＋</a:t>
                      </a:r>
                      <a:r>
                        <a:rPr lang="en-US" altLang="ja-JP" b="1" baseline="0" dirty="0">
                          <a:solidFill>
                            <a:schemeClr val="tx1"/>
                          </a:solidFill>
                        </a:rPr>
                        <a:t>)</a:t>
                      </a:r>
                      <a:r>
                        <a:rPr lang="ja-JP" altLang="en-US" b="1" baseline="0" dirty="0">
                          <a:solidFill>
                            <a:schemeClr val="tx1"/>
                          </a:solidFill>
                        </a:rPr>
                        <a:t>の電位差</a:t>
                      </a:r>
                      <a:endParaRPr kumimoji="1" lang="ja-JP" altLang="en-US" b="1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98735">
                <a:tc>
                  <a:txBody>
                    <a:bodyPr/>
                    <a:lstStyle/>
                    <a:p>
                      <a:r>
                        <a:rPr lang="en-US" altLang="ja-JP" b="1" baseline="0" dirty="0">
                          <a:solidFill>
                            <a:schemeClr val="tx1"/>
                          </a:solidFill>
                        </a:rPr>
                        <a:t>Ⅱ</a:t>
                      </a:r>
                      <a:r>
                        <a:rPr lang="ja-JP" altLang="en-US" b="1" baseline="0" dirty="0">
                          <a:solidFill>
                            <a:schemeClr val="tx1"/>
                          </a:solidFill>
                        </a:rPr>
                        <a:t>誘導：</a:t>
                      </a:r>
                      <a:endParaRPr kumimoji="1" lang="ja-JP" altLang="en-US" b="1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ja-JP" altLang="en-US" b="1" baseline="0" dirty="0">
                          <a:solidFill>
                            <a:schemeClr val="tx1"/>
                          </a:solidFill>
                        </a:rPr>
                        <a:t>右手</a:t>
                      </a:r>
                      <a:r>
                        <a:rPr lang="en-US" altLang="ja-JP" b="1" baseline="0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ja-JP" altLang="en-US" b="1" baseline="0" dirty="0">
                          <a:solidFill>
                            <a:schemeClr val="tx1"/>
                          </a:solidFill>
                        </a:rPr>
                        <a:t>－</a:t>
                      </a:r>
                      <a:r>
                        <a:rPr lang="en-US" altLang="ja-JP" b="1" baseline="0" dirty="0">
                          <a:solidFill>
                            <a:schemeClr val="tx1"/>
                          </a:solidFill>
                        </a:rPr>
                        <a:t>)</a:t>
                      </a:r>
                      <a:r>
                        <a:rPr lang="ja-JP" altLang="en-US" b="1" baseline="0" dirty="0">
                          <a:solidFill>
                            <a:schemeClr val="tx1"/>
                          </a:solidFill>
                        </a:rPr>
                        <a:t>と左足</a:t>
                      </a:r>
                      <a:r>
                        <a:rPr lang="en-US" altLang="ja-JP" b="1" baseline="0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ja-JP" altLang="en-US" b="1" baseline="0" dirty="0">
                          <a:solidFill>
                            <a:schemeClr val="tx1"/>
                          </a:solidFill>
                        </a:rPr>
                        <a:t>＋</a:t>
                      </a:r>
                      <a:r>
                        <a:rPr lang="en-US" altLang="ja-JP" b="1" baseline="0" dirty="0">
                          <a:solidFill>
                            <a:schemeClr val="tx1"/>
                          </a:solidFill>
                        </a:rPr>
                        <a:t>)</a:t>
                      </a:r>
                      <a:r>
                        <a:rPr lang="ja-JP" altLang="en-US" b="1" baseline="0" dirty="0">
                          <a:solidFill>
                            <a:schemeClr val="tx1"/>
                          </a:solidFill>
                        </a:rPr>
                        <a:t>の電位差</a:t>
                      </a:r>
                      <a:endParaRPr kumimoji="1" lang="ja-JP" altLang="en-US" b="1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98735">
                <a:tc>
                  <a:txBody>
                    <a:bodyPr/>
                    <a:lstStyle/>
                    <a:p>
                      <a:r>
                        <a:rPr lang="en-US" altLang="ja-JP" b="1" baseline="0" dirty="0">
                          <a:solidFill>
                            <a:schemeClr val="tx1"/>
                          </a:solidFill>
                        </a:rPr>
                        <a:t>Ⅲ</a:t>
                      </a:r>
                      <a:r>
                        <a:rPr lang="ja-JP" altLang="en-US" b="1" baseline="0" dirty="0">
                          <a:solidFill>
                            <a:schemeClr val="tx1"/>
                          </a:solidFill>
                        </a:rPr>
                        <a:t>誘導：</a:t>
                      </a:r>
                      <a:endParaRPr kumimoji="1" lang="ja-JP" altLang="en-US" b="1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ja-JP" altLang="en-US" b="1" baseline="0" dirty="0">
                          <a:solidFill>
                            <a:schemeClr val="tx1"/>
                          </a:solidFill>
                        </a:rPr>
                        <a:t>左手</a:t>
                      </a:r>
                      <a:r>
                        <a:rPr lang="en-US" altLang="ja-JP" b="1" baseline="0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ja-JP" altLang="en-US" b="1" baseline="0" dirty="0">
                          <a:solidFill>
                            <a:schemeClr val="tx1"/>
                          </a:solidFill>
                        </a:rPr>
                        <a:t>－</a:t>
                      </a:r>
                      <a:r>
                        <a:rPr lang="en-US" altLang="ja-JP" b="1" baseline="0" dirty="0">
                          <a:solidFill>
                            <a:schemeClr val="tx1"/>
                          </a:solidFill>
                        </a:rPr>
                        <a:t>)</a:t>
                      </a:r>
                      <a:r>
                        <a:rPr lang="ja-JP" altLang="en-US" b="1" baseline="0" dirty="0">
                          <a:solidFill>
                            <a:schemeClr val="tx1"/>
                          </a:solidFill>
                        </a:rPr>
                        <a:t>と左足</a:t>
                      </a:r>
                      <a:r>
                        <a:rPr lang="en-US" altLang="ja-JP" b="1" baseline="0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ja-JP" altLang="en-US" b="1" baseline="0" dirty="0">
                          <a:solidFill>
                            <a:schemeClr val="tx1"/>
                          </a:solidFill>
                        </a:rPr>
                        <a:t>＋</a:t>
                      </a:r>
                      <a:r>
                        <a:rPr lang="en-US" altLang="ja-JP" b="1" baseline="0" dirty="0">
                          <a:solidFill>
                            <a:schemeClr val="tx1"/>
                          </a:solidFill>
                        </a:rPr>
                        <a:t>)</a:t>
                      </a:r>
                      <a:r>
                        <a:rPr lang="ja-JP" altLang="en-US" b="1" baseline="0" dirty="0">
                          <a:solidFill>
                            <a:schemeClr val="tx1"/>
                          </a:solidFill>
                        </a:rPr>
                        <a:t>の電位差</a:t>
                      </a:r>
                      <a:endParaRPr kumimoji="1" lang="ja-JP" altLang="en-US" b="1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録音されたサウンド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92898" y="5789831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160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7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plaza.umin.ac.jp/~utok-card/admin/wp-content/uploads/2013/07/011.gif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録音されたサウンド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608683" y="5882914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166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5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562931"/>
          </a:xfrm>
        </p:spPr>
        <p:txBody>
          <a:bodyPr>
            <a:normAutofit/>
          </a:bodyPr>
          <a:lstStyle/>
          <a:p>
            <a:r>
              <a:rPr kumimoji="1" lang="ja-JP" altLang="en-US" dirty="0"/>
              <a:t>僧房弁</a:t>
            </a:r>
            <a:r>
              <a:rPr kumimoji="1" lang="en-US" altLang="ja-JP" dirty="0"/>
              <a:t/>
            </a:r>
            <a:br>
              <a:rPr kumimoji="1" lang="en-US" altLang="ja-JP" dirty="0"/>
            </a:br>
            <a:r>
              <a:rPr kumimoji="1" lang="ja-JP" altLang="en-US" dirty="0"/>
              <a:t>三尖弁</a:t>
            </a:r>
            <a:r>
              <a:rPr kumimoji="1" lang="en-US" altLang="ja-JP" dirty="0"/>
              <a:t/>
            </a:r>
            <a:br>
              <a:rPr kumimoji="1" lang="en-US" altLang="ja-JP" dirty="0"/>
            </a:br>
            <a:r>
              <a:rPr lang="ja-JP" altLang="en-US" dirty="0"/>
              <a:t>大動脈弁</a:t>
            </a:r>
            <a:r>
              <a:rPr lang="en-US" altLang="ja-JP" dirty="0"/>
              <a:t/>
            </a:r>
            <a:br>
              <a:rPr lang="en-US" altLang="ja-JP" dirty="0"/>
            </a:br>
            <a:r>
              <a:rPr lang="ja-JP" altLang="en-US" dirty="0"/>
              <a:t>肺動脈弁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5122" name="Picture 2" descr="http://www.lab.toho-u.ac.jp/med/ohashi/cvs/treatment/mitral_valve/images/index_002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1842" y="206061"/>
            <a:ext cx="8216721" cy="6272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録音されたサウンド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65540" y="5647469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457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1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73805" y="1253768"/>
            <a:ext cx="10515600" cy="2803078"/>
          </a:xfrm>
        </p:spPr>
        <p:txBody>
          <a:bodyPr>
            <a:normAutofit/>
          </a:bodyPr>
          <a:lstStyle/>
          <a:p>
            <a:r>
              <a:rPr kumimoji="1" lang="ja-JP" altLang="en-US" sz="5400" dirty="0"/>
              <a:t>冠状動脈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7172" name="Picture 4" descr="「冠状動脈　　イラスト」の画像検索結果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7100" y="118165"/>
            <a:ext cx="7984900" cy="6632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録音されたサウンド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91697" y="3550371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677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2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67620" y="253765"/>
            <a:ext cx="10515600" cy="1325563"/>
          </a:xfrm>
        </p:spPr>
        <p:txBody>
          <a:bodyPr/>
          <a:lstStyle/>
          <a:p>
            <a:r>
              <a:rPr kumimoji="1" lang="ja-JP" altLang="en-US" dirty="0"/>
              <a:t>収縮期（最高）血圧と拡張期（最低）血圧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10242" name="Picture 2" descr="「収縮期血圧 拡張期血圧」の画像検索結果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72" y="1313645"/>
            <a:ext cx="6349284" cy="5544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「マンシェットの巻き方」の画像検索結果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4886" y="982252"/>
            <a:ext cx="6336406" cy="5499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録音されたサウンド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496614" y="606795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773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1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ファセット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33</TotalTime>
  <Words>76</Words>
  <Application>Microsoft Office PowerPoint</Application>
  <PresentationFormat>ワイド画面</PresentationFormat>
  <Paragraphs>11</Paragraphs>
  <Slides>6</Slides>
  <Notes>0</Notes>
  <HiddenSlides>0</HiddenSlides>
  <MMClips>6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6</vt:i4>
      </vt:variant>
    </vt:vector>
  </HeadingPairs>
  <TitlesOfParts>
    <vt:vector size="11" baseType="lpstr">
      <vt:lpstr>メイリオ</vt:lpstr>
      <vt:lpstr>Arial</vt:lpstr>
      <vt:lpstr>Trebuchet MS</vt:lpstr>
      <vt:lpstr>Wingdings 3</vt:lpstr>
      <vt:lpstr>ファセット</vt:lpstr>
      <vt:lpstr>心臓収縮弛緩 と心電図波形</vt:lpstr>
      <vt:lpstr>アイントーベン三角形</vt:lpstr>
      <vt:lpstr>PowerPoint プレゼンテーション</vt:lpstr>
      <vt:lpstr>僧房弁 三尖弁 大動脈弁 肺動脈弁</vt:lpstr>
      <vt:lpstr>冠状動脈</vt:lpstr>
      <vt:lpstr>収縮期（最高）血圧と拡張期（最低）血圧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心臓収縮弛緩 と心電図波形</dc:title>
  <dc:creator>宮川三平</dc:creator>
  <cp:lastModifiedBy>宮川 三平</cp:lastModifiedBy>
  <cp:revision>3</cp:revision>
  <dcterms:created xsi:type="dcterms:W3CDTF">2017-05-12T06:21:13Z</dcterms:created>
  <dcterms:modified xsi:type="dcterms:W3CDTF">2020-06-21T08:23:14Z</dcterms:modified>
</cp:coreProperties>
</file>