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67BC31-16A0-4C01-B6CD-0056B836D8F5}" v="328" dt="2020-06-28T06:43:07.9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10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74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86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51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90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40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88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58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286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45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38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A643-9BB0-4E02-80B2-2C0A5E5D738E}" type="datetimeFigureOut">
              <a:rPr kumimoji="1" lang="ja-JP" altLang="en-US" smtClean="0"/>
              <a:t>2020/6/28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D720A-4AD5-4DCF-885F-DE529799612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28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1514" y="-360589"/>
            <a:ext cx="11850913" cy="1340077"/>
          </a:xfrm>
        </p:spPr>
        <p:txBody>
          <a:bodyPr>
            <a:noAutofit/>
          </a:bodyPr>
          <a:lstStyle/>
          <a:p>
            <a:pPr algn="ctr"/>
            <a:r>
              <a:rPr lang="ja-JP" sz="6000" dirty="0">
                <a:latin typeface="MS Gothic"/>
                <a:ea typeface="MS Gothic"/>
                <a:cs typeface="+mj-lt"/>
              </a:rPr>
              <a:t>クームス・ゲルのアレルギー分類</a:t>
            </a:r>
            <a:endParaRPr lang="ja-JP" sz="6000" dirty="0">
              <a:latin typeface="MS Gothic"/>
              <a:ea typeface="MS Gothic"/>
              <a:cs typeface="Calibri Light" panose="020F0302020204030204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idx="1"/>
          </p:nvPr>
        </p:nvSpPr>
        <p:spPr>
          <a:xfrm>
            <a:off x="47173" y="882197"/>
            <a:ext cx="12416970" cy="5976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b="1" dirty="0">
                <a:ea typeface="+mn-lt"/>
                <a:cs typeface="+mn-lt"/>
              </a:rPr>
              <a:t>Ⅰ型：即時型＝IgEが関係</a:t>
            </a:r>
            <a:endParaRPr lang="ja-JP" alt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ja-JP" b="1" dirty="0">
                <a:ea typeface="+mn-lt"/>
                <a:cs typeface="+mn-lt"/>
              </a:rPr>
              <a:t>　　　　　　　アナフィラキシー、蕁麻疹、喘息、アレルギー性鼻炎</a:t>
            </a:r>
            <a:r>
              <a:rPr lang="ja-JP" b="1" dirty="0" smtClean="0">
                <a:ea typeface="+mn-lt"/>
                <a:cs typeface="+mn-lt"/>
              </a:rPr>
              <a:t>など</a:t>
            </a:r>
            <a:endParaRPr lang="ja-JP" altLang="en-US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ja-JP" b="1" dirty="0">
                <a:ea typeface="+mn-lt"/>
                <a:cs typeface="+mn-lt"/>
              </a:rPr>
              <a:t>Ⅱ型</a:t>
            </a:r>
            <a:r>
              <a:rPr lang="ja-JP" b="1" dirty="0" smtClean="0">
                <a:ea typeface="+mn-lt"/>
                <a:cs typeface="+mn-lt"/>
              </a:rPr>
              <a:t>：</a:t>
            </a:r>
            <a:endParaRPr lang="en-US" altLang="ja-JP" b="1" dirty="0" smtClean="0">
              <a:ea typeface="+mn-lt"/>
              <a:cs typeface="+mn-lt"/>
            </a:endParaRPr>
          </a:p>
          <a:p>
            <a:pPr marL="0" indent="0">
              <a:buNone/>
            </a:pPr>
            <a:r>
              <a:rPr lang="ja-JP" b="1" dirty="0" smtClean="0">
                <a:ea typeface="+mn-lt"/>
                <a:cs typeface="+mn-lt"/>
              </a:rPr>
              <a:t>細胞膜抗原</a:t>
            </a:r>
            <a:r>
              <a:rPr lang="ja-JP" b="1" dirty="0">
                <a:ea typeface="+mn-lt"/>
                <a:cs typeface="+mn-lt"/>
              </a:rPr>
              <a:t>に対するIgG抗体を認識した白血球</a:t>
            </a:r>
            <a:r>
              <a:rPr lang="ja-JP" b="1" dirty="0" smtClean="0">
                <a:ea typeface="+mn-lt"/>
                <a:cs typeface="+mn-lt"/>
              </a:rPr>
              <a:t>が</a:t>
            </a:r>
            <a:r>
              <a:rPr lang="ja-JP" altLang="en-US" b="1" dirty="0">
                <a:ea typeface="+mn-lt"/>
                <a:cs typeface="+mn-lt"/>
              </a:rPr>
              <a:t>細胞</a:t>
            </a:r>
            <a:r>
              <a:rPr lang="ja-JP" altLang="en-US" b="1" dirty="0" smtClean="0">
                <a:ea typeface="+mn-lt"/>
                <a:cs typeface="+mn-lt"/>
              </a:rPr>
              <a:t>を攻撃</a:t>
            </a:r>
            <a:r>
              <a:rPr lang="ja-JP" b="1" dirty="0">
                <a:ea typeface="+mn-lt"/>
                <a:cs typeface="+mn-lt"/>
              </a:rPr>
              <a:t>                             </a:t>
            </a:r>
            <a:endParaRPr lang="en-US" altLang="ja-JP" b="1" dirty="0" smtClean="0">
              <a:ea typeface="+mn-lt"/>
              <a:cs typeface="+mn-lt"/>
            </a:endParaRPr>
          </a:p>
          <a:p>
            <a:pPr marL="0" indent="0">
              <a:buNone/>
            </a:pPr>
            <a:r>
              <a:rPr lang="ja-JP" altLang="en-US" b="1" dirty="0">
                <a:ea typeface="+mn-lt"/>
                <a:cs typeface="+mn-lt"/>
              </a:rPr>
              <a:t>　</a:t>
            </a:r>
            <a:r>
              <a:rPr lang="ja-JP" altLang="en-US" b="1" dirty="0" smtClean="0">
                <a:ea typeface="+mn-lt"/>
                <a:cs typeface="+mn-lt"/>
              </a:rPr>
              <a:t>　　　　　　</a:t>
            </a:r>
            <a:r>
              <a:rPr lang="ja-JP" altLang="en-US" b="1" dirty="0">
                <a:ea typeface="+mn-lt"/>
                <a:cs typeface="+mn-lt"/>
              </a:rPr>
              <a:t> </a:t>
            </a:r>
            <a:r>
              <a:rPr lang="ja-JP" b="1" dirty="0">
                <a:ea typeface="+mn-lt"/>
                <a:cs typeface="+mn-lt"/>
              </a:rPr>
              <a:t>ペニシリンアレルギー</a:t>
            </a:r>
            <a:endParaRPr lang="ja-JP" dirty="0">
              <a:ea typeface="ＭＳ Ｐゴシック"/>
              <a:cs typeface="Calibri" panose="020F0502020204030204"/>
            </a:endParaRPr>
          </a:p>
          <a:p>
            <a:pPr marL="0" indent="0">
              <a:buNone/>
            </a:pPr>
            <a:r>
              <a:rPr lang="ja-JP" b="1" dirty="0" smtClean="0">
                <a:ea typeface="+mn-lt"/>
                <a:cs typeface="+mn-lt"/>
              </a:rPr>
              <a:t>Ⅲ型</a:t>
            </a:r>
            <a:r>
              <a:rPr lang="ja-JP" b="1" dirty="0">
                <a:ea typeface="+mn-lt"/>
                <a:cs typeface="+mn-lt"/>
              </a:rPr>
              <a:t>：抗原と抗体との複合物が、流血中に入り組織に沈着する。</a:t>
            </a:r>
            <a:endParaRPr lang="ja-JP" dirty="0">
              <a:cs typeface="Calibri" panose="020F0502020204030204"/>
            </a:endParaRPr>
          </a:p>
          <a:p>
            <a:pPr marL="0" indent="0">
              <a:buNone/>
            </a:pPr>
            <a:r>
              <a:rPr lang="ja-JP" b="1" dirty="0">
                <a:ea typeface="+mn-lt"/>
                <a:cs typeface="+mn-lt"/>
              </a:rPr>
              <a:t>　　　　　　  急性糸球体腎炎、過敏性肺炎など</a:t>
            </a:r>
            <a:endParaRPr lang="ja-JP" dirty="0">
              <a:cs typeface="Calibri" panose="020F0502020204030204"/>
            </a:endParaRPr>
          </a:p>
          <a:p>
            <a:pPr marL="0" indent="0">
              <a:buNone/>
            </a:pPr>
            <a:r>
              <a:rPr lang="ja-JP" b="1" dirty="0">
                <a:ea typeface="+mn-lt"/>
                <a:cs typeface="+mn-lt"/>
              </a:rPr>
              <a:t>Ⅳ型：細胞性免疫（抗原に感作されたTリンパ球が関与する。</a:t>
            </a:r>
            <a:endParaRPr lang="ja-JP" dirty="0">
              <a:ea typeface="ＭＳ Ｐゴシック"/>
              <a:cs typeface="Calibri" panose="020F0502020204030204"/>
            </a:endParaRPr>
          </a:p>
          <a:p>
            <a:pPr marL="0" indent="0">
              <a:buNone/>
            </a:pPr>
            <a:r>
              <a:rPr lang="ja-JP" b="1" dirty="0">
                <a:ea typeface="+mn-lt"/>
                <a:cs typeface="+mn-lt"/>
              </a:rPr>
              <a:t>　　　　　　移植の拒絶反応、結核、　　　　　　　</a:t>
            </a:r>
            <a:endParaRPr lang="ja-JP" altLang="en-US" dirty="0">
              <a:ea typeface="ＭＳ Ｐゴシック"/>
              <a:cs typeface="+mn-lt"/>
            </a:endParaRPr>
          </a:p>
          <a:p>
            <a:pPr marL="0" indent="0">
              <a:buNone/>
            </a:pPr>
            <a:r>
              <a:rPr lang="ja-JP" b="1" dirty="0">
                <a:ea typeface="+mn-lt"/>
                <a:cs typeface="+mn-lt"/>
              </a:rPr>
              <a:t>                        </a:t>
            </a:r>
            <a:r>
              <a:rPr lang="ja-JP" altLang="en-US" b="1" dirty="0">
                <a:ea typeface="+mn-lt"/>
                <a:cs typeface="+mn-lt"/>
              </a:rPr>
              <a:t>  </a:t>
            </a:r>
            <a:r>
              <a:rPr lang="ja-JP" b="1" dirty="0">
                <a:ea typeface="+mn-lt"/>
                <a:cs typeface="+mn-lt"/>
              </a:rPr>
              <a:t>接触性皮膚炎など</a:t>
            </a:r>
            <a:endParaRPr lang="ja-JP" dirty="0">
              <a:ea typeface="ＭＳ Ｐゴシック"/>
              <a:cs typeface="Calibri" panose="020F0502020204030204"/>
            </a:endParaRPr>
          </a:p>
          <a:p>
            <a:endParaRPr lang="ja-JP" altLang="en-US" dirty="0">
              <a:ea typeface="ＭＳ Ｐゴシック"/>
              <a:cs typeface="Calibri"/>
            </a:endParaRP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4372" y="558981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6829" y="-298903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/>
              <a:t>Ⅰ</a:t>
            </a:r>
            <a:r>
              <a:rPr lang="ja-JP" altLang="en-US" dirty="0"/>
              <a:t>型アレルギーのメカニズム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 descr="J:\免疫学アレルギーのメカニズム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771" y="620486"/>
            <a:ext cx="12191999" cy="6237514"/>
          </a:xfrm>
          <a:prstGeom prst="rect">
            <a:avLst/>
          </a:prstGeom>
          <a:noFill/>
        </p:spPr>
      </p:pic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7243" y="61769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小児喘息気管支収縮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15" y="0"/>
            <a:ext cx="12519858" cy="746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0700" y="6248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5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190046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/>
              <a:t>気管支喘息の重症度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2" descr="テキスト が含まれている画像&#10;&#10;自動的に生成された説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287"/>
            <a:ext cx="12104914" cy="593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2457" y="59544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4786" y="-239032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/>
              <a:t>食物アレルギーの診断・治療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4299" y="1086530"/>
            <a:ext cx="12006943" cy="5684383"/>
          </a:xfrm>
        </p:spPr>
        <p:txBody>
          <a:bodyPr/>
          <a:lstStyle/>
          <a:p>
            <a:r>
              <a:rPr lang="ja-JP" altLang="en-US" dirty="0"/>
              <a:t>食物を摂取してから</a:t>
            </a:r>
            <a:r>
              <a:rPr lang="en-US" altLang="ja-JP" dirty="0">
                <a:solidFill>
                  <a:srgbClr val="FF0000"/>
                </a:solidFill>
              </a:rPr>
              <a:t>2</a:t>
            </a:r>
            <a:r>
              <a:rPr lang="ja-JP" altLang="en-US" dirty="0">
                <a:solidFill>
                  <a:srgbClr val="FF0000"/>
                </a:solidFill>
              </a:rPr>
              <a:t>時間以内</a:t>
            </a:r>
            <a:r>
              <a:rPr lang="ja-JP" altLang="en-US" dirty="0"/>
              <a:t>におきます。 </a:t>
            </a:r>
            <a:endParaRPr lang="en-US" altLang="ja-JP" dirty="0"/>
          </a:p>
          <a:p>
            <a:pPr>
              <a:buNone/>
            </a:pPr>
            <a:r>
              <a:rPr lang="ja-JP" altLang="en-US" dirty="0"/>
              <a:t>（症状：唇がぴりぴり，唇や口腔粘膜が腫れる，ぜいぜい，発疹，嘔吐など）</a:t>
            </a:r>
            <a:endParaRPr lang="en-US" altLang="ja-JP" dirty="0"/>
          </a:p>
          <a:p>
            <a:r>
              <a:rPr lang="ja-JP" altLang="en-US" dirty="0">
                <a:solidFill>
                  <a:srgbClr val="FF0000"/>
                </a:solidFill>
              </a:rPr>
              <a:t>ぜいぜい</a:t>
            </a:r>
            <a:r>
              <a:rPr lang="ja-JP" altLang="en-US" dirty="0"/>
              <a:t>⇒</a:t>
            </a:r>
            <a:r>
              <a:rPr lang="en-US" altLang="ja-JP" dirty="0"/>
              <a:t>1/3</a:t>
            </a:r>
            <a:r>
              <a:rPr lang="ja-JP" altLang="en-US" dirty="0"/>
              <a:t>は，</a:t>
            </a:r>
            <a:r>
              <a:rPr lang="ja-JP" altLang="en-US" dirty="0" smtClean="0">
                <a:solidFill>
                  <a:srgbClr val="FF0000"/>
                </a:solidFill>
              </a:rPr>
              <a:t>アナフィラキシーショック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診断：経口負荷試験によります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/>
              <a:t>治療：最近，経口少量減感作療法が注目</a:t>
            </a:r>
            <a:endParaRPr lang="en-US" altLang="ja-JP" dirty="0"/>
          </a:p>
          <a:p>
            <a:pPr>
              <a:buNone/>
            </a:pPr>
            <a:r>
              <a:rPr lang="ja-JP" altLang="en-US" dirty="0"/>
              <a:t>　　　　　されています。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7770" y="4953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987"/>
            <a:ext cx="12132129" cy="673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6657" y="58837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1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260</Words>
  <Application>Microsoft Office PowerPoint</Application>
  <PresentationFormat>ワイド画面</PresentationFormat>
  <Paragraphs>22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ＭＳ Ｐゴシック</vt:lpstr>
      <vt:lpstr>MS Gothic</vt:lpstr>
      <vt:lpstr>Arial</vt:lpstr>
      <vt:lpstr>Calibri</vt:lpstr>
      <vt:lpstr>Calibri Light</vt:lpstr>
      <vt:lpstr>Office テーマ</vt:lpstr>
      <vt:lpstr>クームス・ゲルのアレルギー分類</vt:lpstr>
      <vt:lpstr>Ⅰ型アレルギーのメカニズム</vt:lpstr>
      <vt:lpstr>PowerPoint プレゼンテーション</vt:lpstr>
      <vt:lpstr>気管支喘息の重症度</vt:lpstr>
      <vt:lpstr>食物アレルギーの診断・治療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宮川　三平</dc:creator>
  <cp:lastModifiedBy>宮川 三平</cp:lastModifiedBy>
  <cp:revision>79</cp:revision>
  <dcterms:created xsi:type="dcterms:W3CDTF">2020-06-28T06:35:53Z</dcterms:created>
  <dcterms:modified xsi:type="dcterms:W3CDTF">2020-06-28T07:15:10Z</dcterms:modified>
</cp:coreProperties>
</file>