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0" r:id="rId7"/>
    <p:sldId id="259" r:id="rId8"/>
    <p:sldId id="261" r:id="rId9"/>
    <p:sldId id="258" r:id="rId10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DB185D-5850-43B9-A018-A643B5464533}" v="2" dt="2023-09-19T03:06:06.7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7" autoAdjust="0"/>
    <p:restoredTop sz="94660"/>
  </p:normalViewPr>
  <p:slideViewPr>
    <p:cSldViewPr snapToGrid="0">
      <p:cViewPr varScale="1">
        <p:scale>
          <a:sx n="72" d="100"/>
          <a:sy n="72" d="100"/>
        </p:scale>
        <p:origin x="59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F759E3-E68B-F5B4-F72B-1CB3EA6C69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C7F4E41-B5CF-9811-F2F8-BE60C5D1FF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92C700F-0C80-A097-7D42-A6723039C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830F-B5F4-4C4C-A638-1329A6B31190}" type="datetimeFigureOut">
              <a:rPr kumimoji="1" lang="ja-JP" altLang="en-US" smtClean="0"/>
              <a:t>2023/9/19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4808F9D-D25F-4101-0F2D-8126FC6FC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4631369-DF23-5C35-F3BF-9E448EC2B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910C3-0EBC-4C79-83C0-122FBB739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4240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80C1AD-EDF0-A5B6-B812-8EBBF9417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00AB01F-4F85-CDED-4098-5E5E6C4E74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669D1B-44FC-0947-18D0-F4ADF633D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830F-B5F4-4C4C-A638-1329A6B31190}" type="datetimeFigureOut">
              <a:rPr kumimoji="1" lang="ja-JP" altLang="en-US" smtClean="0"/>
              <a:t>2023/9/19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BA10AE8-82AE-FA95-DC63-D24668C9C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75A3395-2525-6B59-B448-BE8FF79B5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910C3-0EBC-4C79-83C0-122FBB739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2951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6BA889B-C3D3-3130-216D-006FAECBFC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45495C3-938E-0A2A-1E0E-AC89699E5B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2A5EF56-C437-D86A-F359-BCF8303DC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830F-B5F4-4C4C-A638-1329A6B31190}" type="datetimeFigureOut">
              <a:rPr kumimoji="1" lang="ja-JP" altLang="en-US" smtClean="0"/>
              <a:t>2023/9/19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CBE35AD-14D4-65D7-E606-14E46FED0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8D8C043-30DA-5E58-7E85-1C7488F8D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910C3-0EBC-4C79-83C0-122FBB739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3969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9FEDCD-6FC8-FEE2-799F-3B4B83330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E233DB1-74BB-2D3D-E890-34ABC0F171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1EE6491-81C7-5235-916E-0790BCDB9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830F-B5F4-4C4C-A638-1329A6B31190}" type="datetimeFigureOut">
              <a:rPr kumimoji="1" lang="ja-JP" altLang="en-US" smtClean="0"/>
              <a:t>2023/9/19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E97202E-9A79-5A8C-1CFC-761D6FFED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C9527DA-49DA-0CB0-E57C-77CDF423B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910C3-0EBC-4C79-83C0-122FBB739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1017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8B2E7E-A31A-1789-DAC5-ECC891965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D1F16B4-3479-3CB8-6549-FF7AA41446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24C3A43-1565-792D-331A-1D27D0E42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830F-B5F4-4C4C-A638-1329A6B31190}" type="datetimeFigureOut">
              <a:rPr kumimoji="1" lang="ja-JP" altLang="en-US" smtClean="0"/>
              <a:t>2023/9/19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5784B80-7750-1D42-1750-5285DDDAB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21A4E06-056F-8738-60ED-73162CD62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910C3-0EBC-4C79-83C0-122FBB739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5255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D25078-A4F8-A2FB-0E6F-CF8CCC3B9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E04BD53-A3C1-8286-8239-99B8269730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D428748-D765-2472-EB55-3CA26C67C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BEDF389-0243-7A97-978C-F138EFB73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830F-B5F4-4C4C-A638-1329A6B31190}" type="datetimeFigureOut">
              <a:rPr kumimoji="1" lang="ja-JP" altLang="en-US" smtClean="0"/>
              <a:t>2023/9/19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C3BC455-AC00-0A23-1BCB-59BA94187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F4F7B98-4F4F-C54B-F46C-72FC7B271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910C3-0EBC-4C79-83C0-122FBB739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2159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D72EBB8-BF41-9F76-1F18-E7AA11F10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DEB29C7-B750-E95C-F75B-5E51CF0B7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4555F61-0826-9706-ED6F-6C849C1C51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1F6ACC5-DABF-CF35-D2E7-E7656A94E2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1BCD321-585D-DDD8-5EE1-5DDECE2814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8E96309-7F99-82F7-7D86-041B5497B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830F-B5F4-4C4C-A638-1329A6B31190}" type="datetimeFigureOut">
              <a:rPr kumimoji="1" lang="ja-JP" altLang="en-US" smtClean="0"/>
              <a:t>2023/9/19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EEDD8CC-47E0-ED5B-4D7B-B611BF237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8C6240A-6D16-ADD2-7ED7-CC068EA80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910C3-0EBC-4C79-83C0-122FBB739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7124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95EDE9-67BA-016F-529C-CA136A514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C52403D-2DD7-3688-9F45-741BD66CD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830F-B5F4-4C4C-A638-1329A6B31190}" type="datetimeFigureOut">
              <a:rPr kumimoji="1" lang="ja-JP" altLang="en-US" smtClean="0"/>
              <a:t>2023/9/19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5C6B2A6-95BA-819C-C608-556185632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788C2E7-C609-F412-C1FD-C66CC6B25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910C3-0EBC-4C79-83C0-122FBB739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323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B4A4FC9-582E-05C1-7DE9-98337370D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830F-B5F4-4C4C-A638-1329A6B31190}" type="datetimeFigureOut">
              <a:rPr kumimoji="1" lang="ja-JP" altLang="en-US" smtClean="0"/>
              <a:t>2023/9/19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2A8579E-9936-C0BA-A435-D238AB019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4ABBAD1-FBED-EC6A-08A6-E4538F249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910C3-0EBC-4C79-83C0-122FBB739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1256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6CAE42-D19B-02C1-5B61-772341113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01096A-0AB9-AD58-4974-DC8EAB1D9A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11D868D-DF8C-1797-CF1B-BA9705ED37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2AE3F84-A2E3-431F-D65B-600290EF6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830F-B5F4-4C4C-A638-1329A6B31190}" type="datetimeFigureOut">
              <a:rPr kumimoji="1" lang="ja-JP" altLang="en-US" smtClean="0"/>
              <a:t>2023/9/19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BED4A2D-47D2-A70A-940E-E33933851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18BFFBD-084F-C641-98A3-F2102F480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910C3-0EBC-4C79-83C0-122FBB739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9344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8AEB8A-62B7-7065-A3C0-D93DBD09E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9E9A30E-2BDA-D3E3-98CC-3FD96BBCB5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D6F0037-337C-0024-40BF-2151DE6E39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221FDD9-F099-F060-E9C3-9EEBDD97F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830F-B5F4-4C4C-A638-1329A6B31190}" type="datetimeFigureOut">
              <a:rPr kumimoji="1" lang="ja-JP" altLang="en-US" smtClean="0"/>
              <a:t>2023/9/19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4902EFF-A454-8731-E574-9BA478063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6EDCD60-DB79-85DA-1DA2-316BA1626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910C3-0EBC-4C79-83C0-122FBB739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0294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61A6FAB-442D-2704-4D33-AD224FBA4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80A1E42-DD65-F3DA-4049-AC72F441D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65C3DF7-3EE8-B64F-D6BA-05CE17004C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8830F-B5F4-4C4C-A638-1329A6B31190}" type="datetimeFigureOut">
              <a:rPr kumimoji="1" lang="ja-JP" altLang="en-US" smtClean="0"/>
              <a:t>2023/9/19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B82AE45-7F47-BD78-E438-002B4E215F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B849B20-6D1D-045A-C814-DB809D9251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A910C3-0EBC-4C79-83C0-122FBB739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9776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911248EC-358C-D01F-D975-8FC15575A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6761"/>
            <a:ext cx="10515600" cy="745737"/>
          </a:xfrm>
        </p:spPr>
        <p:txBody>
          <a:bodyPr>
            <a:normAutofit fontScale="90000"/>
          </a:bodyPr>
          <a:lstStyle/>
          <a:p>
            <a:r>
              <a:rPr lang="ja-JP" altLang="en-US" b="1" dirty="0"/>
              <a:t>認知症　その２</a:t>
            </a:r>
            <a:r>
              <a:rPr lang="en-US" altLang="ja-JP" sz="1800" dirty="0"/>
              <a:t>https://www.city.asahikawa.hokkaido.jp/700/723/724/d058019.html</a:t>
            </a:r>
            <a:endParaRPr lang="ja-JP" altLang="en-US" sz="1800" dirty="0"/>
          </a:p>
        </p:txBody>
      </p:sp>
      <p:pic>
        <p:nvPicPr>
          <p:cNvPr id="1026" name="Picture 2" descr="あさひばし 平成28年9月号「特集 認知症 その心に寄り添う」 | 旭川市">
            <a:extLst>
              <a:ext uri="{FF2B5EF4-FFF2-40B4-BE49-F238E27FC236}">
                <a16:creationId xmlns:a16="http://schemas.microsoft.com/office/drawing/2014/main" id="{ED62BAAC-4414-EC7F-DEA7-CBEB6225CFB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069" y="777514"/>
            <a:ext cx="11846255" cy="6080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7023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6421BF-7E56-C67E-A962-4D80DE47C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-9979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b="1" dirty="0"/>
              <a:t>アルツハイマー型認知症の経過</a:t>
            </a:r>
            <a:r>
              <a:rPr kumimoji="1" lang="en-US" altLang="ja-JP" sz="1800" dirty="0"/>
              <a:t>https://www.cocofump.co.jp/articles/byoki/12/</a:t>
            </a:r>
            <a:endParaRPr kumimoji="1" lang="ja-JP" altLang="en-US" sz="1800" dirty="0"/>
          </a:p>
        </p:txBody>
      </p:sp>
      <p:pic>
        <p:nvPicPr>
          <p:cNvPr id="2050" name="Picture 2" descr="アルツハイマー型認知症とは？症状や原因・患者さんへの対応法をわかりやすく解説！｜サービス付き高齢者向け住宅の学研ココファン">
            <a:extLst>
              <a:ext uri="{FF2B5EF4-FFF2-40B4-BE49-F238E27FC236}">
                <a16:creationId xmlns:a16="http://schemas.microsoft.com/office/drawing/2014/main" id="{36019CC3-6881-2B9B-586E-DC15BD5EABC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31" y="1073187"/>
            <a:ext cx="12396416" cy="5650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8132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脳機能マップ">
            <a:extLst>
              <a:ext uri="{FF2B5EF4-FFF2-40B4-BE49-F238E27FC236}">
                <a16:creationId xmlns:a16="http://schemas.microsoft.com/office/drawing/2014/main" id="{A9A7C7F8-21A6-A684-DA4A-F887A91216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5063"/>
            <a:ext cx="12192000" cy="678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4844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F5316D-1261-CAA9-5693-2409E9E08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5286" y="103868"/>
            <a:ext cx="10515600" cy="1325563"/>
          </a:xfrm>
        </p:spPr>
        <p:txBody>
          <a:bodyPr/>
          <a:lstStyle/>
          <a:p>
            <a:pPr algn="ctr"/>
            <a:r>
              <a:rPr kumimoji="1" lang="ja-JP" altLang="en-US" dirty="0"/>
              <a:t>頭頂葉の働きとその障害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071C466-426A-8D2D-01C1-1343CC61A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380" y="1357911"/>
            <a:ext cx="11646280" cy="4819052"/>
          </a:xfrm>
        </p:spPr>
        <p:txBody>
          <a:bodyPr>
            <a:normAutofit lnSpcReduction="10000"/>
          </a:bodyPr>
          <a:lstStyle/>
          <a:p>
            <a:r>
              <a:rPr lang="ja-JP" altLang="en-US" b="0" i="0" dirty="0">
                <a:solidFill>
                  <a:srgbClr val="3E3A3A"/>
                </a:solidFill>
                <a:effectLst/>
                <a:latin typeface="游ゴシック体"/>
              </a:rPr>
              <a:t>頭頂葉の</a:t>
            </a:r>
            <a:r>
              <a:rPr lang="ja-JP" altLang="en-US" dirty="0">
                <a:solidFill>
                  <a:srgbClr val="3E3A3A"/>
                </a:solidFill>
                <a:latin typeface="游ゴシック体"/>
              </a:rPr>
              <a:t>働き：</a:t>
            </a:r>
            <a:endParaRPr lang="en-US" altLang="ja-JP" dirty="0">
              <a:solidFill>
                <a:srgbClr val="3E3A3A"/>
              </a:solidFill>
              <a:latin typeface="游ゴシック体"/>
            </a:endParaRPr>
          </a:p>
          <a:p>
            <a:pPr marL="0" indent="0">
              <a:buNone/>
            </a:pPr>
            <a:r>
              <a:rPr lang="ja-JP" altLang="en-US" b="0" i="0" dirty="0">
                <a:solidFill>
                  <a:srgbClr val="3E3A3A"/>
                </a:solidFill>
                <a:effectLst/>
                <a:latin typeface="游ゴシック体"/>
              </a:rPr>
              <a:t>　身体感覚情報のほか、後頭葉から視覚情報が送り込まれ、ものの形や動きなどを識別処理して、</a:t>
            </a:r>
            <a:r>
              <a:rPr lang="ja-JP" altLang="en-US" b="1" i="0" dirty="0">
                <a:solidFill>
                  <a:srgbClr val="3E3A3A"/>
                </a:solidFill>
                <a:effectLst/>
                <a:latin typeface="游ゴシック体"/>
              </a:rPr>
              <a:t>視空間認知</a:t>
            </a:r>
            <a:r>
              <a:rPr lang="ja-JP" altLang="en-US" b="0" i="0" dirty="0">
                <a:solidFill>
                  <a:srgbClr val="3E3A3A"/>
                </a:solidFill>
                <a:effectLst/>
                <a:latin typeface="游ゴシック体"/>
              </a:rPr>
              <a:t>をにないます。</a:t>
            </a:r>
            <a:endParaRPr lang="en-US" altLang="ja-JP" b="0" i="0" dirty="0">
              <a:solidFill>
                <a:srgbClr val="3E3A3A"/>
              </a:solidFill>
              <a:effectLst/>
              <a:latin typeface="游ゴシック体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3E3A3A"/>
                </a:solidFill>
                <a:latin typeface="游ゴシック体"/>
              </a:rPr>
              <a:t>　</a:t>
            </a:r>
            <a:r>
              <a:rPr lang="ja-JP" altLang="en-US" b="0" i="0" dirty="0">
                <a:solidFill>
                  <a:srgbClr val="3E3A3A"/>
                </a:solidFill>
                <a:effectLst/>
                <a:latin typeface="游ゴシック体"/>
              </a:rPr>
              <a:t>視覚情報だけでなく、例えば</a:t>
            </a:r>
            <a:r>
              <a:rPr lang="ja-JP" altLang="en-US" b="1" i="0" dirty="0">
                <a:solidFill>
                  <a:srgbClr val="3E3A3A"/>
                </a:solidFill>
                <a:effectLst/>
                <a:latin typeface="游ゴシック体"/>
              </a:rPr>
              <a:t>計算</a:t>
            </a:r>
            <a:r>
              <a:rPr lang="ja-JP" altLang="en-US" b="0" i="0" dirty="0">
                <a:solidFill>
                  <a:srgbClr val="3E3A3A"/>
                </a:solidFill>
                <a:effectLst/>
                <a:latin typeface="游ゴシック体"/>
              </a:rPr>
              <a:t>は数字のイメージを操作するため、</a:t>
            </a:r>
            <a:r>
              <a:rPr lang="ja-JP" altLang="en-US" b="1" i="0" dirty="0">
                <a:solidFill>
                  <a:srgbClr val="3E3A3A"/>
                </a:solidFill>
                <a:effectLst/>
                <a:latin typeface="游ゴシック体"/>
              </a:rPr>
              <a:t>書字</a:t>
            </a:r>
            <a:r>
              <a:rPr lang="ja-JP" altLang="en-US" b="0" i="0" dirty="0">
                <a:solidFill>
                  <a:srgbClr val="3E3A3A"/>
                </a:solidFill>
                <a:effectLst/>
                <a:latin typeface="游ゴシック体"/>
              </a:rPr>
              <a:t>は文字イメージを操作するため、頭頂葉が関与します。</a:t>
            </a:r>
            <a:endParaRPr lang="en-US" altLang="ja-JP" b="0" i="0" dirty="0">
              <a:solidFill>
                <a:srgbClr val="3E3A3A"/>
              </a:solidFill>
              <a:effectLst/>
              <a:latin typeface="游ゴシック体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3E3A3A"/>
                </a:solidFill>
                <a:latin typeface="游ゴシック体"/>
              </a:rPr>
              <a:t>　　　　　　　　　　↓</a:t>
            </a:r>
            <a:endParaRPr lang="en-US" altLang="ja-JP" b="0" i="0" dirty="0">
              <a:solidFill>
                <a:srgbClr val="3E3A3A"/>
              </a:solidFill>
              <a:effectLst/>
              <a:latin typeface="游ゴシック体"/>
            </a:endParaRPr>
          </a:p>
          <a:p>
            <a:r>
              <a:rPr kumimoji="1" lang="ja-JP" altLang="en-US" dirty="0">
                <a:solidFill>
                  <a:srgbClr val="3E3A3A"/>
                </a:solidFill>
                <a:latin typeface="游ゴシック体"/>
              </a:rPr>
              <a:t>視空間認知が障害➡ご自宅に帰れない、</a:t>
            </a:r>
            <a:r>
              <a:rPr lang="ja-JP" altLang="en-US" b="0" i="0" dirty="0">
                <a:solidFill>
                  <a:srgbClr val="3E3A3A"/>
                </a:solidFill>
                <a:effectLst/>
                <a:latin typeface="游ゴシック体"/>
              </a:rPr>
              <a:t>指された指が分からない、</a:t>
            </a:r>
            <a:endParaRPr lang="en-US" altLang="ja-JP" b="0" i="0" dirty="0">
              <a:solidFill>
                <a:srgbClr val="3E3A3A"/>
              </a:solidFill>
              <a:effectLst/>
              <a:latin typeface="游ゴシック体"/>
            </a:endParaRPr>
          </a:p>
          <a:p>
            <a:pPr marL="0" indent="0">
              <a:buNone/>
            </a:pPr>
            <a:r>
              <a:rPr lang="ja-JP" altLang="en-US" b="0" i="0" dirty="0">
                <a:solidFill>
                  <a:srgbClr val="3E3A3A"/>
                </a:solidFill>
                <a:effectLst/>
                <a:latin typeface="游ゴシック体"/>
              </a:rPr>
              <a:t>　　　　　　　　　　左右が分からない</a:t>
            </a:r>
            <a:r>
              <a:rPr kumimoji="1" lang="ja-JP" altLang="en-US" dirty="0">
                <a:solidFill>
                  <a:srgbClr val="3E3A3A"/>
                </a:solidFill>
                <a:latin typeface="游ゴシック体"/>
              </a:rPr>
              <a:t>など</a:t>
            </a:r>
            <a:endParaRPr kumimoji="1" lang="en-US" altLang="ja-JP" dirty="0">
              <a:solidFill>
                <a:srgbClr val="3E3A3A"/>
              </a:solidFill>
              <a:latin typeface="游ゴシック体"/>
            </a:endParaRPr>
          </a:p>
          <a:p>
            <a:r>
              <a:rPr lang="ja-JP" altLang="en-US" dirty="0">
                <a:solidFill>
                  <a:srgbClr val="3E3A3A"/>
                </a:solidFill>
                <a:latin typeface="游ゴシック体"/>
              </a:rPr>
              <a:t>計算が難しくなる➡１００から７を引く計算ができなくなる。</a:t>
            </a:r>
            <a:endParaRPr lang="en-US" altLang="ja-JP" dirty="0">
              <a:solidFill>
                <a:srgbClr val="3E3A3A"/>
              </a:solidFill>
              <a:latin typeface="游ゴシック体"/>
            </a:endParaRPr>
          </a:p>
          <a:p>
            <a:r>
              <a:rPr kumimoji="1" lang="ja-JP" altLang="en-US" dirty="0">
                <a:solidFill>
                  <a:srgbClr val="3E3A3A"/>
                </a:solidFill>
                <a:latin typeface="游ゴシック体"/>
              </a:rPr>
              <a:t>書字が難しくなる➡漢字が書けなくなるなど。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39219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変化し形保つ“可塑性” 傷付いても柔軟に代役 | 上毛新聞社のニュースサイト">
            <a:extLst>
              <a:ext uri="{FF2B5EF4-FFF2-40B4-BE49-F238E27FC236}">
                <a16:creationId xmlns:a16="http://schemas.microsoft.com/office/drawing/2014/main" id="{E1CBF62C-32EE-0489-BDAC-1061CA500E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0097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91FD6D-F005-B313-0EE0-295A357CF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31263"/>
            <a:ext cx="10515600" cy="1325563"/>
          </a:xfrm>
        </p:spPr>
        <p:txBody>
          <a:bodyPr/>
          <a:lstStyle/>
          <a:p>
            <a:r>
              <a:rPr lang="ja-JP" altLang="en-US" dirty="0"/>
              <a:t>アルツハイマー型認知症の治療薬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00387EA-C5BB-C2A6-34A3-469B3175ED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550" y="949233"/>
            <a:ext cx="11773988" cy="5773783"/>
          </a:xfrm>
        </p:spPr>
        <p:txBody>
          <a:bodyPr>
            <a:normAutofit lnSpcReduction="10000"/>
          </a:bodyPr>
          <a:lstStyle/>
          <a:p>
            <a:pPr algn="l"/>
            <a:r>
              <a:rPr lang="ja-JP" altLang="en-US" sz="2400" b="1" i="0" dirty="0">
                <a:solidFill>
                  <a:srgbClr val="FF66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アセチルコリンエステラーゼ阻害薬　１９９９年～</a:t>
            </a:r>
          </a:p>
          <a:p>
            <a:pPr marL="0" indent="0" algn="l">
              <a:buNone/>
            </a:pPr>
            <a:r>
              <a:rPr lang="ja-JP" altLang="en-US" sz="24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　アルツハイマー型認知症やレビー小体型認知症の患者さんの脳では、アセチルコリンという神経伝達物質が減少しています。アセチルコリンエステラーゼ阻害薬はアセチルコリンが分解されないように働き、脳の中でアセチルコリンが減るのを防ぎます。現在認可されているのは、アリセプト</a:t>
            </a:r>
            <a:r>
              <a:rPr lang="en-US" altLang="ja-JP" sz="24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®</a:t>
            </a:r>
            <a:r>
              <a:rPr lang="ja-JP" altLang="en-US" sz="24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、レミニール</a:t>
            </a:r>
            <a:r>
              <a:rPr lang="en-US" altLang="ja-JP" sz="24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®</a:t>
            </a:r>
            <a:r>
              <a:rPr lang="ja-JP" altLang="en-US" sz="24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、イクセロンパッチ</a:t>
            </a:r>
            <a:r>
              <a:rPr lang="en-US" altLang="ja-JP" sz="24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®</a:t>
            </a:r>
            <a:r>
              <a:rPr lang="ja-JP" altLang="en-US" sz="24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とリバスタッチ</a:t>
            </a:r>
            <a:r>
              <a:rPr lang="en-US" altLang="ja-JP" sz="24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®</a:t>
            </a:r>
            <a:r>
              <a:rPr lang="ja-JP" altLang="en-US" sz="24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（イクセロンパッチ</a:t>
            </a:r>
            <a:r>
              <a:rPr lang="en-US" altLang="ja-JP" sz="24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®</a:t>
            </a:r>
            <a:r>
              <a:rPr lang="ja-JP" altLang="en-US" sz="24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とリバスタッチ</a:t>
            </a:r>
            <a:r>
              <a:rPr lang="en-US" altLang="ja-JP" sz="24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®</a:t>
            </a:r>
            <a:r>
              <a:rPr lang="ja-JP" altLang="en-US" sz="24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は会社が違うだけで同じ薬です）の３種類です。</a:t>
            </a:r>
            <a:endParaRPr lang="en-US" altLang="ja-JP" sz="2400" b="0" i="0" dirty="0">
              <a:solidFill>
                <a:srgbClr val="333333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en-US" altLang="ja-JP" sz="2400" b="1" i="0" dirty="0">
                <a:solidFill>
                  <a:srgbClr val="FF66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NMDA</a:t>
            </a:r>
            <a:r>
              <a:rPr lang="ja-JP" altLang="en-US" sz="2400" b="1" i="0" dirty="0">
                <a:solidFill>
                  <a:srgbClr val="FF66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受容体拮抗薬　</a:t>
            </a:r>
            <a:r>
              <a:rPr lang="en-US" altLang="ja-JP" sz="2400" b="1" i="0" dirty="0">
                <a:solidFill>
                  <a:srgbClr val="FF66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2011</a:t>
            </a:r>
            <a:r>
              <a:rPr lang="ja-JP" altLang="en-US" sz="2400" b="1" i="0" dirty="0">
                <a:solidFill>
                  <a:srgbClr val="FF66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</a:p>
          <a:p>
            <a:pPr marL="0" indent="0" algn="l">
              <a:buNone/>
            </a:pPr>
            <a:r>
              <a:rPr lang="ja-JP" altLang="en-US" sz="2400" b="1" dirty="0">
                <a:solidFill>
                  <a:srgbClr val="40404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24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メマリー</a:t>
            </a:r>
            <a:r>
              <a:rPr lang="en-US" altLang="ja-JP" sz="24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®</a:t>
            </a:r>
            <a:r>
              <a:rPr lang="ja-JP" altLang="en-US" sz="24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という薬のみがこの</a:t>
            </a:r>
            <a:r>
              <a:rPr lang="en-US" altLang="ja-JP" sz="24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NMDA</a:t>
            </a:r>
            <a:r>
              <a:rPr lang="ja-JP" altLang="en-US" sz="24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受容体拮抗薬として発売されています。</a:t>
            </a:r>
            <a:r>
              <a:rPr lang="en-US" altLang="ja-JP" sz="24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NMDA</a:t>
            </a:r>
            <a:r>
              <a:rPr lang="ja-JP" altLang="en-US" sz="24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受容体というのは、グルタミン酸という神経伝達物質の受け皿ですが、アルツハイマー病では脳の中でグルタミン酸の働きが乱れ、神経細胞が障害されたり神経の情報が障害されたりします。メマリー</a:t>
            </a:r>
            <a:r>
              <a:rPr lang="en-US" altLang="ja-JP" sz="24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®</a:t>
            </a:r>
            <a:r>
              <a:rPr lang="ja-JP" altLang="en-US" sz="24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はグルタミンの働きを抑えることにより、神経伝達を整えたり、神経細胞を保護する可能性があります。</a:t>
            </a:r>
          </a:p>
          <a:p>
            <a:r>
              <a:rPr lang="ja-JP" altLang="en-US" sz="2400" b="1" i="0" dirty="0">
                <a:solidFill>
                  <a:srgbClr val="FF66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抗アミロイド</a:t>
            </a:r>
            <a:r>
              <a:rPr lang="en-US" altLang="ja-JP" sz="2400" b="1" i="0" dirty="0">
                <a:solidFill>
                  <a:srgbClr val="FF66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β</a:t>
            </a:r>
            <a:r>
              <a:rPr lang="ja-JP" altLang="en-US" sz="2400" b="1" i="0" dirty="0">
                <a:solidFill>
                  <a:srgbClr val="FF66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薬　２０２３年</a:t>
            </a:r>
          </a:p>
          <a:p>
            <a:pPr marL="0" indent="0" algn="l">
              <a:buNone/>
            </a:pPr>
            <a:r>
              <a:rPr lang="ja-JP" altLang="en-US" sz="2400" b="0" i="0" dirty="0"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「レカネマブ」は、アミロイド</a:t>
            </a:r>
            <a:r>
              <a:rPr lang="en-US" altLang="ja-JP" sz="2400" b="0" i="0" dirty="0"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β</a:t>
            </a:r>
            <a:r>
              <a:rPr lang="ja-JP" altLang="en-US" sz="2400" b="0" i="0" dirty="0"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にくっつく抗体でできていて、アミロイド</a:t>
            </a:r>
            <a:r>
              <a:rPr lang="en-US" altLang="ja-JP" sz="2400" b="0" i="0" dirty="0"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β</a:t>
            </a:r>
            <a:r>
              <a:rPr lang="ja-JP" altLang="en-US" sz="2400" b="0" i="0" dirty="0"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を取り除くことで、アルツハイマー病の発症・進行を抑え、症状の悪化を防ごうという薬です。</a:t>
            </a:r>
            <a:endParaRPr lang="ja-JP" altLang="en-US" sz="2400" b="0" i="0" dirty="0">
              <a:solidFill>
                <a:srgbClr val="333333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4559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4FC9DE092D8151438BD8CEFCB450D3EE" ma:contentTypeVersion="14" ma:contentTypeDescription="新しいドキュメントを作成します。" ma:contentTypeScope="" ma:versionID="2d70e4f4f734a60ee2ee9a5c6e9b73ee">
  <xsd:schema xmlns:xsd="http://www.w3.org/2001/XMLSchema" xmlns:xs="http://www.w3.org/2001/XMLSchema" xmlns:p="http://schemas.microsoft.com/office/2006/metadata/properties" xmlns:ns3="258b6005-9a0a-4fab-bf07-10bf73f0764f" xmlns:ns4="c343a79b-5ddd-4f83-b5ae-5b41a6566970" targetNamespace="http://schemas.microsoft.com/office/2006/metadata/properties" ma:root="true" ma:fieldsID="7300ccd4970b0f66893d6aedebd4c1bc" ns3:_="" ns4:_="">
    <xsd:import namespace="258b6005-9a0a-4fab-bf07-10bf73f0764f"/>
    <xsd:import namespace="c343a79b-5ddd-4f83-b5ae-5b41a656697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8b6005-9a0a-4fab-bf07-10bf73f076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3a79b-5ddd-4f83-b5ae-5b41a656697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共有のヒントのハッシュ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58b6005-9a0a-4fab-bf07-10bf73f0764f" xsi:nil="true"/>
  </documentManagement>
</p:properties>
</file>

<file path=customXml/itemProps1.xml><?xml version="1.0" encoding="utf-8"?>
<ds:datastoreItem xmlns:ds="http://schemas.openxmlformats.org/officeDocument/2006/customXml" ds:itemID="{0B9BC311-C417-4BB0-98EF-00B836A9522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63460C3-4409-4DDB-9BA7-65878E9FC40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8b6005-9a0a-4fab-bf07-10bf73f0764f"/>
    <ds:schemaRef ds:uri="c343a79b-5ddd-4f83-b5ae-5b41a656697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E6AE864-DD98-4262-8CDE-8C57DF15905B}">
  <ds:schemaRefs>
    <ds:schemaRef ds:uri="http://purl.org/dc/terms/"/>
    <ds:schemaRef ds:uri="http://schemas.microsoft.com/office/2006/metadata/properties"/>
    <ds:schemaRef ds:uri="http://schemas.openxmlformats.org/package/2006/metadata/core-properties"/>
    <ds:schemaRef ds:uri="258b6005-9a0a-4fab-bf07-10bf73f0764f"/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infopath/2007/PartnerControls"/>
    <ds:schemaRef ds:uri="c343a79b-5ddd-4f83-b5ae-5b41a6566970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409</Words>
  <Application>Microsoft Office PowerPoint</Application>
  <PresentationFormat>ワイド画面</PresentationFormat>
  <Paragraphs>18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メイリオ</vt:lpstr>
      <vt:lpstr>游ゴシック</vt:lpstr>
      <vt:lpstr>游ゴシック Light</vt:lpstr>
      <vt:lpstr>游ゴシック体</vt:lpstr>
      <vt:lpstr>Arial</vt:lpstr>
      <vt:lpstr>Office テーマ</vt:lpstr>
      <vt:lpstr>認知症　その２https://www.city.asahikawa.hokkaido.jp/700/723/724/d058019.html</vt:lpstr>
      <vt:lpstr>アルツハイマー型認知症の経過https://www.cocofump.co.jp/articles/byoki/12/</vt:lpstr>
      <vt:lpstr>PowerPoint プレゼンテーション</vt:lpstr>
      <vt:lpstr>頭頂葉の働きとその障害</vt:lpstr>
      <vt:lpstr>PowerPoint プレゼンテーション</vt:lpstr>
      <vt:lpstr>アルツハイマー型認知症の治療薬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認知症　その２https://www.city.asahikawa.hokkaido.jp/700/723/724/d058019.html</dc:title>
  <dc:creator>三平 宮川</dc:creator>
  <cp:lastModifiedBy>ﾐﾔｶﾜ ｻﾝﾍﾟｲ 宮川 三平</cp:lastModifiedBy>
  <cp:revision>1</cp:revision>
  <dcterms:created xsi:type="dcterms:W3CDTF">2023-09-17T23:23:22Z</dcterms:created>
  <dcterms:modified xsi:type="dcterms:W3CDTF">2023-09-19T03:07:17Z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0x0101004FC9DE092D8151438BD8CEFCB450D3EE</vt:lpwstr>
  </property>
</Properties>
</file>