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handoutMasterIdLst>
    <p:handoutMasterId r:id="rId7"/>
  </p:handout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9456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624" y="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57DE8A-730B-4460-862A-57BCC10902DC}" type="datetimeFigureOut">
              <a:rPr kumimoji="1" lang="ja-JP" altLang="en-US" smtClean="0"/>
              <a:t>2023/4/3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882EBE-E533-44FB-BF5F-8604BE4BD1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04930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正方形/長方形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正方形/長方形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正方形/長方形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正方形/長方形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角丸四角形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角丸四角形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正方形/長方形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正方形/長方形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正方形/長方形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正方形/長方形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/>
              <a:t>マスター サブタイトルの書式設定</a:t>
            </a:r>
            <a:endParaRPr kumimoji="0" lang="en-US"/>
          </a:p>
        </p:txBody>
      </p:sp>
      <p:sp>
        <p:nvSpPr>
          <p:cNvPr id="28" name="日付プレースホルダー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C97E2962-D118-48CD-9D44-9CFC0CB3D0EB}" type="datetimeFigureOut">
              <a:rPr kumimoji="1" lang="ja-JP" altLang="en-US" smtClean="0"/>
              <a:t>2023/4/3</a:t>
            </a:fld>
            <a:endParaRPr kumimoji="1" lang="ja-JP" altLang="en-US"/>
          </a:p>
        </p:txBody>
      </p:sp>
      <p:sp>
        <p:nvSpPr>
          <p:cNvPr id="17" name="フッター プレースホルダー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29" name="スライド番号プレースホルダー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8EF728B3-C8A4-4799-A5B5-1166181BE3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E2962-D118-48CD-9D44-9CFC0CB3D0EB}" type="datetimeFigureOut">
              <a:rPr kumimoji="1" lang="ja-JP" altLang="en-US" smtClean="0"/>
              <a:t>2023/4/3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728B3-C8A4-4799-A5B5-1166181BE3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E2962-D118-48CD-9D44-9CFC0CB3D0EB}" type="datetimeFigureOut">
              <a:rPr kumimoji="1" lang="ja-JP" altLang="en-US" smtClean="0"/>
              <a:t>2023/4/3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728B3-C8A4-4799-A5B5-1166181BE3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E2962-D118-48CD-9D44-9CFC0CB3D0EB}" type="datetimeFigureOut">
              <a:rPr kumimoji="1" lang="ja-JP" altLang="en-US" smtClean="0"/>
              <a:t>2023/4/3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728B3-C8A4-4799-A5B5-1166181BE3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E2962-D118-48CD-9D44-9CFC0CB3D0EB}" type="datetimeFigureOut">
              <a:rPr kumimoji="1" lang="ja-JP" altLang="en-US" smtClean="0"/>
              <a:t>2023/4/3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728B3-C8A4-4799-A5B5-1166181BE3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E2962-D118-48CD-9D44-9CFC0CB3D0EB}" type="datetimeFigureOut">
              <a:rPr kumimoji="1" lang="ja-JP" altLang="en-US" smtClean="0"/>
              <a:t>2023/4/3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728B3-C8A4-4799-A5B5-1166181BE3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26" name="日付プレースホルダー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97E2962-D118-48CD-9D44-9CFC0CB3D0EB}" type="datetimeFigureOut">
              <a:rPr kumimoji="1" lang="ja-JP" altLang="en-US" smtClean="0"/>
              <a:t>2023/4/3</a:t>
            </a:fld>
            <a:endParaRPr kumimoji="1" lang="ja-JP" altLang="en-US"/>
          </a:p>
        </p:txBody>
      </p:sp>
      <p:sp>
        <p:nvSpPr>
          <p:cNvPr id="27" name="スライド番号プレースホルダー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EF728B3-C8A4-4799-A5B5-1166181BE35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8" name="フッター プレースホルダー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C97E2962-D118-48CD-9D44-9CFC0CB3D0EB}" type="datetimeFigureOut">
              <a:rPr kumimoji="1" lang="ja-JP" altLang="en-US" smtClean="0"/>
              <a:t>2023/4/3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8EF728B3-C8A4-4799-A5B5-1166181BE3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E2962-D118-48CD-9D44-9CFC0CB3D0EB}" type="datetimeFigureOut">
              <a:rPr kumimoji="1" lang="ja-JP" altLang="en-US" smtClean="0"/>
              <a:t>2023/4/3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728B3-C8A4-4799-A5B5-1166181BE3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E2962-D118-48CD-9D44-9CFC0CB3D0EB}" type="datetimeFigureOut">
              <a:rPr kumimoji="1" lang="ja-JP" altLang="en-US" smtClean="0"/>
              <a:t>2023/4/3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728B3-C8A4-4799-A5B5-1166181BE3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ja-JP" altLang="en-US"/>
              <a:t>アイコンをクリックして図を追加</a:t>
            </a:r>
            <a:endParaRPr kumimoji="0" 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E2962-D118-48CD-9D44-9CFC0CB3D0EB}" type="datetimeFigureOut">
              <a:rPr kumimoji="1" lang="ja-JP" altLang="en-US" smtClean="0"/>
              <a:t>2023/4/3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728B3-C8A4-4799-A5B5-1166181BE3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正方形/長方形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正方形/長方形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正方形/長方形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正方形/長方形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正方形/長方形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角丸四角形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角丸四角形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正方形/長方形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正方形/長方形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正方形/長方形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正方形/長方形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正方形/長方形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正方形/長方形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タイトル プレースホルダー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  <a:p>
            <a:pPr lvl="1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2 </a:t>
            </a:r>
            <a:r>
              <a:rPr kumimoji="0" lang="ja-JP" altLang="en-US"/>
              <a:t>レベル</a:t>
            </a:r>
          </a:p>
          <a:p>
            <a:pPr lvl="2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3 </a:t>
            </a:r>
            <a:r>
              <a:rPr kumimoji="0" lang="ja-JP" altLang="en-US"/>
              <a:t>レベル</a:t>
            </a:r>
          </a:p>
          <a:p>
            <a:pPr lvl="3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4 </a:t>
            </a:r>
            <a:r>
              <a:rPr kumimoji="0" lang="ja-JP" altLang="en-US"/>
              <a:t>レベル</a:t>
            </a:r>
          </a:p>
          <a:p>
            <a:pPr lvl="4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5 </a:t>
            </a:r>
            <a:r>
              <a:rPr kumimoji="0" lang="ja-JP" altLang="en-US"/>
              <a:t>レベル</a:t>
            </a:r>
            <a:endParaRPr kumimoji="0" lang="en-US"/>
          </a:p>
        </p:txBody>
      </p:sp>
      <p:sp>
        <p:nvSpPr>
          <p:cNvPr id="14" name="日付プレースホルダー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97E2962-D118-48CD-9D44-9CFC0CB3D0EB}" type="datetimeFigureOut">
              <a:rPr kumimoji="1" lang="ja-JP" altLang="en-US" smtClean="0"/>
              <a:t>2023/4/3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23" name="スライド番号プレースホルダー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8EF728B3-C8A4-4799-A5B5-1166181BE3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1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1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1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1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1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1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1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1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1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.jp/url?sa=i&amp;rct=j&amp;q=&amp;esrc=s&amp;source=images&amp;cd=&amp;cad=rja&amp;uact=8&amp;docid=J8GMRaK58mP6XM&amp;tbnid=gFDa8fTx2ch2mM:&amp;ved=0CAcQjRw&amp;url=http://matome.naver.jp/odai/2139729048113354701/2139729322515315403&amp;ei=K948VIezN4rV8gWAoYKYBw&amp;bvm=bv.77161500,d.dGc&amp;psig=AFQjCNH38xr87zFnPlwudlUCzQBb-t0KMg&amp;ust=1413361579021578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ja.wikipedia.org/wiki/%E3%83%95%E3%82%A1%E3%82%A4%E3%83%AB:Aeolipile_illustration.pn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hyperlink" Target="http://ja.wikipedia.org/wiki/%E3%83%95%E3%82%A1%E3%82%A4%E3%83%AB:Newcomens_Dampfmaschine_aus_Meyers_1890.pn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ja.wikipedia.org/wiki/%E3%83%95%E3%82%A1%E3%82%A4%E3%83%AB:Maquina_vapor_Watt_ETSIIM.jp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395536" y="2420888"/>
            <a:ext cx="8229600" cy="1143000"/>
          </a:xfrm>
        </p:spPr>
        <p:txBody>
          <a:bodyPr>
            <a:normAutofit/>
          </a:bodyPr>
          <a:lstStyle/>
          <a:p>
            <a:r>
              <a:rPr kumimoji="1" lang="ja-JP" altLang="en-US" sz="4800" dirty="0"/>
              <a:t>　道具の発明から産業革命へ</a:t>
            </a:r>
          </a:p>
        </p:txBody>
      </p:sp>
    </p:spTree>
    <p:extLst>
      <p:ext uri="{BB962C8B-B14F-4D97-AF65-F5344CB8AC3E}">
        <p14:creationId xmlns:p14="http://schemas.microsoft.com/office/powerpoint/2010/main" val="2722777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kumimoji="1" lang="ja-JP" altLang="en-US" sz="5400" dirty="0"/>
              <a:t>石器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512" y="908720"/>
            <a:ext cx="8701980" cy="4525963"/>
          </a:xfrm>
        </p:spPr>
        <p:txBody>
          <a:bodyPr>
            <a:normAutofit/>
          </a:bodyPr>
          <a:lstStyle/>
          <a:p>
            <a:r>
              <a:rPr kumimoji="1" lang="ja-JP" altLang="en-US" dirty="0"/>
              <a:t>旧石器時代：２００万年前～約１万年前　　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　　　　</a:t>
            </a:r>
            <a:r>
              <a:rPr kumimoji="1" lang="ja-JP" altLang="en-US" dirty="0"/>
              <a:t>猿人ホモ・ハビリスが打製石器を使用</a:t>
            </a:r>
            <a:r>
              <a:rPr lang="ja-JP" altLang="en-US" dirty="0"/>
              <a:t>　　　　　　　　　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　　　　</a:t>
            </a:r>
            <a:r>
              <a:rPr lang="en-US" altLang="ja-JP" dirty="0"/>
              <a:t>180</a:t>
            </a:r>
            <a:r>
              <a:rPr lang="ja-JP" altLang="en-US" dirty="0"/>
              <a:t>万年前：原人　本格的な石器を使用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　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　新石器時代</a:t>
            </a:r>
            <a:r>
              <a:rPr lang="ja-JP" altLang="en-US" dirty="0"/>
              <a:t>：約１万年前から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　　　農耕</a:t>
            </a:r>
            <a:r>
              <a:rPr kumimoji="1" lang="ja-JP" altLang="en-US" dirty="0"/>
              <a:t>（メソポタミア）の始まり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　　　　　（磨製石器が主として使用された）</a:t>
            </a:r>
            <a:endParaRPr kumimoji="1" lang="ja-JP" altLang="en-US" dirty="0"/>
          </a:p>
        </p:txBody>
      </p:sp>
      <p:pic>
        <p:nvPicPr>
          <p:cNvPr id="1026" name="Picture 2" descr="https://encrypted-tbn2.gstatic.com/images?q=tbn:ANd9GcROw-LACnuVsh3xincuEqF6ZrsTNU4GtfirLFfQWsspgO5lKIax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276872"/>
            <a:ext cx="6336704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5085184"/>
            <a:ext cx="6192688" cy="1772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9936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7200" dirty="0"/>
              <a:t>火の使用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07504" y="1892597"/>
            <a:ext cx="8856984" cy="4525963"/>
          </a:xfrm>
        </p:spPr>
        <p:txBody>
          <a:bodyPr>
            <a:normAutofit/>
          </a:bodyPr>
          <a:lstStyle/>
          <a:p>
            <a:r>
              <a:rPr kumimoji="1" lang="en-US" altLang="ja-JP" dirty="0"/>
              <a:t>140</a:t>
            </a:r>
            <a:r>
              <a:rPr kumimoji="1" lang="ja-JP" altLang="en-US" dirty="0"/>
              <a:t>万年前：原人は、すでに火を使用←火山噴火</a:t>
            </a:r>
            <a:endParaRPr kumimoji="1" lang="en-US" altLang="ja-JP" dirty="0"/>
          </a:p>
          <a:p>
            <a:r>
              <a:rPr lang="ja-JP" altLang="en-US" dirty="0"/>
              <a:t>数万年～</a:t>
            </a:r>
            <a:r>
              <a:rPr lang="en-US" altLang="ja-JP" dirty="0"/>
              <a:t>7000</a:t>
            </a:r>
            <a:r>
              <a:rPr lang="ja-JP" altLang="en-US" dirty="0"/>
              <a:t>年前：火を作り始める。←氷河期</a:t>
            </a:r>
            <a:endParaRPr lang="en-US" altLang="ja-JP" dirty="0"/>
          </a:p>
          <a:p>
            <a:r>
              <a:rPr kumimoji="1" lang="ja-JP" altLang="en-US" dirty="0"/>
              <a:t>１万</a:t>
            </a:r>
            <a:r>
              <a:rPr kumimoji="1" lang="en-US" altLang="ja-JP" dirty="0"/>
              <a:t>800</a:t>
            </a:r>
            <a:r>
              <a:rPr kumimoji="1" lang="ja-JP" altLang="en-US" dirty="0"/>
              <a:t>年前：銅を精錬⇒工具、武器</a:t>
            </a:r>
            <a:endParaRPr kumimoji="1" lang="en-US" altLang="ja-JP" dirty="0"/>
          </a:p>
          <a:p>
            <a:r>
              <a:rPr lang="ja-JP" altLang="en-US" dirty="0"/>
              <a:t>約</a:t>
            </a:r>
            <a:r>
              <a:rPr lang="en-US" altLang="ja-JP" dirty="0"/>
              <a:t>4500</a:t>
            </a:r>
            <a:r>
              <a:rPr lang="ja-JP" altLang="en-US" dirty="0"/>
              <a:t>年前：鉄を精錬⇒工具、武器</a:t>
            </a:r>
            <a:endParaRPr lang="en-US" altLang="ja-JP" dirty="0"/>
          </a:p>
          <a:p>
            <a:r>
              <a:rPr lang="ja-JP" altLang="en-US" dirty="0"/>
              <a:t>　　　　　　　　　↓</a:t>
            </a:r>
            <a:endParaRPr lang="en-US" altLang="ja-JP" dirty="0"/>
          </a:p>
          <a:p>
            <a:r>
              <a:rPr lang="ja-JP" altLang="en-US" dirty="0"/>
              <a:t>約</a:t>
            </a:r>
            <a:r>
              <a:rPr lang="en-US" altLang="ja-JP" dirty="0"/>
              <a:t>2000</a:t>
            </a:r>
            <a:r>
              <a:rPr lang="ja-JP" altLang="en-US" dirty="0"/>
              <a:t>年前：蒸気機関の考案（ヘロン）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　　　　　　　　↓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約</a:t>
            </a:r>
            <a:r>
              <a:rPr lang="en-US" altLang="ja-JP" dirty="0"/>
              <a:t>1200</a:t>
            </a:r>
            <a:r>
              <a:rPr lang="ja-JP" altLang="en-US" dirty="0"/>
              <a:t>年前：炭焼きが始まる。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endParaRPr kumimoji="1" lang="en-US" altLang="ja-JP" dirty="0"/>
          </a:p>
          <a:p>
            <a:endParaRPr kumimoji="1" lang="ja-JP" altLang="en-US" dirty="0"/>
          </a:p>
        </p:txBody>
      </p:sp>
      <p:pic>
        <p:nvPicPr>
          <p:cNvPr id="1026" name="Picture 2" descr="http://upload.wikimedia.org/wikipedia/commons/thumb/b/b8/Aeolipile_illustration.png/220px-Aeolipile_illustration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3220" y="2564904"/>
            <a:ext cx="2095500" cy="318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3701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-26785" y="553244"/>
            <a:ext cx="7344816" cy="1143000"/>
          </a:xfrm>
        </p:spPr>
        <p:txBody>
          <a:bodyPr>
            <a:normAutofit fontScale="90000"/>
          </a:bodyPr>
          <a:lstStyle/>
          <a:p>
            <a:r>
              <a:rPr kumimoji="1" lang="ja-JP" altLang="en-US" sz="6000" dirty="0"/>
              <a:t>エネルギー利用の歴史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約</a:t>
            </a:r>
            <a:r>
              <a:rPr kumimoji="1" lang="en-US" altLang="ja-JP" dirty="0"/>
              <a:t>7000</a:t>
            </a:r>
            <a:r>
              <a:rPr kumimoji="1" lang="ja-JP" altLang="en-US" dirty="0"/>
              <a:t>年前：ヒトや家畜のエネルギー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　　　　　　　　　ころ・</a:t>
            </a:r>
            <a:r>
              <a:rPr lang="ja-JP" altLang="en-US" dirty="0" err="1"/>
              <a:t>て</a:t>
            </a:r>
            <a:r>
              <a:rPr lang="ja-JP" altLang="en-US" dirty="0"/>
              <a:t>この利用⇒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　　　　　　　　　　　　大型建築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　約</a:t>
            </a:r>
            <a:r>
              <a:rPr kumimoji="1" lang="en-US" altLang="ja-JP" dirty="0"/>
              <a:t>1200</a:t>
            </a:r>
            <a:r>
              <a:rPr kumimoji="1" lang="ja-JP" altLang="en-US" dirty="0"/>
              <a:t>前：炭焼きの始まり、炭が燃料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約</a:t>
            </a:r>
            <a:r>
              <a:rPr lang="en-US" altLang="ja-JP" dirty="0"/>
              <a:t>600</a:t>
            </a:r>
            <a:r>
              <a:rPr lang="ja-JP" altLang="en-US" dirty="0"/>
              <a:t>～</a:t>
            </a:r>
            <a:r>
              <a:rPr lang="en-US" altLang="ja-JP" dirty="0"/>
              <a:t>700</a:t>
            </a:r>
            <a:r>
              <a:rPr lang="ja-JP" altLang="en-US" dirty="0"/>
              <a:t>年前：水・風のエネルギー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　　　　　　　　　　　　　（大航海時代）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lang="en-US" altLang="ja-JP" dirty="0"/>
              <a:t>302</a:t>
            </a:r>
            <a:r>
              <a:rPr lang="ja-JP" altLang="en-US" dirty="0"/>
              <a:t>年前：蒸気機関の発明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　　　　　　　（トーマス・ニューコメン）</a:t>
            </a:r>
          </a:p>
        </p:txBody>
      </p:sp>
      <p:pic>
        <p:nvPicPr>
          <p:cNvPr id="2050" name="Picture 2" descr="人力，家畜エネルギーの利用（イメージ図）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3120" y="1700808"/>
            <a:ext cx="1581368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炭の利用，水・風エネルギーの利用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763380"/>
            <a:ext cx="1440160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upload.wikimedia.org/wikipedia/commons/thumb/8/8e/Newcomens_Dampfmaschine_aus_Meyers_1890.png/250px-Newcomens_Dampfmaschine_aus_Meyers_1890.pn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4524890"/>
            <a:ext cx="1619672" cy="2257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1343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7200" dirty="0"/>
              <a:t>産業革命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525963"/>
          </a:xfrm>
        </p:spPr>
        <p:txBody>
          <a:bodyPr/>
          <a:lstStyle/>
          <a:p>
            <a:r>
              <a:rPr lang="ja-JP" altLang="ja-JP" dirty="0"/>
              <a:t>スコットランドの数学者・エンジニアである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　ジェームス・ワットは、ニューコメンの蒸気機関　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改良した新方式の蒸気機関を開発した。</a:t>
            </a:r>
            <a:r>
              <a:rPr lang="en-US" altLang="ja-JP" dirty="0"/>
              <a:t>1769</a:t>
            </a:r>
            <a:r>
              <a:rPr lang="ja-JP" altLang="en-US" dirty="0"/>
              <a:t>年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　　　　　　↓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産業革命の原動力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石炭が主役</a:t>
            </a:r>
          </a:p>
        </p:txBody>
      </p:sp>
      <p:pic>
        <p:nvPicPr>
          <p:cNvPr id="3074" name="Picture 2" descr="http://upload.wikimedia.org/wikipedia/commons/thumb/9/9e/Maquina_vapor_Watt_ETSIIM.jpg/250px-Maquina_vapor_Watt_ETSIIM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3212976"/>
            <a:ext cx="5328592" cy="3384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76130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アーバン">
  <a:themeElements>
    <a:clrScheme name="アーバン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アーバン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アーバン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869</TotalTime>
  <Words>244</Words>
  <Application>Microsoft Office PowerPoint</Application>
  <PresentationFormat>画面に合わせる (4:3)</PresentationFormat>
  <Paragraphs>37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0" baseType="lpstr">
      <vt:lpstr>Calibri</vt:lpstr>
      <vt:lpstr>Georgia</vt:lpstr>
      <vt:lpstr>Trebuchet MS</vt:lpstr>
      <vt:lpstr>Wingdings 2</vt:lpstr>
      <vt:lpstr>アーバン</vt:lpstr>
      <vt:lpstr>　道具の発明から産業革命へ</vt:lpstr>
      <vt:lpstr>石器</vt:lpstr>
      <vt:lpstr>火の使用</vt:lpstr>
      <vt:lpstr>エネルギー利用の歴史</vt:lpstr>
      <vt:lpstr>産業革命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道具の発明から産業革命へ</dc:title>
  <dc:creator>宮川三平</dc:creator>
  <cp:lastModifiedBy>宮川 三平</cp:lastModifiedBy>
  <cp:revision>22</cp:revision>
  <cp:lastPrinted>2014-10-16T06:51:10Z</cp:lastPrinted>
  <dcterms:created xsi:type="dcterms:W3CDTF">2014-10-14T08:00:16Z</dcterms:created>
  <dcterms:modified xsi:type="dcterms:W3CDTF">2023-04-03T07:12:30Z</dcterms:modified>
</cp:coreProperties>
</file>